
<file path=[Content_Types].xml><?xml version="1.0" encoding="utf-8"?>
<Types xmlns="http://schemas.openxmlformats.org/package/2006/content-types">
  <Default Extension="tmp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214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872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540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1100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9260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565412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673801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2809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4022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43587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6942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7AE2E3-CBC2-4E9F-96D5-BCF2732D772B}" type="datetimeFigureOut">
              <a:rPr lang="es-US" smtClean="0"/>
              <a:t>2/3/2016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D16D58-44D5-4CC1-BC84-FD27C413F8F4}" type="slidenum">
              <a:rPr lang="es-US" smtClean="0"/>
              <a:t>‹#›</a:t>
            </a:fld>
            <a:endParaRPr lang="es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80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5200" y="355600"/>
            <a:ext cx="1057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/>
              <a:t>Actividades y hábitos: vocabulario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0900" y="1168400"/>
            <a:ext cx="59817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Saludable </a:t>
            </a:r>
          </a:p>
          <a:p>
            <a:r>
              <a:rPr lang="es-US" sz="3200" dirty="0" smtClean="0"/>
              <a:t>Poco saludable</a:t>
            </a:r>
          </a:p>
          <a:p>
            <a:r>
              <a:rPr lang="es-US" sz="3200" dirty="0" smtClean="0"/>
              <a:t>Activo/a</a:t>
            </a:r>
          </a:p>
          <a:p>
            <a:r>
              <a:rPr lang="es-US" sz="3200" dirty="0" smtClean="0"/>
              <a:t>Perezoso/a</a:t>
            </a:r>
          </a:p>
          <a:p>
            <a:r>
              <a:rPr lang="es-US" sz="3200" dirty="0" smtClean="0"/>
              <a:t>Hacer ejercicios</a:t>
            </a:r>
          </a:p>
          <a:p>
            <a:r>
              <a:rPr lang="es-US" sz="3200" dirty="0" smtClean="0"/>
              <a:t>Estar a dieta</a:t>
            </a:r>
          </a:p>
          <a:p>
            <a:r>
              <a:rPr lang="es-US" sz="3200" dirty="0" smtClean="0"/>
              <a:t>Tener una dieta balanceada</a:t>
            </a:r>
          </a:p>
          <a:p>
            <a:r>
              <a:rPr lang="es-US" sz="3200" dirty="0" smtClean="0"/>
              <a:t>Saltear comidas</a:t>
            </a:r>
          </a:p>
          <a:p>
            <a:r>
              <a:rPr lang="es-US" sz="3200" dirty="0" smtClean="0"/>
              <a:t>Estar privado/a de sueño</a:t>
            </a:r>
          </a:p>
          <a:p>
            <a:r>
              <a:rPr lang="es-US" sz="3200" dirty="0" smtClean="0"/>
              <a:t>Dormir</a:t>
            </a:r>
          </a:p>
          <a:p>
            <a:r>
              <a:rPr lang="es-US" sz="3200" dirty="0" smtClean="0"/>
              <a:t>fumar</a:t>
            </a:r>
          </a:p>
          <a:p>
            <a:endParaRPr lang="es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32600" y="1168400"/>
            <a:ext cx="5118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err="1" smtClean="0"/>
              <a:t>Healthy</a:t>
            </a:r>
            <a:endParaRPr lang="es-US" sz="3200" dirty="0" smtClean="0"/>
          </a:p>
          <a:p>
            <a:r>
              <a:rPr lang="es-US" sz="3200" dirty="0" err="1" smtClean="0"/>
              <a:t>Unhealthy</a:t>
            </a:r>
            <a:endParaRPr lang="es-US" sz="3200" dirty="0" smtClean="0"/>
          </a:p>
          <a:p>
            <a:r>
              <a:rPr lang="es-US" sz="3200" dirty="0" smtClean="0"/>
              <a:t>Active</a:t>
            </a:r>
          </a:p>
          <a:p>
            <a:r>
              <a:rPr lang="es-US" sz="3200" dirty="0" err="1" smtClean="0"/>
              <a:t>Lazy</a:t>
            </a:r>
            <a:endParaRPr lang="es-US" sz="3200" dirty="0" smtClean="0"/>
          </a:p>
          <a:p>
            <a:r>
              <a:rPr lang="es-US" sz="3200" dirty="0" smtClean="0"/>
              <a:t>To </a:t>
            </a:r>
            <a:r>
              <a:rPr lang="es-US" sz="3200" dirty="0" err="1" smtClean="0"/>
              <a:t>exercise</a:t>
            </a:r>
            <a:endParaRPr lang="es-US" sz="3200" dirty="0" smtClean="0"/>
          </a:p>
          <a:p>
            <a:r>
              <a:rPr lang="es-US" sz="3200" dirty="0" smtClean="0"/>
              <a:t>To be </a:t>
            </a:r>
            <a:r>
              <a:rPr lang="es-US" sz="3200" dirty="0" err="1" smtClean="0"/>
              <a:t>on</a:t>
            </a:r>
            <a:r>
              <a:rPr lang="es-US" sz="3200" dirty="0" smtClean="0"/>
              <a:t> a </a:t>
            </a:r>
            <a:r>
              <a:rPr lang="es-US" sz="3200" dirty="0" err="1" smtClean="0"/>
              <a:t>diet</a:t>
            </a:r>
            <a:endParaRPr lang="es-US" sz="3200" dirty="0" smtClean="0"/>
          </a:p>
          <a:p>
            <a:r>
              <a:rPr lang="es-US" sz="3200" dirty="0" smtClean="0"/>
              <a:t>To </a:t>
            </a:r>
            <a:r>
              <a:rPr lang="es-US" sz="3200" dirty="0" err="1" smtClean="0"/>
              <a:t>have</a:t>
            </a:r>
            <a:r>
              <a:rPr lang="es-US" sz="3200" dirty="0" smtClean="0"/>
              <a:t> a </a:t>
            </a:r>
            <a:r>
              <a:rPr lang="es-US" sz="3200" dirty="0" err="1" smtClean="0"/>
              <a:t>balanced</a:t>
            </a:r>
            <a:r>
              <a:rPr lang="es-US" sz="3200" dirty="0" smtClean="0"/>
              <a:t> </a:t>
            </a:r>
            <a:r>
              <a:rPr lang="es-US" sz="3200" dirty="0" err="1" smtClean="0"/>
              <a:t>diet</a:t>
            </a:r>
            <a:endParaRPr lang="es-US" sz="3200" dirty="0" smtClean="0"/>
          </a:p>
          <a:p>
            <a:r>
              <a:rPr lang="es-US" sz="3200" dirty="0" smtClean="0"/>
              <a:t>To </a:t>
            </a:r>
            <a:r>
              <a:rPr lang="es-US" sz="3200" dirty="0" err="1" smtClean="0"/>
              <a:t>skip</a:t>
            </a:r>
            <a:r>
              <a:rPr lang="es-US" sz="3200" dirty="0" smtClean="0"/>
              <a:t> </a:t>
            </a:r>
            <a:r>
              <a:rPr lang="es-US" sz="3200" dirty="0" err="1" smtClean="0"/>
              <a:t>meals</a:t>
            </a:r>
            <a:endParaRPr lang="es-US" sz="3200" dirty="0" smtClean="0"/>
          </a:p>
          <a:p>
            <a:r>
              <a:rPr lang="es-US" sz="3200" dirty="0" smtClean="0"/>
              <a:t>To be </a:t>
            </a:r>
            <a:r>
              <a:rPr lang="es-US" sz="3200" dirty="0" err="1" smtClean="0"/>
              <a:t>sleep</a:t>
            </a:r>
            <a:r>
              <a:rPr lang="es-US" sz="3200" dirty="0" smtClean="0"/>
              <a:t> </a:t>
            </a:r>
            <a:r>
              <a:rPr lang="es-US" sz="3200" dirty="0" err="1" smtClean="0"/>
              <a:t>deprived</a:t>
            </a:r>
            <a:endParaRPr lang="es-US" sz="3200" dirty="0" smtClean="0"/>
          </a:p>
          <a:p>
            <a:r>
              <a:rPr lang="es-US" sz="3200" dirty="0" smtClean="0"/>
              <a:t>To </a:t>
            </a:r>
            <a:r>
              <a:rPr lang="es-US" sz="3200" dirty="0" err="1" smtClean="0"/>
              <a:t>sleep</a:t>
            </a:r>
            <a:endParaRPr lang="es-US" sz="3200" dirty="0" smtClean="0"/>
          </a:p>
          <a:p>
            <a:r>
              <a:rPr lang="es-US" sz="3200" dirty="0" smtClean="0"/>
              <a:t>To </a:t>
            </a:r>
            <a:r>
              <a:rPr lang="es-US" sz="3200" dirty="0" err="1" smtClean="0"/>
              <a:t>smoke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6404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300" y="38100"/>
            <a:ext cx="10591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Emotions</a:t>
            </a:r>
            <a:r>
              <a:rPr lang="es-US" sz="4000" dirty="0" smtClean="0"/>
              <a:t> &amp; </a:t>
            </a:r>
            <a:r>
              <a:rPr lang="es-US" sz="4000" dirty="0" err="1" smtClean="0"/>
              <a:t>Conditions</a:t>
            </a:r>
            <a:r>
              <a:rPr lang="es-US" sz="4000" dirty="0" smtClean="0"/>
              <a:t>:</a:t>
            </a:r>
          </a:p>
          <a:p>
            <a:r>
              <a:rPr lang="es-US" sz="3600" dirty="0" smtClean="0"/>
              <a:t>Alegre</a:t>
            </a:r>
          </a:p>
          <a:p>
            <a:r>
              <a:rPr lang="es-US" sz="3600" dirty="0" smtClean="0"/>
              <a:t>Cansado/a</a:t>
            </a:r>
          </a:p>
          <a:p>
            <a:r>
              <a:rPr lang="es-US" sz="3600" dirty="0" smtClean="0"/>
              <a:t>Cómodo/a</a:t>
            </a:r>
          </a:p>
          <a:p>
            <a:r>
              <a:rPr lang="es-US" sz="3600" dirty="0" smtClean="0"/>
              <a:t>Confundido/a</a:t>
            </a:r>
          </a:p>
          <a:p>
            <a:r>
              <a:rPr lang="es-US" sz="3600" dirty="0" smtClean="0"/>
              <a:t>Contento/a</a:t>
            </a:r>
          </a:p>
          <a:p>
            <a:r>
              <a:rPr lang="es-US" sz="3600" dirty="0" smtClean="0"/>
              <a:t>Enojado</a:t>
            </a:r>
          </a:p>
          <a:p>
            <a:r>
              <a:rPr lang="es-US" sz="3600" dirty="0" smtClean="0"/>
              <a:t>Enfermo/a</a:t>
            </a:r>
          </a:p>
          <a:p>
            <a:r>
              <a:rPr lang="es-US" sz="3600" dirty="0" smtClean="0"/>
              <a:t>Feliz</a:t>
            </a:r>
          </a:p>
          <a:p>
            <a:r>
              <a:rPr lang="es-US" sz="3600" dirty="0" smtClean="0"/>
              <a:t>Nervioso/a</a:t>
            </a:r>
          </a:p>
          <a:p>
            <a:r>
              <a:rPr lang="es-US" sz="4000" dirty="0" smtClean="0"/>
              <a:t>Triste </a:t>
            </a:r>
          </a:p>
          <a:p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299200" y="684430"/>
            <a:ext cx="431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err="1"/>
              <a:t>H</a:t>
            </a:r>
            <a:r>
              <a:rPr lang="es-US" sz="3600" dirty="0" err="1" smtClean="0"/>
              <a:t>appy</a:t>
            </a:r>
            <a:r>
              <a:rPr lang="es-US" sz="3600" dirty="0" smtClean="0"/>
              <a:t>, </a:t>
            </a:r>
            <a:r>
              <a:rPr lang="es-US" sz="3600" dirty="0" err="1" smtClean="0"/>
              <a:t>joyful</a:t>
            </a:r>
            <a:endParaRPr lang="es-US" sz="3600" dirty="0" smtClean="0"/>
          </a:p>
          <a:p>
            <a:r>
              <a:rPr lang="es-US" sz="3600" dirty="0" err="1" smtClean="0"/>
              <a:t>Tired</a:t>
            </a:r>
            <a:endParaRPr lang="es-US" sz="3600" dirty="0" smtClean="0"/>
          </a:p>
          <a:p>
            <a:r>
              <a:rPr lang="es-US" sz="3600" dirty="0" err="1" smtClean="0"/>
              <a:t>Comfortable</a:t>
            </a:r>
            <a:endParaRPr lang="es-US" sz="3600" dirty="0" smtClean="0"/>
          </a:p>
          <a:p>
            <a:r>
              <a:rPr lang="es-US" sz="3600" dirty="0" err="1" smtClean="0"/>
              <a:t>Confused</a:t>
            </a:r>
            <a:endParaRPr lang="es-US" sz="3600" dirty="0" smtClean="0"/>
          </a:p>
          <a:p>
            <a:r>
              <a:rPr lang="es-US" sz="3600" dirty="0" err="1" smtClean="0"/>
              <a:t>Happy</a:t>
            </a:r>
            <a:r>
              <a:rPr lang="es-US" sz="3600" dirty="0" smtClean="0"/>
              <a:t>, </a:t>
            </a:r>
            <a:r>
              <a:rPr lang="es-US" sz="3600" dirty="0" err="1" smtClean="0"/>
              <a:t>content</a:t>
            </a:r>
            <a:endParaRPr lang="es-US" sz="3600" dirty="0" smtClean="0"/>
          </a:p>
          <a:p>
            <a:r>
              <a:rPr lang="es-US" sz="3600" dirty="0" err="1" smtClean="0"/>
              <a:t>Angry</a:t>
            </a:r>
            <a:r>
              <a:rPr lang="es-US" sz="3600" dirty="0" smtClean="0"/>
              <a:t>, </a:t>
            </a:r>
            <a:r>
              <a:rPr lang="es-US" sz="3600" dirty="0" err="1" smtClean="0"/>
              <a:t>mad</a:t>
            </a:r>
            <a:endParaRPr lang="es-US" sz="3600" dirty="0" smtClean="0"/>
          </a:p>
          <a:p>
            <a:r>
              <a:rPr lang="es-US" sz="3600" dirty="0" err="1" smtClean="0"/>
              <a:t>Sick</a:t>
            </a:r>
            <a:r>
              <a:rPr lang="es-US" sz="3600" dirty="0" smtClean="0"/>
              <a:t> </a:t>
            </a:r>
          </a:p>
          <a:p>
            <a:r>
              <a:rPr lang="es-US" sz="3600" dirty="0" err="1" smtClean="0"/>
              <a:t>Happy</a:t>
            </a:r>
            <a:endParaRPr lang="es-US" sz="3600" dirty="0" smtClean="0"/>
          </a:p>
          <a:p>
            <a:r>
              <a:rPr lang="es-US" sz="3600" dirty="0" err="1" smtClean="0"/>
              <a:t>Nervous</a:t>
            </a:r>
            <a:endParaRPr lang="es-US" sz="3600" dirty="0" smtClean="0"/>
          </a:p>
          <a:p>
            <a:r>
              <a:rPr lang="es-US" sz="3600" dirty="0" err="1" smtClean="0"/>
              <a:t>Sad</a:t>
            </a:r>
            <a:r>
              <a:rPr lang="es-US" sz="3600" dirty="0" smtClean="0"/>
              <a:t> </a:t>
            </a:r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9285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300" y="165100"/>
            <a:ext cx="1076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/>
              <a:t>Fill in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first</a:t>
            </a:r>
            <a:r>
              <a:rPr lang="es-US" sz="3600" dirty="0" smtClean="0"/>
              <a:t> </a:t>
            </a:r>
            <a:r>
              <a:rPr lang="es-US" sz="3600" dirty="0" err="1" smtClean="0"/>
              <a:t>blank</a:t>
            </a:r>
            <a:r>
              <a:rPr lang="es-US" sz="3600" dirty="0" smtClean="0"/>
              <a:t> </a:t>
            </a:r>
            <a:r>
              <a:rPr lang="es-US" sz="3600" dirty="0" err="1" smtClean="0"/>
              <a:t>with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correct</a:t>
            </a:r>
            <a:r>
              <a:rPr lang="es-US" sz="3600" dirty="0" smtClean="0"/>
              <a:t> </a:t>
            </a:r>
            <a:r>
              <a:rPr lang="es-US" sz="3600" dirty="0" err="1" smtClean="0"/>
              <a:t>form</a:t>
            </a:r>
            <a:r>
              <a:rPr lang="es-US" sz="3600" dirty="0" smtClean="0"/>
              <a:t> of estar and </a:t>
            </a:r>
            <a:r>
              <a:rPr lang="es-US" sz="3600" dirty="0" err="1" smtClean="0"/>
              <a:t>then</a:t>
            </a:r>
            <a:r>
              <a:rPr lang="es-US" sz="3600" dirty="0" smtClean="0"/>
              <a:t> </a:t>
            </a:r>
            <a:r>
              <a:rPr lang="es-US" sz="3600" dirty="0" err="1" smtClean="0"/>
              <a:t>fill</a:t>
            </a:r>
            <a:r>
              <a:rPr lang="es-US" sz="3600" dirty="0" smtClean="0"/>
              <a:t> in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second</a:t>
            </a:r>
            <a:r>
              <a:rPr lang="es-US" sz="3600" dirty="0" smtClean="0"/>
              <a:t> </a:t>
            </a:r>
            <a:r>
              <a:rPr lang="es-US" sz="3600" dirty="0" err="1" smtClean="0"/>
              <a:t>blank</a:t>
            </a:r>
            <a:r>
              <a:rPr lang="es-US" sz="3600" dirty="0" smtClean="0"/>
              <a:t> </a:t>
            </a:r>
            <a:r>
              <a:rPr lang="es-US" sz="3600" dirty="0" err="1" smtClean="0"/>
              <a:t>with</a:t>
            </a:r>
            <a:r>
              <a:rPr lang="es-US" sz="3600" dirty="0" smtClean="0"/>
              <a:t> </a:t>
            </a:r>
            <a:r>
              <a:rPr lang="es-US" sz="3600" dirty="0" err="1" smtClean="0"/>
              <a:t>an</a:t>
            </a:r>
            <a:r>
              <a:rPr lang="es-US" sz="3600" dirty="0" smtClean="0"/>
              <a:t> </a:t>
            </a:r>
            <a:r>
              <a:rPr lang="es-US" sz="3600" dirty="0" err="1" smtClean="0"/>
              <a:t>adjective</a:t>
            </a:r>
            <a:r>
              <a:rPr lang="es-US" sz="3600" dirty="0" smtClean="0"/>
              <a:t> </a:t>
            </a:r>
            <a:r>
              <a:rPr lang="es-US" sz="3600" dirty="0" err="1" smtClean="0"/>
              <a:t>from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previous</a:t>
            </a:r>
            <a:r>
              <a:rPr lang="es-US" sz="3600" dirty="0" smtClean="0"/>
              <a:t> </a:t>
            </a:r>
            <a:r>
              <a:rPr lang="es-US" sz="3600" dirty="0" err="1" smtClean="0"/>
              <a:t>slide</a:t>
            </a:r>
            <a:r>
              <a:rPr lang="es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s-ES" sz="3600" dirty="0" smtClean="0"/>
              <a:t>Cuando Estela llega (</a:t>
            </a:r>
            <a:r>
              <a:rPr lang="es-ES" sz="3600" dirty="0" err="1" smtClean="0"/>
              <a:t>arrives</a:t>
            </a:r>
            <a:r>
              <a:rPr lang="es-ES" sz="3600" dirty="0" smtClean="0"/>
              <a:t>) a casa a las tres de la mañana, __________ muy __________.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Mi papá canta en la casa cuando ________ ___________.</a:t>
            </a:r>
          </a:p>
          <a:p>
            <a:pPr marL="742950" indent="-742950">
              <a:buAutoNum type="arabicPeriod"/>
            </a:pPr>
            <a:r>
              <a:rPr lang="es-US" sz="3600" dirty="0" smtClean="0"/>
              <a:t>Yo __________ un poco __________ </a:t>
            </a:r>
            <a:r>
              <a:rPr lang="es-ES" sz="3600" dirty="0" smtClean="0">
                <a:effectLst/>
              </a:rPr>
              <a:t>porque tengo un examen mañana.</a:t>
            </a:r>
          </a:p>
          <a:p>
            <a:pPr marL="742950" indent="-742950">
              <a:buAutoNum type="arabicPeriod"/>
            </a:pPr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3832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300" y="127000"/>
            <a:ext cx="10782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Estar/Ser: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 Ser </a:t>
            </a:r>
            <a:r>
              <a:rPr lang="es-US" sz="4000" dirty="0" err="1" smtClean="0"/>
              <a:t>also</a:t>
            </a:r>
            <a:r>
              <a:rPr lang="es-US" sz="4000" dirty="0" smtClean="0"/>
              <a:t> </a:t>
            </a:r>
            <a:r>
              <a:rPr lang="es-US" sz="4000" dirty="0" err="1" smtClean="0"/>
              <a:t>translates</a:t>
            </a:r>
            <a:r>
              <a:rPr lang="es-US" sz="4000" dirty="0" smtClean="0"/>
              <a:t> </a:t>
            </a:r>
            <a:r>
              <a:rPr lang="es-US" sz="4000" dirty="0" err="1" smtClean="0"/>
              <a:t>into</a:t>
            </a:r>
            <a:r>
              <a:rPr lang="es-US" sz="4000" dirty="0" smtClean="0"/>
              <a:t> to be in English. </a:t>
            </a:r>
            <a:r>
              <a:rPr lang="es-US" sz="4000" dirty="0" err="1" smtClean="0"/>
              <a:t>However</a:t>
            </a:r>
            <a:r>
              <a:rPr lang="es-US" sz="4000" dirty="0" smtClean="0"/>
              <a:t>, </a:t>
            </a:r>
            <a:r>
              <a:rPr lang="es-US" sz="4000" dirty="0" err="1" smtClean="0"/>
              <a:t>they</a:t>
            </a:r>
            <a:r>
              <a:rPr lang="es-US" sz="4000" dirty="0" smtClean="0"/>
              <a:t> are </a:t>
            </a:r>
            <a:r>
              <a:rPr lang="es-US" sz="4000" dirty="0" err="1" smtClean="0"/>
              <a:t>used</a:t>
            </a:r>
            <a:r>
              <a:rPr lang="es-US" sz="4000" dirty="0" smtClean="0"/>
              <a:t> in </a:t>
            </a:r>
            <a:r>
              <a:rPr lang="es-US" sz="4000" dirty="0" err="1" smtClean="0"/>
              <a:t>different</a:t>
            </a:r>
            <a:r>
              <a:rPr lang="es-US" sz="4000" dirty="0" smtClean="0"/>
              <a:t> </a:t>
            </a:r>
            <a:r>
              <a:rPr lang="es-US" sz="4000" dirty="0" err="1" smtClean="0"/>
              <a:t>situations</a:t>
            </a:r>
            <a:r>
              <a:rPr lang="es-US" sz="4000" dirty="0" smtClean="0"/>
              <a:t>. In general Estar </a:t>
            </a:r>
            <a:r>
              <a:rPr lang="es-US" sz="4000" dirty="0" err="1" smtClean="0"/>
              <a:t>is</a:t>
            </a:r>
            <a:r>
              <a:rPr lang="es-US" sz="4000" dirty="0" smtClean="0"/>
              <a:t> </a:t>
            </a:r>
            <a:r>
              <a:rPr lang="es-US" sz="4000" dirty="0" err="1" smtClean="0"/>
              <a:t>used</a:t>
            </a:r>
            <a:r>
              <a:rPr lang="es-US" sz="4000" dirty="0" smtClean="0"/>
              <a:t> </a:t>
            </a:r>
            <a:r>
              <a:rPr lang="es-US" sz="4000" dirty="0" err="1" smtClean="0"/>
              <a:t>for</a:t>
            </a:r>
            <a:r>
              <a:rPr lang="es-US" sz="4000" dirty="0"/>
              <a:t> </a:t>
            </a:r>
            <a:r>
              <a:rPr lang="es-US" sz="4000" dirty="0" err="1" smtClean="0"/>
              <a:t>conditions</a:t>
            </a:r>
            <a:r>
              <a:rPr lang="es-US" sz="4000" dirty="0" smtClean="0"/>
              <a:t> </a:t>
            </a:r>
            <a:r>
              <a:rPr lang="es-US" sz="4000" dirty="0" err="1" smtClean="0"/>
              <a:t>that</a:t>
            </a:r>
            <a:r>
              <a:rPr lang="es-US" sz="4000" dirty="0" smtClean="0"/>
              <a:t> can </a:t>
            </a:r>
            <a:r>
              <a:rPr lang="es-US" sz="4000" dirty="0" err="1" smtClean="0"/>
              <a:t>change</a:t>
            </a:r>
            <a:r>
              <a:rPr lang="es-US" sz="4000" dirty="0" smtClean="0"/>
              <a:t>, and Ser </a:t>
            </a:r>
            <a:r>
              <a:rPr lang="es-US" sz="4000" dirty="0" err="1" smtClean="0"/>
              <a:t>is</a:t>
            </a:r>
            <a:r>
              <a:rPr lang="es-US" sz="4000" dirty="0" smtClean="0"/>
              <a:t> </a:t>
            </a:r>
            <a:r>
              <a:rPr lang="es-US" sz="4000" dirty="0" err="1" smtClean="0"/>
              <a:t>used</a:t>
            </a:r>
            <a:r>
              <a:rPr lang="es-US" sz="4000" dirty="0" smtClean="0"/>
              <a:t> </a:t>
            </a:r>
            <a:r>
              <a:rPr lang="es-US" sz="4000" dirty="0" err="1" smtClean="0"/>
              <a:t>for</a:t>
            </a:r>
            <a:r>
              <a:rPr lang="es-US" sz="4000" dirty="0" smtClean="0"/>
              <a:t> </a:t>
            </a:r>
            <a:r>
              <a:rPr lang="es-US" sz="4000" dirty="0" err="1" smtClean="0"/>
              <a:t>conditions</a:t>
            </a:r>
            <a:r>
              <a:rPr lang="es-US" sz="4000" dirty="0" smtClean="0"/>
              <a:t> </a:t>
            </a:r>
            <a:r>
              <a:rPr lang="es-US" sz="4000" dirty="0" err="1" smtClean="0"/>
              <a:t>that</a:t>
            </a:r>
            <a:r>
              <a:rPr lang="es-US" sz="4000" dirty="0" smtClean="0"/>
              <a:t> are more </a:t>
            </a:r>
            <a:r>
              <a:rPr lang="es-US" sz="4000" dirty="0" err="1" smtClean="0"/>
              <a:t>permanent</a:t>
            </a:r>
            <a:r>
              <a:rPr lang="es-US" sz="4000" dirty="0" smtClean="0"/>
              <a:t>. 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7077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" y="127001"/>
            <a:ext cx="10725657" cy="673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5" y="1282700"/>
            <a:ext cx="1086674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127000"/>
            <a:ext cx="109220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Explain</a:t>
            </a:r>
            <a:r>
              <a:rPr lang="es-US" sz="4000" dirty="0" smtClean="0"/>
              <a:t> (in English) </a:t>
            </a:r>
            <a:r>
              <a:rPr lang="es-US" sz="4000" dirty="0" err="1" smtClean="0"/>
              <a:t>which</a:t>
            </a:r>
            <a:r>
              <a:rPr lang="es-US" sz="4000" dirty="0" smtClean="0"/>
              <a:t> use of Ser </a:t>
            </a:r>
            <a:r>
              <a:rPr lang="es-US" sz="4000" dirty="0" err="1" smtClean="0"/>
              <a:t>or</a:t>
            </a:r>
            <a:r>
              <a:rPr lang="es-US" sz="4000" dirty="0" smtClean="0"/>
              <a:t> Estar </a:t>
            </a:r>
            <a:r>
              <a:rPr lang="es-US" sz="4000" dirty="0" err="1" smtClean="0"/>
              <a:t>is</a:t>
            </a:r>
            <a:r>
              <a:rPr lang="es-US" sz="4000" dirty="0" smtClean="0"/>
              <a:t> </a:t>
            </a:r>
            <a:r>
              <a:rPr lang="es-US" sz="4000" dirty="0" err="1" smtClean="0"/>
              <a:t>being</a:t>
            </a:r>
            <a:r>
              <a:rPr lang="es-US" sz="4000" dirty="0" smtClean="0"/>
              <a:t> </a:t>
            </a:r>
            <a:r>
              <a:rPr lang="es-US" sz="4000" dirty="0" err="1" smtClean="0"/>
              <a:t>used</a:t>
            </a:r>
            <a:r>
              <a:rPr lang="es-US" sz="4000" dirty="0" smtClean="0"/>
              <a:t> in </a:t>
            </a:r>
            <a:r>
              <a:rPr lang="es-US" sz="4000" dirty="0" err="1" smtClean="0"/>
              <a:t>each</a:t>
            </a:r>
            <a:r>
              <a:rPr lang="es-US" sz="4000" dirty="0" smtClean="0"/>
              <a:t> </a:t>
            </a:r>
            <a:r>
              <a:rPr lang="es-US" sz="4000" dirty="0" err="1" smtClean="0"/>
              <a:t>sentence</a:t>
            </a:r>
            <a:r>
              <a:rPr lang="es-US" sz="4000" dirty="0" smtClean="0"/>
              <a:t>.</a:t>
            </a:r>
          </a:p>
          <a:p>
            <a:endParaRPr lang="es-US" sz="4000" dirty="0" smtClean="0"/>
          </a:p>
          <a:p>
            <a:pPr marL="742950" indent="-742950">
              <a:buAutoNum type="arabicPeriod"/>
            </a:pPr>
            <a:r>
              <a:rPr lang="es-US" sz="4000" dirty="0" smtClean="0"/>
              <a:t>La fiesta es a las ocho de la noche.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Mi primo es camarero en un restaurante muy elegante.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Carmen y Pilar están en la playa hoy.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Somos muy inteligentes.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Mis abuelos son de Perú.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Yo estoy muy triste esta noche.</a:t>
            </a:r>
          </a:p>
          <a:p>
            <a:pPr marL="742950" indent="-742950">
              <a:buAutoNum type="arabicPeriod"/>
            </a:pPr>
            <a:endParaRPr lang="es-US" sz="3600" dirty="0" smtClean="0"/>
          </a:p>
          <a:p>
            <a:pPr marL="742950" indent="-742950">
              <a:buAutoNum type="arabicPeriod"/>
            </a:pPr>
            <a:endParaRPr lang="es-US" sz="3600" dirty="0" smtClean="0"/>
          </a:p>
          <a:p>
            <a:pPr marL="742950" indent="-742950">
              <a:buAutoNum type="arabicPeriod"/>
            </a:pPr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24074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203200"/>
            <a:ext cx="10591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Write</a:t>
            </a:r>
            <a:r>
              <a:rPr lang="es-US" sz="4000" dirty="0" smtClean="0"/>
              <a:t> 5 </a:t>
            </a:r>
            <a:r>
              <a:rPr lang="es-US" sz="4000" dirty="0" err="1" smtClean="0"/>
              <a:t>sentences</a:t>
            </a:r>
            <a:r>
              <a:rPr lang="es-US" sz="4000" dirty="0" smtClean="0"/>
              <a:t> </a:t>
            </a:r>
            <a:r>
              <a:rPr lang="es-US" sz="4000" dirty="0" err="1" smtClean="0"/>
              <a:t>acoording</a:t>
            </a:r>
            <a:r>
              <a:rPr lang="es-US" sz="4000" dirty="0" smtClean="0"/>
              <a:t> to </a:t>
            </a:r>
            <a:r>
              <a:rPr lang="es-US" sz="4000" dirty="0" err="1" smtClean="0"/>
              <a:t>the</a:t>
            </a:r>
            <a:r>
              <a:rPr lang="es-US" sz="4000" dirty="0" smtClean="0"/>
              <a:t> use of Ser </a:t>
            </a:r>
            <a:r>
              <a:rPr lang="es-US" sz="4000" dirty="0" err="1" smtClean="0"/>
              <a:t>or</a:t>
            </a:r>
            <a:r>
              <a:rPr lang="es-US" sz="4000" dirty="0" smtClean="0"/>
              <a:t> Estar </a:t>
            </a:r>
            <a:r>
              <a:rPr lang="es-US" sz="4000" dirty="0" err="1" smtClean="0"/>
              <a:t>that</a:t>
            </a:r>
            <a:r>
              <a:rPr lang="es-US" sz="4000" dirty="0" smtClean="0"/>
              <a:t> </a:t>
            </a:r>
            <a:r>
              <a:rPr lang="es-US" sz="4000" dirty="0" err="1" smtClean="0"/>
              <a:t>is</a:t>
            </a:r>
            <a:r>
              <a:rPr lang="es-US" sz="4000" dirty="0" smtClean="0"/>
              <a:t> </a:t>
            </a:r>
            <a:r>
              <a:rPr lang="es-US" sz="4000" dirty="0" err="1" smtClean="0"/>
              <a:t>given</a:t>
            </a:r>
            <a:r>
              <a:rPr lang="es-US" sz="4000" dirty="0" smtClean="0"/>
              <a:t>.</a:t>
            </a:r>
          </a:p>
          <a:p>
            <a:endParaRPr lang="es-US" sz="4000" dirty="0"/>
          </a:p>
          <a:p>
            <a:pPr marL="742950" indent="-742950">
              <a:buAutoNum type="arabicPeriod"/>
            </a:pPr>
            <a:r>
              <a:rPr lang="es-US" sz="4000" dirty="0" err="1" smtClean="0"/>
              <a:t>Health</a:t>
            </a:r>
            <a:endParaRPr lang="es-US" sz="4000" dirty="0" smtClean="0"/>
          </a:p>
          <a:p>
            <a:pPr marL="742950" indent="-742950">
              <a:buAutoNum type="arabicPeriod"/>
            </a:pPr>
            <a:r>
              <a:rPr lang="es-US" sz="4000" dirty="0" smtClean="0"/>
              <a:t>Personal </a:t>
            </a:r>
            <a:r>
              <a:rPr lang="es-US" sz="4000" dirty="0" err="1" smtClean="0"/>
              <a:t>characteristics</a:t>
            </a:r>
            <a:r>
              <a:rPr lang="es-US" sz="4000" dirty="0" smtClean="0"/>
              <a:t> </a:t>
            </a:r>
            <a:r>
              <a:rPr lang="es-US" sz="4000" dirty="0" err="1" smtClean="0"/>
              <a:t>or</a:t>
            </a:r>
            <a:r>
              <a:rPr lang="es-US" sz="4000" dirty="0" smtClean="0"/>
              <a:t> </a:t>
            </a:r>
            <a:r>
              <a:rPr lang="es-US" sz="4000" dirty="0" err="1" smtClean="0"/>
              <a:t>descriptions</a:t>
            </a:r>
            <a:endParaRPr lang="es-US" sz="4000" dirty="0" smtClean="0"/>
          </a:p>
          <a:p>
            <a:pPr marL="742950" indent="-742950">
              <a:buAutoNum type="arabicPeriod"/>
            </a:pPr>
            <a:r>
              <a:rPr lang="es-US" sz="4000" dirty="0" err="1" smtClean="0"/>
              <a:t>What</a:t>
            </a:r>
            <a:r>
              <a:rPr lang="es-US" sz="4000" dirty="0" smtClean="0"/>
              <a:t> time </a:t>
            </a:r>
            <a:r>
              <a:rPr lang="es-US" sz="4000" dirty="0" err="1" smtClean="0"/>
              <a:t>something</a:t>
            </a:r>
            <a:r>
              <a:rPr lang="es-US" sz="4000" dirty="0" smtClean="0"/>
              <a:t> </a:t>
            </a:r>
            <a:r>
              <a:rPr lang="es-US" sz="4000" dirty="0" err="1" smtClean="0"/>
              <a:t>takes</a:t>
            </a:r>
            <a:r>
              <a:rPr lang="es-US" sz="4000" smtClean="0"/>
              <a:t> place</a:t>
            </a:r>
            <a:endParaRPr lang="es-US" sz="4000" dirty="0" smtClean="0"/>
          </a:p>
          <a:p>
            <a:pPr marL="742950" indent="-742950">
              <a:buAutoNum type="arabicPeriod"/>
            </a:pPr>
            <a:r>
              <a:rPr lang="es-US" sz="4000" dirty="0" err="1" smtClean="0"/>
              <a:t>Location</a:t>
            </a:r>
            <a:r>
              <a:rPr lang="es-US" sz="4000" dirty="0" smtClean="0"/>
              <a:t> of a </a:t>
            </a:r>
            <a:r>
              <a:rPr lang="es-US" sz="4000" dirty="0" err="1" smtClean="0"/>
              <a:t>person</a:t>
            </a:r>
            <a:r>
              <a:rPr lang="es-US" sz="4000" dirty="0" smtClean="0"/>
              <a:t> </a:t>
            </a:r>
            <a:r>
              <a:rPr lang="es-US" sz="4000" dirty="0" err="1" smtClean="0"/>
              <a:t>or</a:t>
            </a:r>
            <a:r>
              <a:rPr lang="es-US" sz="4000" dirty="0" smtClean="0"/>
              <a:t> </a:t>
            </a:r>
            <a:r>
              <a:rPr lang="es-US" sz="4000" dirty="0" err="1" smtClean="0"/>
              <a:t>object</a:t>
            </a:r>
            <a:endParaRPr lang="es-US" sz="4000" dirty="0" smtClean="0"/>
          </a:p>
          <a:p>
            <a:pPr marL="742950" indent="-742950">
              <a:buAutoNum type="arabicPeriod"/>
            </a:pPr>
            <a:r>
              <a:rPr lang="es-US" sz="4000" dirty="0" smtClean="0"/>
              <a:t>A </a:t>
            </a:r>
            <a:r>
              <a:rPr lang="es-US" sz="4000" dirty="0" err="1" smtClean="0"/>
              <a:t>person’s</a:t>
            </a:r>
            <a:r>
              <a:rPr lang="es-US" sz="4000" dirty="0" smtClean="0"/>
              <a:t> </a:t>
            </a:r>
            <a:r>
              <a:rPr lang="es-US" sz="4000" dirty="0" err="1" smtClean="0"/>
              <a:t>job</a:t>
            </a:r>
            <a:endParaRPr lang="es-US" sz="4000" dirty="0" smtClean="0"/>
          </a:p>
          <a:p>
            <a:pPr marL="742950" indent="-742950">
              <a:buAutoNum type="arabicPeriod"/>
            </a:pPr>
            <a:endParaRPr lang="es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8222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39449" y="1323439"/>
            <a:ext cx="1100278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concierto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jazz ________ a las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la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noche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Inés y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________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nervios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examen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difícil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playa _________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sucia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hay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muchos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turistas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verano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Tito __________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empleado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hotel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Brisas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Loíza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Rita no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puede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venir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al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trabajo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hoy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_____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enferma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motocicleta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nueva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________ de David.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piscina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hotel ________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grande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bonita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________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importante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estudiar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también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tienes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descansar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9449" y="0"/>
            <a:ext cx="10882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Fill in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blank</a:t>
            </a:r>
            <a:r>
              <a:rPr lang="es-US" sz="3200" dirty="0" smtClean="0"/>
              <a:t> </a:t>
            </a:r>
            <a:r>
              <a:rPr lang="es-US" sz="3200" dirty="0" err="1" smtClean="0"/>
              <a:t>using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correct</a:t>
            </a:r>
            <a:r>
              <a:rPr lang="es-US" sz="3200" dirty="0" smtClean="0"/>
              <a:t> </a:t>
            </a:r>
            <a:r>
              <a:rPr lang="es-US" sz="3200" dirty="0" err="1" smtClean="0"/>
              <a:t>fprm</a:t>
            </a:r>
            <a:r>
              <a:rPr lang="es-US" sz="3200" dirty="0" smtClean="0"/>
              <a:t> of ser </a:t>
            </a:r>
            <a:r>
              <a:rPr lang="es-US" sz="3200" dirty="0" err="1" smtClean="0"/>
              <a:t>or</a:t>
            </a:r>
            <a:r>
              <a:rPr lang="es-US" sz="3200" dirty="0" smtClean="0"/>
              <a:t> estar. </a:t>
            </a:r>
            <a:r>
              <a:rPr lang="es-US" sz="3200" dirty="0" err="1" smtClean="0"/>
              <a:t>Then</a:t>
            </a:r>
            <a:r>
              <a:rPr lang="es-US" sz="3200" dirty="0" smtClean="0"/>
              <a:t> </a:t>
            </a:r>
            <a:r>
              <a:rPr lang="es-US" sz="3200" dirty="0" err="1" smtClean="0"/>
              <a:t>write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use of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verb</a:t>
            </a:r>
            <a:r>
              <a:rPr lang="es-US" sz="3200" dirty="0" smtClean="0"/>
              <a:t> </a:t>
            </a:r>
            <a:r>
              <a:rPr lang="es-US" sz="3200" dirty="0" err="1" smtClean="0"/>
              <a:t>after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sentence</a:t>
            </a:r>
            <a:r>
              <a:rPr lang="es-US" sz="3200" dirty="0" smtClean="0"/>
              <a:t>. </a:t>
            </a:r>
            <a:endParaRPr lang="es-US" sz="3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9" name="HTMLText1" r:id="rId2" imgW="1047600" imgH="1047600"/>
        </mc:Choice>
        <mc:Fallback>
          <p:control name="HTMLText1" r:id="rId2" imgW="1047600" imgH="1047600">
            <p:pic>
              <p:nvPicPr>
                <p:cNvPr id="3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822450" y="2547938"/>
                  <a:ext cx="1047750" cy="10477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" name="HTMLText2" r:id="rId3" imgW="1047600" imgH="1047600"/>
        </mc:Choice>
        <mc:Fallback>
          <p:control name="HTMLText2" r:id="rId3" imgW="1047600" imgH="1047600">
            <p:pic>
              <p:nvPicPr>
                <p:cNvPr id="4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822450" y="2547938"/>
                  <a:ext cx="1047750" cy="10477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" name="HTMLText3" r:id="rId4" imgW="1047600" imgH="1047600"/>
        </mc:Choice>
        <mc:Fallback>
          <p:control name="HTMLText3" r:id="rId4" imgW="1047600" imgH="1047600">
            <p:pic>
              <p:nvPicPr>
                <p:cNvPr id="5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398224" y="1500188"/>
                  <a:ext cx="1047750" cy="10477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93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92888"/>
            <a:ext cx="10985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El </a:t>
            </a:r>
            <a:r>
              <a:rPr lang="en-US" altLang="en-US" sz="3200" dirty="0" err="1">
                <a:latin typeface="Arial" panose="020B0604020202020204" pitchFamily="34" charset="0"/>
              </a:rPr>
              <a:t>concierto</a:t>
            </a:r>
            <a:r>
              <a:rPr lang="en-US" altLang="en-US" sz="3200" dirty="0">
                <a:latin typeface="Arial" panose="020B0604020202020204" pitchFamily="34" charset="0"/>
              </a:rPr>
              <a:t> de jazz ________ a las </a:t>
            </a:r>
            <a:r>
              <a:rPr lang="en-US" altLang="en-US" sz="3200" dirty="0" err="1">
                <a:latin typeface="Arial" panose="020B0604020202020204" pitchFamily="34" charset="0"/>
              </a:rPr>
              <a:t>ocho</a:t>
            </a:r>
            <a:r>
              <a:rPr lang="en-US" altLang="en-US" sz="3200" dirty="0">
                <a:latin typeface="Arial" panose="020B0604020202020204" pitchFamily="34" charset="0"/>
              </a:rPr>
              <a:t> de la </a:t>
            </a:r>
            <a:r>
              <a:rPr lang="en-US" altLang="en-US" sz="3200" dirty="0" err="1">
                <a:latin typeface="Arial" panose="020B0604020202020204" pitchFamily="34" charset="0"/>
              </a:rPr>
              <a:t>noche</a:t>
            </a:r>
            <a:r>
              <a:rPr lang="en-US" altLang="en-US" sz="3200" dirty="0">
                <a:latin typeface="Arial" panose="020B0604020202020204" pitchFamily="34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Inés y </a:t>
            </a:r>
            <a:r>
              <a:rPr lang="en-US" altLang="en-US" sz="3200" dirty="0" err="1">
                <a:latin typeface="Arial" panose="020B0604020202020204" pitchFamily="34" charset="0"/>
              </a:rPr>
              <a:t>Pancho</a:t>
            </a:r>
            <a:r>
              <a:rPr lang="en-US" altLang="en-US" sz="3200" dirty="0">
                <a:latin typeface="Arial" panose="020B0604020202020204" pitchFamily="34" charset="0"/>
              </a:rPr>
              <a:t> ________ </a:t>
            </a:r>
            <a:r>
              <a:rPr lang="en-US" altLang="en-US" sz="3200" dirty="0" err="1">
                <a:latin typeface="Arial" panose="020B0604020202020204" pitchFamily="34" charset="0"/>
              </a:rPr>
              <a:t>nerviosos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porque</a:t>
            </a:r>
            <a:r>
              <a:rPr lang="en-US" altLang="en-US" sz="3200" dirty="0">
                <a:latin typeface="Arial" panose="020B0604020202020204" pitchFamily="34" charset="0"/>
              </a:rPr>
              <a:t> el </a:t>
            </a:r>
            <a:r>
              <a:rPr lang="en-US" altLang="en-US" sz="3200" dirty="0" err="1">
                <a:latin typeface="Arial" panose="020B0604020202020204" pitchFamily="34" charset="0"/>
              </a:rPr>
              <a:t>examen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va</a:t>
            </a:r>
            <a:r>
              <a:rPr lang="en-US" altLang="en-US" sz="3200" dirty="0">
                <a:latin typeface="Arial" panose="020B0604020202020204" pitchFamily="34" charset="0"/>
              </a:rPr>
              <a:t> a </a:t>
            </a:r>
            <a:r>
              <a:rPr lang="en-US" altLang="en-US" sz="3200" dirty="0" err="1">
                <a:latin typeface="Arial" panose="020B0604020202020204" pitchFamily="34" charset="0"/>
              </a:rPr>
              <a:t>ser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difícil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La playa _________ </a:t>
            </a:r>
            <a:r>
              <a:rPr lang="en-US" altLang="en-US" sz="3200" dirty="0" err="1">
                <a:latin typeface="Arial" panose="020B0604020202020204" pitchFamily="34" charset="0"/>
              </a:rPr>
              <a:t>sucia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porque</a:t>
            </a:r>
            <a:r>
              <a:rPr lang="en-US" altLang="en-US" sz="3200" dirty="0">
                <a:latin typeface="Arial" panose="020B0604020202020204" pitchFamily="34" charset="0"/>
              </a:rPr>
              <a:t> hay </a:t>
            </a:r>
            <a:r>
              <a:rPr lang="en-US" altLang="en-US" sz="3200" dirty="0" err="1">
                <a:latin typeface="Arial" panose="020B0604020202020204" pitchFamily="34" charset="0"/>
              </a:rPr>
              <a:t>muchos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turistas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 err="1">
                <a:latin typeface="Arial" panose="020B0604020202020204" pitchFamily="34" charset="0"/>
              </a:rPr>
              <a:t>En</a:t>
            </a:r>
            <a:r>
              <a:rPr lang="en-US" altLang="en-US" sz="3200" dirty="0">
                <a:latin typeface="Arial" panose="020B0604020202020204" pitchFamily="34" charset="0"/>
              </a:rPr>
              <a:t> el </a:t>
            </a:r>
            <a:r>
              <a:rPr lang="en-US" altLang="en-US" sz="3200" dirty="0" err="1">
                <a:latin typeface="Arial" panose="020B0604020202020204" pitchFamily="34" charset="0"/>
              </a:rPr>
              <a:t>verano</a:t>
            </a:r>
            <a:r>
              <a:rPr lang="en-US" altLang="en-US" sz="3200" dirty="0">
                <a:latin typeface="Arial" panose="020B0604020202020204" pitchFamily="34" charset="0"/>
              </a:rPr>
              <a:t>, Tito __________ </a:t>
            </a:r>
            <a:r>
              <a:rPr lang="en-US" altLang="en-US" sz="3200" dirty="0" err="1">
                <a:latin typeface="Arial" panose="020B0604020202020204" pitchFamily="34" charset="0"/>
              </a:rPr>
              <a:t>empleado</a:t>
            </a:r>
            <a:r>
              <a:rPr lang="en-US" altLang="en-US" sz="3200" dirty="0">
                <a:latin typeface="Arial" panose="020B0604020202020204" pitchFamily="34" charset="0"/>
              </a:rPr>
              <a:t> del hotel </a:t>
            </a:r>
            <a:r>
              <a:rPr lang="en-US" altLang="en-US" sz="3200" dirty="0" err="1">
                <a:latin typeface="Arial" panose="020B0604020202020204" pitchFamily="34" charset="0"/>
              </a:rPr>
              <a:t>Brisas</a:t>
            </a:r>
            <a:r>
              <a:rPr lang="en-US" altLang="en-US" sz="3200" dirty="0">
                <a:latin typeface="Arial" panose="020B0604020202020204" pitchFamily="34" charset="0"/>
              </a:rPr>
              <a:t> de </a:t>
            </a:r>
            <a:r>
              <a:rPr lang="en-US" altLang="en-US" sz="3200" dirty="0" err="1">
                <a:latin typeface="Arial" panose="020B0604020202020204" pitchFamily="34" charset="0"/>
              </a:rPr>
              <a:t>Loíza</a:t>
            </a:r>
            <a:r>
              <a:rPr lang="en-US" altLang="en-US" sz="3200" dirty="0">
                <a:latin typeface="Arial" panose="020B0604020202020204" pitchFamily="34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Rita no </a:t>
            </a:r>
            <a:r>
              <a:rPr lang="en-US" altLang="en-US" sz="3200" dirty="0" err="1">
                <a:latin typeface="Arial" panose="020B0604020202020204" pitchFamily="34" charset="0"/>
              </a:rPr>
              <a:t>puede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venir</a:t>
            </a:r>
            <a:r>
              <a:rPr lang="en-US" altLang="en-US" sz="3200" dirty="0">
                <a:latin typeface="Arial" panose="020B0604020202020204" pitchFamily="34" charset="0"/>
              </a:rPr>
              <a:t> al </a:t>
            </a:r>
            <a:r>
              <a:rPr lang="en-US" altLang="en-US" sz="3200" dirty="0" err="1">
                <a:latin typeface="Arial" panose="020B0604020202020204" pitchFamily="34" charset="0"/>
              </a:rPr>
              <a:t>trabajo</a:t>
            </a:r>
            <a:r>
              <a:rPr lang="en-US" altLang="en-US" sz="3200" dirty="0">
                <a:latin typeface="Arial" panose="020B0604020202020204" pitchFamily="34" charset="0"/>
              </a:rPr>
              <a:t> hoy </a:t>
            </a:r>
            <a:r>
              <a:rPr lang="en-US" altLang="en-US" sz="3200" dirty="0" err="1">
                <a:latin typeface="Arial" panose="020B0604020202020204" pitchFamily="34" charset="0"/>
              </a:rPr>
              <a:t>porque</a:t>
            </a:r>
            <a:r>
              <a:rPr lang="en-US" altLang="en-US" sz="3200" dirty="0">
                <a:latin typeface="Arial" panose="020B0604020202020204" pitchFamily="34" charset="0"/>
              </a:rPr>
              <a:t> _____ </a:t>
            </a:r>
            <a:r>
              <a:rPr lang="en-US" altLang="en-US" sz="3200" dirty="0" err="1">
                <a:latin typeface="Arial" panose="020B0604020202020204" pitchFamily="34" charset="0"/>
              </a:rPr>
              <a:t>enferma</a:t>
            </a:r>
            <a:r>
              <a:rPr lang="en-US" altLang="en-US" sz="3200" dirty="0">
                <a:latin typeface="Arial" panose="020B0604020202020204" pitchFamily="34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La </a:t>
            </a:r>
            <a:r>
              <a:rPr lang="en-US" altLang="en-US" sz="3200" dirty="0" err="1">
                <a:latin typeface="Arial" panose="020B0604020202020204" pitchFamily="34" charset="0"/>
              </a:rPr>
              <a:t>motocicleta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nueva</a:t>
            </a:r>
            <a:r>
              <a:rPr lang="en-US" altLang="en-US" sz="3200" dirty="0">
                <a:latin typeface="Arial" panose="020B0604020202020204" pitchFamily="34" charset="0"/>
              </a:rPr>
              <a:t> ________ de David.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La </a:t>
            </a:r>
            <a:r>
              <a:rPr lang="en-US" altLang="en-US" sz="3200" dirty="0" err="1">
                <a:latin typeface="Arial" panose="020B0604020202020204" pitchFamily="34" charset="0"/>
              </a:rPr>
              <a:t>piscina</a:t>
            </a:r>
            <a:r>
              <a:rPr lang="en-US" altLang="en-US" sz="3200" dirty="0">
                <a:latin typeface="Arial" panose="020B0604020202020204" pitchFamily="34" charset="0"/>
              </a:rPr>
              <a:t> del hotel ________ </a:t>
            </a:r>
            <a:r>
              <a:rPr lang="en-US" altLang="en-US" sz="3200" dirty="0" err="1">
                <a:latin typeface="Arial" panose="020B0604020202020204" pitchFamily="34" charset="0"/>
              </a:rPr>
              <a:t>grande</a:t>
            </a:r>
            <a:r>
              <a:rPr lang="en-US" altLang="en-US" sz="3200" dirty="0">
                <a:latin typeface="Arial" panose="020B0604020202020204" pitchFamily="34" charset="0"/>
              </a:rPr>
              <a:t> y </a:t>
            </a:r>
            <a:r>
              <a:rPr lang="en-US" altLang="en-US" sz="3200" dirty="0" err="1">
                <a:latin typeface="Arial" panose="020B0604020202020204" pitchFamily="34" charset="0"/>
              </a:rPr>
              <a:t>bonita</a:t>
            </a:r>
            <a:r>
              <a:rPr lang="en-US" altLang="en-US" sz="3200" dirty="0">
                <a:latin typeface="Arial" panose="020B0604020202020204" pitchFamily="34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</a:rPr>
              <a:t>________ </a:t>
            </a:r>
            <a:r>
              <a:rPr lang="en-US" altLang="en-US" sz="3200" dirty="0" err="1">
                <a:latin typeface="Arial" panose="020B0604020202020204" pitchFamily="34" charset="0"/>
              </a:rPr>
              <a:t>importante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estudiar</a:t>
            </a:r>
            <a:r>
              <a:rPr lang="en-US" altLang="en-US" sz="3200" dirty="0">
                <a:latin typeface="Arial" panose="020B0604020202020204" pitchFamily="34" charset="0"/>
              </a:rPr>
              <a:t>, </a:t>
            </a:r>
            <a:r>
              <a:rPr lang="en-US" altLang="en-US" sz="3200" dirty="0" err="1">
                <a:latin typeface="Arial" panose="020B0604020202020204" pitchFamily="34" charset="0"/>
              </a:rPr>
              <a:t>pero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también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tienes</a:t>
            </a:r>
            <a:r>
              <a:rPr lang="en-US" altLang="en-US" sz="3200" dirty="0">
                <a:latin typeface="Arial" panose="020B0604020202020204" pitchFamily="34" charset="0"/>
              </a:rPr>
              <a:t> que </a:t>
            </a:r>
            <a:r>
              <a:rPr lang="en-US" altLang="en-US" sz="3200" dirty="0" err="1">
                <a:latin typeface="Arial" panose="020B0604020202020204" pitchFamily="34" charset="0"/>
              </a:rPr>
              <a:t>descansar</a:t>
            </a:r>
            <a:r>
              <a:rPr lang="en-US" altLang="en-US" sz="3200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15670"/>
            <a:ext cx="11061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200" dirty="0"/>
              <a:t>Fill in </a:t>
            </a:r>
            <a:r>
              <a:rPr lang="es-US" sz="3200" dirty="0" err="1"/>
              <a:t>the</a:t>
            </a:r>
            <a:r>
              <a:rPr lang="es-US" sz="3200" dirty="0"/>
              <a:t> </a:t>
            </a:r>
            <a:r>
              <a:rPr lang="es-US" sz="3200" dirty="0" err="1"/>
              <a:t>blank</a:t>
            </a:r>
            <a:r>
              <a:rPr lang="es-US" sz="3200" dirty="0"/>
              <a:t> </a:t>
            </a:r>
            <a:r>
              <a:rPr lang="es-US" sz="3200" dirty="0" err="1"/>
              <a:t>using</a:t>
            </a:r>
            <a:r>
              <a:rPr lang="es-US" sz="3200" dirty="0"/>
              <a:t> </a:t>
            </a:r>
            <a:r>
              <a:rPr lang="es-US" sz="3200" dirty="0" err="1"/>
              <a:t>the</a:t>
            </a:r>
            <a:r>
              <a:rPr lang="es-US" sz="3200" dirty="0"/>
              <a:t> </a:t>
            </a:r>
            <a:r>
              <a:rPr lang="es-US" sz="3200" dirty="0" err="1"/>
              <a:t>correct</a:t>
            </a:r>
            <a:r>
              <a:rPr lang="es-US" sz="3200" dirty="0"/>
              <a:t> </a:t>
            </a:r>
            <a:r>
              <a:rPr lang="es-US" sz="3200" dirty="0" err="1"/>
              <a:t>fprm</a:t>
            </a:r>
            <a:r>
              <a:rPr lang="es-US" sz="3200" dirty="0"/>
              <a:t> of ser </a:t>
            </a:r>
            <a:r>
              <a:rPr lang="es-US" sz="3200" dirty="0" err="1"/>
              <a:t>or</a:t>
            </a:r>
            <a:r>
              <a:rPr lang="es-US" sz="3200" dirty="0"/>
              <a:t> estar. </a:t>
            </a:r>
            <a:r>
              <a:rPr lang="es-US" sz="3200" dirty="0" err="1"/>
              <a:t>Then</a:t>
            </a:r>
            <a:r>
              <a:rPr lang="es-US" sz="3200" dirty="0"/>
              <a:t> </a:t>
            </a:r>
            <a:r>
              <a:rPr lang="es-US" sz="3200" dirty="0" err="1"/>
              <a:t>write</a:t>
            </a:r>
            <a:r>
              <a:rPr lang="es-US" sz="3200" dirty="0"/>
              <a:t> </a:t>
            </a:r>
            <a:r>
              <a:rPr lang="es-US" sz="3200" dirty="0" err="1"/>
              <a:t>the</a:t>
            </a:r>
            <a:r>
              <a:rPr lang="es-US" sz="3200" dirty="0"/>
              <a:t> use of </a:t>
            </a:r>
            <a:r>
              <a:rPr lang="es-US" sz="3200" dirty="0" err="1"/>
              <a:t>the</a:t>
            </a:r>
            <a:r>
              <a:rPr lang="es-US" sz="3200" dirty="0"/>
              <a:t> </a:t>
            </a:r>
            <a:r>
              <a:rPr lang="es-US" sz="3200" dirty="0" err="1"/>
              <a:t>verb</a:t>
            </a:r>
            <a:r>
              <a:rPr lang="es-US" sz="3200" dirty="0"/>
              <a:t> </a:t>
            </a:r>
            <a:r>
              <a:rPr lang="es-US" sz="3200" dirty="0" err="1"/>
              <a:t>after</a:t>
            </a:r>
            <a:r>
              <a:rPr lang="es-US" sz="3200" dirty="0"/>
              <a:t> </a:t>
            </a:r>
            <a:r>
              <a:rPr lang="es-US" sz="3200" dirty="0" err="1"/>
              <a:t>the</a:t>
            </a:r>
            <a:r>
              <a:rPr lang="es-US" sz="3200" dirty="0"/>
              <a:t> </a:t>
            </a:r>
            <a:r>
              <a:rPr lang="es-US" sz="3200" dirty="0" err="1"/>
              <a:t>sentence</a:t>
            </a:r>
            <a:r>
              <a:rPr lang="es-US" sz="3200" dirty="0"/>
              <a:t>. 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3234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15900"/>
            <a:ext cx="1076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/>
              <a:t>Saludable o poco saludable: </a:t>
            </a:r>
            <a:r>
              <a:rPr lang="es-US" sz="3600" dirty="0" err="1" smtClean="0"/>
              <a:t>using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vocabulary</a:t>
            </a:r>
            <a:r>
              <a:rPr lang="es-US" sz="3600" dirty="0" smtClean="0"/>
              <a:t> </a:t>
            </a:r>
            <a:r>
              <a:rPr lang="es-US" sz="3600" dirty="0" err="1" smtClean="0"/>
              <a:t>from</a:t>
            </a:r>
            <a:r>
              <a:rPr lang="es-US" sz="3600" dirty="0" smtClean="0"/>
              <a:t> </a:t>
            </a:r>
            <a:r>
              <a:rPr lang="es-US" sz="3600" dirty="0" err="1" smtClean="0"/>
              <a:t>today</a:t>
            </a:r>
            <a:r>
              <a:rPr lang="es-US" sz="3600" dirty="0" smtClean="0"/>
              <a:t> as </a:t>
            </a:r>
            <a:r>
              <a:rPr lang="es-US" sz="3600" dirty="0" err="1" smtClean="0"/>
              <a:t>well</a:t>
            </a:r>
            <a:r>
              <a:rPr lang="es-US" sz="3600" dirty="0" smtClean="0"/>
              <a:t> as </a:t>
            </a:r>
            <a:r>
              <a:rPr lang="es-US" sz="3600" dirty="0" err="1" smtClean="0"/>
              <a:t>from</a:t>
            </a:r>
            <a:r>
              <a:rPr lang="es-US" sz="3600" dirty="0" smtClean="0"/>
              <a:t> </a:t>
            </a:r>
            <a:r>
              <a:rPr lang="es-US" sz="3600" dirty="0" err="1" smtClean="0"/>
              <a:t>previous</a:t>
            </a:r>
            <a:r>
              <a:rPr lang="es-US" sz="3600" dirty="0" smtClean="0"/>
              <a:t> </a:t>
            </a:r>
            <a:r>
              <a:rPr lang="es-US" sz="3600" dirty="0" err="1" smtClean="0"/>
              <a:t>lessons</a:t>
            </a:r>
            <a:r>
              <a:rPr lang="es-US" sz="3600" dirty="0" smtClean="0"/>
              <a:t>, </a:t>
            </a:r>
            <a:r>
              <a:rPr lang="es-US" sz="3600" dirty="0" err="1" smtClean="0"/>
              <a:t>make</a:t>
            </a:r>
            <a:r>
              <a:rPr lang="es-US" sz="3600" dirty="0" smtClean="0"/>
              <a:t> </a:t>
            </a:r>
            <a:r>
              <a:rPr lang="es-US" sz="3600" dirty="0" err="1" smtClean="0"/>
              <a:t>list</a:t>
            </a:r>
            <a:r>
              <a:rPr lang="es-US" sz="3600" dirty="0" smtClean="0"/>
              <a:t> of cosas (</a:t>
            </a:r>
            <a:r>
              <a:rPr lang="es-US" sz="3600" dirty="0" err="1" smtClean="0"/>
              <a:t>things</a:t>
            </a:r>
            <a:r>
              <a:rPr lang="es-US" sz="3600" dirty="0" smtClean="0"/>
              <a:t>) y actividades saludables y cosas y actividades poco saludables.</a:t>
            </a:r>
          </a:p>
          <a:p>
            <a:endParaRPr lang="es-US" sz="3600" dirty="0"/>
          </a:p>
          <a:p>
            <a:r>
              <a:rPr lang="es-US" sz="3600" dirty="0" smtClean="0"/>
              <a:t>	  </a:t>
            </a:r>
            <a:r>
              <a:rPr lang="es-US" sz="3600" u="sng" dirty="0" smtClean="0"/>
              <a:t>Saludable</a:t>
            </a:r>
            <a:r>
              <a:rPr lang="es-US" sz="3600" dirty="0" smtClean="0"/>
              <a:t> 			</a:t>
            </a:r>
            <a:r>
              <a:rPr lang="es-US" sz="3600" u="sng" dirty="0" smtClean="0"/>
              <a:t>Poco saludable</a:t>
            </a:r>
            <a:endParaRPr lang="es-US" sz="3600" u="sng" dirty="0"/>
          </a:p>
        </p:txBody>
      </p:sp>
    </p:spTree>
    <p:extLst>
      <p:ext uri="{BB962C8B-B14F-4D97-AF65-F5344CB8AC3E}">
        <p14:creationId xmlns:p14="http://schemas.microsoft.com/office/powerpoint/2010/main" val="19791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11125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/>
              <a:t>Debe/no debe: </a:t>
            </a:r>
            <a:r>
              <a:rPr lang="es-US" sz="3600" dirty="0" err="1" smtClean="0"/>
              <a:t>Read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following</a:t>
            </a:r>
            <a:r>
              <a:rPr lang="es-US" sz="3600" dirty="0" smtClean="0"/>
              <a:t> </a:t>
            </a:r>
            <a:r>
              <a:rPr lang="es-US" sz="3600" dirty="0" err="1" smtClean="0"/>
              <a:t>sentences</a:t>
            </a:r>
            <a:r>
              <a:rPr lang="es-US" sz="3600" dirty="0" smtClean="0"/>
              <a:t>  and </a:t>
            </a:r>
            <a:r>
              <a:rPr lang="es-US" sz="3600" dirty="0" err="1" smtClean="0"/>
              <a:t>state</a:t>
            </a:r>
            <a:r>
              <a:rPr lang="es-US" sz="3600" dirty="0" smtClean="0"/>
              <a:t> </a:t>
            </a:r>
            <a:r>
              <a:rPr lang="es-US" sz="3600" dirty="0" err="1" smtClean="0"/>
              <a:t>what</a:t>
            </a:r>
            <a:r>
              <a:rPr lang="es-US" sz="3600" dirty="0" smtClean="0"/>
              <a:t> </a:t>
            </a:r>
            <a:r>
              <a:rPr lang="es-US" sz="3600" dirty="0" err="1" smtClean="0"/>
              <a:t>each</a:t>
            </a:r>
            <a:r>
              <a:rPr lang="es-US" sz="3600" dirty="0" smtClean="0"/>
              <a:t> </a:t>
            </a:r>
            <a:r>
              <a:rPr lang="es-US" sz="3600" dirty="0" err="1" smtClean="0"/>
              <a:t>person</a:t>
            </a:r>
            <a:r>
              <a:rPr lang="es-US" sz="3600" dirty="0" smtClean="0"/>
              <a:t> </a:t>
            </a:r>
            <a:r>
              <a:rPr lang="es-US" sz="3600" dirty="0" err="1" smtClean="0"/>
              <a:t>should</a:t>
            </a:r>
            <a:r>
              <a:rPr lang="es-US" sz="3600" dirty="0" smtClean="0"/>
              <a:t> </a:t>
            </a:r>
            <a:r>
              <a:rPr lang="es-US" sz="3600" dirty="0" err="1" smtClean="0"/>
              <a:t>or</a:t>
            </a:r>
            <a:r>
              <a:rPr lang="es-US" sz="3600" dirty="0" smtClean="0"/>
              <a:t> </a:t>
            </a:r>
            <a:r>
              <a:rPr lang="es-US" sz="3600" dirty="0" err="1" smtClean="0"/>
              <a:t>should</a:t>
            </a:r>
            <a:r>
              <a:rPr lang="es-US" sz="3600" dirty="0" smtClean="0"/>
              <a:t> </a:t>
            </a:r>
            <a:r>
              <a:rPr lang="es-US" sz="3600" dirty="0" err="1" smtClean="0"/>
              <a:t>not</a:t>
            </a:r>
            <a:r>
              <a:rPr lang="es-US" sz="3600" dirty="0" smtClean="0"/>
              <a:t> do (debe…/no debe…) in </a:t>
            </a:r>
            <a:r>
              <a:rPr lang="es-US" sz="3600" dirty="0" err="1" smtClean="0"/>
              <a:t>order</a:t>
            </a:r>
            <a:r>
              <a:rPr lang="es-US" sz="3600" dirty="0" smtClean="0"/>
              <a:t> to be </a:t>
            </a:r>
            <a:r>
              <a:rPr lang="es-US" sz="3600" dirty="0" err="1" smtClean="0"/>
              <a:t>healthier</a:t>
            </a:r>
            <a:r>
              <a:rPr lang="es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3600" dirty="0" smtClean="0"/>
              <a:t>Mario es muy perezoso. Todos los días mira la tele por muchas horas.</a:t>
            </a:r>
          </a:p>
          <a:p>
            <a:pPr marL="742950" indent="-742950">
              <a:buAutoNum type="arabicPeriod"/>
            </a:pPr>
            <a:r>
              <a:rPr lang="es-US" sz="3600" dirty="0" smtClean="0"/>
              <a:t>Elena está de peso insuficiente (</a:t>
            </a:r>
            <a:r>
              <a:rPr lang="es-US" sz="3600" dirty="0" err="1" smtClean="0"/>
              <a:t>underweight</a:t>
            </a:r>
            <a:r>
              <a:rPr lang="es-US" sz="3600" dirty="0" smtClean="0"/>
              <a:t>). No come bastante (</a:t>
            </a:r>
            <a:r>
              <a:rPr lang="es-US" sz="3600" dirty="0" err="1" smtClean="0"/>
              <a:t>enough</a:t>
            </a:r>
            <a:r>
              <a:rPr lang="es-US" sz="3600" dirty="0" smtClean="0"/>
              <a:t>)</a:t>
            </a:r>
          </a:p>
          <a:p>
            <a:pPr marL="742950" indent="-742950">
              <a:buAutoNum type="arabicPeriod"/>
            </a:pPr>
            <a:r>
              <a:rPr lang="es-US" sz="3600" dirty="0" smtClean="0"/>
              <a:t>Carlos y Tomás están privados de sueño.  </a:t>
            </a:r>
          </a:p>
          <a:p>
            <a:pPr marL="742950" indent="-742950">
              <a:buAutoNum type="arabicPeriod"/>
            </a:pPr>
            <a:r>
              <a:rPr lang="es-US" sz="3600" dirty="0" smtClean="0"/>
              <a:t>Andrea fuma mucho. Como resulto, tose mucho y no respira (</a:t>
            </a:r>
            <a:r>
              <a:rPr lang="es-US" sz="3600" dirty="0" err="1" smtClean="0"/>
              <a:t>breathes</a:t>
            </a:r>
            <a:r>
              <a:rPr lang="es-US" sz="3600" dirty="0" smtClean="0"/>
              <a:t>) bien. </a:t>
            </a:r>
          </a:p>
          <a:p>
            <a:pPr marL="742950" indent="-742950">
              <a:buAutoNum type="arabicPeriod"/>
            </a:pPr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24238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190500"/>
            <a:ext cx="1046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Choose</a:t>
            </a:r>
            <a:r>
              <a:rPr lang="es-US" sz="4000" dirty="0" smtClean="0"/>
              <a:t> and </a:t>
            </a:r>
            <a:r>
              <a:rPr lang="es-US" sz="4000" dirty="0" err="1" smtClean="0"/>
              <a:t>conjugate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correct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 </a:t>
            </a:r>
            <a:r>
              <a:rPr lang="es-US" sz="4000" dirty="0" err="1" smtClean="0"/>
              <a:t>for</a:t>
            </a:r>
            <a:r>
              <a:rPr lang="es-US" sz="4000" dirty="0" smtClean="0"/>
              <a:t> </a:t>
            </a:r>
            <a:r>
              <a:rPr lang="es-US" sz="4000" dirty="0" err="1" smtClean="0"/>
              <a:t>each</a:t>
            </a:r>
            <a:r>
              <a:rPr lang="es-US" sz="4000" dirty="0" smtClean="0"/>
              <a:t> </a:t>
            </a:r>
            <a:r>
              <a:rPr lang="es-US" sz="4000" dirty="0" err="1" smtClean="0"/>
              <a:t>blank</a:t>
            </a:r>
            <a:r>
              <a:rPr lang="es-US" sz="40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Ayer fui (I </a:t>
            </a:r>
            <a:r>
              <a:rPr lang="es-US" sz="4000" dirty="0" err="1" smtClean="0"/>
              <a:t>went</a:t>
            </a:r>
            <a:r>
              <a:rPr lang="es-US" sz="4000" dirty="0" smtClean="0"/>
              <a:t>) al parque. Mientras caminaba (</a:t>
            </a:r>
            <a:r>
              <a:rPr lang="es-US" sz="4000" dirty="0" err="1" smtClean="0"/>
              <a:t>while</a:t>
            </a:r>
            <a:r>
              <a:rPr lang="es-US" sz="4000" dirty="0" smtClean="0"/>
              <a:t> I </a:t>
            </a:r>
            <a:r>
              <a:rPr lang="es-US" sz="4000" dirty="0" err="1" smtClean="0"/>
              <a:t>was</a:t>
            </a:r>
            <a:r>
              <a:rPr lang="es-US" sz="4000" dirty="0" smtClean="0"/>
              <a:t> </a:t>
            </a:r>
            <a:r>
              <a:rPr lang="es-US" sz="4000" dirty="0" err="1" smtClean="0"/>
              <a:t>walking</a:t>
            </a:r>
            <a:r>
              <a:rPr lang="es-US" sz="4000" dirty="0" smtClean="0"/>
              <a:t>), me ________. Como resulto, me ________ el brazo.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Esta mañana, mi padre preparaba (</a:t>
            </a:r>
            <a:r>
              <a:rPr lang="es-US" sz="4000" dirty="0" err="1" smtClean="0"/>
              <a:t>was</a:t>
            </a:r>
            <a:r>
              <a:rPr lang="es-US" sz="4000" dirty="0" smtClean="0"/>
              <a:t> </a:t>
            </a:r>
            <a:r>
              <a:rPr lang="es-US" sz="4000" dirty="0" err="1" smtClean="0"/>
              <a:t>preparing</a:t>
            </a:r>
            <a:r>
              <a:rPr lang="es-US" sz="4000" dirty="0" smtClean="0"/>
              <a:t>) el desayuno. La estufa estaba (</a:t>
            </a:r>
            <a:r>
              <a:rPr lang="es-US" sz="4000" dirty="0" err="1" smtClean="0"/>
              <a:t>was</a:t>
            </a:r>
            <a:r>
              <a:rPr lang="es-US" sz="4000" dirty="0" smtClean="0"/>
              <a:t>) muy caliente. Tocó las estufa y se ________.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300" y="2616200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    caí                       </a:t>
            </a:r>
            <a:endParaRPr lang="es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66200" y="2616200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rompí </a:t>
            </a:r>
            <a:endParaRPr lang="es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97757" y="5687959"/>
            <a:ext cx="206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quemó 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5782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657" y="178904"/>
            <a:ext cx="111379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Imagine </a:t>
            </a:r>
            <a:r>
              <a:rPr lang="es-US" sz="3200" dirty="0" err="1" smtClean="0"/>
              <a:t>that</a:t>
            </a:r>
            <a:r>
              <a:rPr lang="es-US" sz="3200" dirty="0" smtClean="0"/>
              <a:t> </a:t>
            </a:r>
            <a:r>
              <a:rPr lang="es-US" sz="3200" dirty="0" err="1" smtClean="0"/>
              <a:t>one</a:t>
            </a:r>
            <a:r>
              <a:rPr lang="es-US" sz="3200" dirty="0" smtClean="0"/>
              <a:t> of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previous</a:t>
            </a:r>
            <a:r>
              <a:rPr lang="es-US" sz="3200" dirty="0" smtClean="0"/>
              <a:t> 2 </a:t>
            </a:r>
            <a:r>
              <a:rPr lang="es-US" sz="3200" dirty="0" err="1" smtClean="0"/>
              <a:t>situatios</a:t>
            </a:r>
            <a:r>
              <a:rPr lang="es-US" sz="3200" dirty="0" smtClean="0"/>
              <a:t> has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to </a:t>
            </a:r>
            <a:r>
              <a:rPr lang="es-US" sz="3200" dirty="0" err="1" smtClean="0"/>
              <a:t>you</a:t>
            </a:r>
            <a:r>
              <a:rPr lang="es-US" sz="3200" dirty="0" smtClean="0"/>
              <a:t>. </a:t>
            </a:r>
            <a:r>
              <a:rPr lang="es-US" sz="3200" dirty="0" err="1" smtClean="0"/>
              <a:t>Write</a:t>
            </a:r>
            <a:r>
              <a:rPr lang="es-US" sz="3200" dirty="0" smtClean="0"/>
              <a:t> a </a:t>
            </a:r>
            <a:r>
              <a:rPr lang="es-US" sz="3200" dirty="0" err="1" smtClean="0"/>
              <a:t>conversation</a:t>
            </a:r>
            <a:r>
              <a:rPr lang="es-US" sz="3200" dirty="0" smtClean="0"/>
              <a:t> </a:t>
            </a:r>
            <a:r>
              <a:rPr lang="es-US" sz="3200" dirty="0" err="1" smtClean="0"/>
              <a:t>between</a:t>
            </a:r>
            <a:r>
              <a:rPr lang="es-US" sz="3200" dirty="0" smtClean="0"/>
              <a:t> </a:t>
            </a:r>
            <a:r>
              <a:rPr lang="es-US" sz="3200" dirty="0" err="1" smtClean="0"/>
              <a:t>you</a:t>
            </a:r>
            <a:r>
              <a:rPr lang="es-US" sz="3200" dirty="0" smtClean="0"/>
              <a:t> and </a:t>
            </a: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about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.  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Say</a:t>
            </a:r>
            <a:r>
              <a:rPr lang="es-US" sz="3200" dirty="0" smtClean="0"/>
              <a:t> </a:t>
            </a:r>
            <a:r>
              <a:rPr lang="es-US" sz="3200" dirty="0" err="1" smtClean="0"/>
              <a:t>hello</a:t>
            </a:r>
            <a:r>
              <a:rPr lang="es-US" sz="3200" dirty="0" smtClean="0"/>
              <a:t> to </a:t>
            </a:r>
            <a:r>
              <a:rPr lang="es-US" sz="3200" dirty="0" err="1" smtClean="0"/>
              <a:t>each</a:t>
            </a:r>
            <a:r>
              <a:rPr lang="es-US" sz="3200" dirty="0" smtClean="0"/>
              <a:t> </a:t>
            </a:r>
            <a:r>
              <a:rPr lang="es-US" sz="3200" dirty="0" err="1" smtClean="0"/>
              <a:t>other</a:t>
            </a:r>
            <a:endParaRPr lang="es-US" sz="3200" dirty="0" smtClean="0"/>
          </a:p>
          <a:p>
            <a:pPr marL="742950" indent="-742950">
              <a:buAutoNum type="arabicPeriod"/>
            </a:pP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asks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(use Pasar in </a:t>
            </a:r>
            <a:r>
              <a:rPr lang="es-US" sz="3200" dirty="0" err="1" smtClean="0"/>
              <a:t>preterite</a:t>
            </a:r>
            <a:r>
              <a:rPr lang="es-US" sz="3200" dirty="0" smtClean="0"/>
              <a:t> tense)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Explain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(</a:t>
            </a:r>
            <a:r>
              <a:rPr lang="es-US" sz="3200" dirty="0" err="1" smtClean="0"/>
              <a:t>choose</a:t>
            </a:r>
            <a:r>
              <a:rPr lang="es-US" sz="3200" dirty="0" smtClean="0"/>
              <a:t> </a:t>
            </a:r>
            <a:r>
              <a:rPr lang="es-US" sz="3200" dirty="0" err="1" smtClean="0"/>
              <a:t>either</a:t>
            </a:r>
            <a:r>
              <a:rPr lang="es-US" sz="3200" dirty="0" smtClean="0"/>
              <a:t> </a:t>
            </a:r>
            <a:r>
              <a:rPr lang="es-US" sz="3200" dirty="0" err="1" smtClean="0"/>
              <a:t>situation</a:t>
            </a:r>
            <a:r>
              <a:rPr lang="es-US" sz="3200" dirty="0" smtClean="0"/>
              <a:t> 1 </a:t>
            </a:r>
            <a:r>
              <a:rPr lang="es-US" sz="3200" dirty="0" err="1" smtClean="0"/>
              <a:t>or</a:t>
            </a:r>
            <a:r>
              <a:rPr lang="es-US" sz="3200" dirty="0" smtClean="0"/>
              <a:t> 2 </a:t>
            </a:r>
            <a:r>
              <a:rPr lang="es-US" sz="3200" dirty="0" err="1" smtClean="0"/>
              <a:t>from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previous</a:t>
            </a:r>
            <a:r>
              <a:rPr lang="es-US" sz="3200" dirty="0" smtClean="0"/>
              <a:t> </a:t>
            </a:r>
            <a:r>
              <a:rPr lang="es-US" sz="3200" dirty="0" err="1" smtClean="0"/>
              <a:t>slide</a:t>
            </a:r>
            <a:r>
              <a:rPr lang="es-US" sz="3200" dirty="0" smtClean="0"/>
              <a:t>).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explains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treatment</a:t>
            </a:r>
            <a:r>
              <a:rPr lang="es-US" sz="3200" dirty="0" smtClean="0"/>
              <a:t> and </a:t>
            </a:r>
            <a:r>
              <a:rPr lang="es-US" sz="3200" dirty="0" err="1" smtClean="0"/>
              <a:t>how</a:t>
            </a:r>
            <a:r>
              <a:rPr lang="es-US" sz="3200" dirty="0" smtClean="0"/>
              <a:t> </a:t>
            </a:r>
            <a:r>
              <a:rPr lang="es-US" sz="3200" dirty="0" err="1" smtClean="0"/>
              <a:t>long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treatment</a:t>
            </a:r>
            <a:r>
              <a:rPr lang="es-US" sz="3200" dirty="0" smtClean="0"/>
              <a:t> </a:t>
            </a:r>
            <a:r>
              <a:rPr lang="es-US" sz="3200" dirty="0" err="1" smtClean="0"/>
              <a:t>will</a:t>
            </a:r>
            <a:r>
              <a:rPr lang="es-US" sz="3200" dirty="0" smtClean="0"/>
              <a:t> </a:t>
            </a:r>
            <a:r>
              <a:rPr lang="es-US" sz="3200" dirty="0" err="1" smtClean="0"/>
              <a:t>last</a:t>
            </a:r>
            <a:r>
              <a:rPr lang="es-US" sz="32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Saythank</a:t>
            </a:r>
            <a:r>
              <a:rPr lang="es-US" sz="3200" dirty="0" smtClean="0"/>
              <a:t> </a:t>
            </a:r>
            <a:r>
              <a:rPr lang="es-US" sz="3200" dirty="0" err="1" smtClean="0"/>
              <a:t>you</a:t>
            </a:r>
            <a:r>
              <a:rPr lang="es-US" sz="3200" dirty="0" smtClean="0"/>
              <a:t> and </a:t>
            </a:r>
            <a:r>
              <a:rPr lang="es-US" sz="3200" dirty="0" err="1" smtClean="0"/>
              <a:t>goodbye</a:t>
            </a:r>
            <a:r>
              <a:rPr lang="es-US" sz="3200" dirty="0" smtClean="0"/>
              <a:t>. </a:t>
            </a:r>
          </a:p>
          <a:p>
            <a:r>
              <a:rPr lang="es-US" sz="3200" dirty="0" err="1" smtClean="0"/>
              <a:t>Helpful</a:t>
            </a:r>
            <a:r>
              <a:rPr lang="es-US" sz="3200" dirty="0" smtClean="0"/>
              <a:t> </a:t>
            </a:r>
            <a:r>
              <a:rPr lang="es-US" sz="3200" dirty="0" err="1" smtClean="0"/>
              <a:t>words</a:t>
            </a:r>
            <a:r>
              <a:rPr lang="es-US" sz="3200" dirty="0" smtClean="0"/>
              <a:t>: </a:t>
            </a:r>
            <a:r>
              <a:rPr lang="es-US" sz="3200" dirty="0" err="1" smtClean="0"/>
              <a:t>cast</a:t>
            </a:r>
            <a:r>
              <a:rPr lang="es-US" sz="3200" dirty="0" smtClean="0"/>
              <a:t>- escayola, </a:t>
            </a:r>
            <a:r>
              <a:rPr lang="es-US" sz="3200" dirty="0" err="1" smtClean="0"/>
              <a:t>cream</a:t>
            </a:r>
            <a:r>
              <a:rPr lang="es-US" sz="3200" dirty="0" smtClean="0"/>
              <a:t>-crema, </a:t>
            </a:r>
            <a:r>
              <a:rPr lang="es-US" sz="3200" dirty="0" err="1" smtClean="0"/>
              <a:t>ointment</a:t>
            </a:r>
            <a:r>
              <a:rPr lang="es-US" sz="3200" dirty="0" smtClean="0"/>
              <a:t>- bálsamo 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34530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0"/>
            <a:ext cx="112775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Ordenar: </a:t>
            </a:r>
            <a:r>
              <a:rPr lang="es-US" sz="3200" dirty="0" err="1" smtClean="0"/>
              <a:t>put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sentences</a:t>
            </a:r>
            <a:r>
              <a:rPr lang="es-US" sz="3200" dirty="0" smtClean="0"/>
              <a:t> in </a:t>
            </a:r>
            <a:r>
              <a:rPr lang="es-US" sz="3200" dirty="0" err="1" smtClean="0"/>
              <a:t>order</a:t>
            </a:r>
            <a:r>
              <a:rPr lang="es-US" sz="32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200" dirty="0" smtClean="0"/>
              <a:t> </a:t>
            </a:r>
            <a:r>
              <a:rPr lang="es-ES" sz="3200" dirty="0" smtClean="0">
                <a:effectLst/>
              </a:rPr>
              <a:t>Silvina habla con pacientes en la sala de guardia.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La enfermera saluda (</a:t>
            </a:r>
            <a:r>
              <a:rPr lang="es-ES" sz="3200" dirty="0" err="1" smtClean="0">
                <a:effectLst/>
              </a:rPr>
              <a:t>greets</a:t>
            </a:r>
            <a:r>
              <a:rPr lang="es-ES" sz="3200" dirty="0" smtClean="0">
                <a:effectLst/>
              </a:rPr>
              <a:t>) a los estudiantes que están viendo el episodio.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La enfermera le muestra (shows) a Silvina la sección de guardia del hospital.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Silvina Márquez habla en la Avenida (</a:t>
            </a:r>
            <a:r>
              <a:rPr lang="es-ES" sz="3200" dirty="0" err="1" smtClean="0">
                <a:effectLst/>
              </a:rPr>
              <a:t>avenue</a:t>
            </a:r>
            <a:r>
              <a:rPr lang="es-ES" sz="3200" dirty="0" smtClean="0">
                <a:effectLst/>
              </a:rPr>
              <a:t>) 9 de Julio en Buenos Aires, Argentina.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Una enfermera escribe el nombre de Silvina.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El doctor Corbo atiende a (</a:t>
            </a:r>
            <a:r>
              <a:rPr lang="es-ES" sz="3200" dirty="0" err="1" smtClean="0">
                <a:effectLst/>
              </a:rPr>
              <a:t>attends</a:t>
            </a:r>
            <a:r>
              <a:rPr lang="es-ES" sz="3200" dirty="0" smtClean="0">
                <a:effectLst/>
              </a:rPr>
              <a:t> to) Silvina.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/>
              <a:t>U</a:t>
            </a:r>
            <a:r>
              <a:rPr lang="es-ES" sz="3200" dirty="0" smtClean="0">
                <a:effectLst/>
              </a:rPr>
              <a:t>n ciclista choca con (</a:t>
            </a:r>
            <a:r>
              <a:rPr lang="es-ES" sz="3200" dirty="0" err="1" smtClean="0">
                <a:effectLst/>
              </a:rPr>
              <a:t>crashes</a:t>
            </a:r>
            <a:r>
              <a:rPr lang="es-ES" sz="3200" dirty="0" smtClean="0">
                <a:effectLst/>
              </a:rPr>
              <a:t> </a:t>
            </a:r>
            <a:r>
              <a:rPr lang="es-ES" sz="3200" dirty="0" err="1" smtClean="0">
                <a:effectLst/>
              </a:rPr>
              <a:t>into</a:t>
            </a:r>
            <a:r>
              <a:rPr lang="es-ES" sz="3200" dirty="0" smtClean="0">
                <a:effectLst/>
              </a:rPr>
              <a:t>) Silvina.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Silvina y la enfermera hablan sobre la sección llamada guardia. </a:t>
            </a:r>
            <a:endParaRPr lang="es-ES" sz="3600" dirty="0" smtClean="0">
              <a:effectLst/>
            </a:endParaRPr>
          </a:p>
          <a:p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23529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241300"/>
            <a:ext cx="10629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Estar: </a:t>
            </a:r>
            <a:r>
              <a:rPr lang="es-US" sz="4000" dirty="0" err="1" smtClean="0"/>
              <a:t>Like</a:t>
            </a:r>
            <a:r>
              <a:rPr lang="es-US" sz="4000" dirty="0" smtClean="0"/>
              <a:t> Ser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 Estar </a:t>
            </a:r>
            <a:r>
              <a:rPr lang="es-US" sz="4000" dirty="0" err="1" smtClean="0"/>
              <a:t>also</a:t>
            </a:r>
            <a:r>
              <a:rPr lang="es-US" sz="4000" dirty="0" smtClean="0"/>
              <a:t> </a:t>
            </a:r>
            <a:r>
              <a:rPr lang="es-US" sz="4000" dirty="0" err="1" smtClean="0"/>
              <a:t>means</a:t>
            </a:r>
            <a:r>
              <a:rPr lang="es-US" sz="4000" dirty="0" smtClean="0"/>
              <a:t> to be </a:t>
            </a:r>
            <a:r>
              <a:rPr lang="es-US" sz="4000" dirty="0" err="1" smtClean="0"/>
              <a:t>but</a:t>
            </a:r>
            <a:r>
              <a:rPr lang="es-US" sz="4000" dirty="0" smtClean="0"/>
              <a:t> </a:t>
            </a:r>
            <a:r>
              <a:rPr lang="es-US" sz="4000" dirty="0" err="1" smtClean="0"/>
              <a:t>is</a:t>
            </a:r>
            <a:r>
              <a:rPr lang="es-US" sz="4000" dirty="0" smtClean="0"/>
              <a:t> </a:t>
            </a:r>
            <a:r>
              <a:rPr lang="es-US" sz="4000" dirty="0" err="1" smtClean="0"/>
              <a:t>used</a:t>
            </a:r>
            <a:r>
              <a:rPr lang="es-US" sz="4000" dirty="0" smtClean="0"/>
              <a:t> in </a:t>
            </a:r>
            <a:r>
              <a:rPr lang="es-US" sz="4000" dirty="0" err="1" smtClean="0"/>
              <a:t>different</a:t>
            </a:r>
            <a:r>
              <a:rPr lang="es-US" sz="4000" dirty="0" smtClean="0"/>
              <a:t> </a:t>
            </a:r>
            <a:r>
              <a:rPr lang="es-US" sz="4000" dirty="0" err="1" smtClean="0"/>
              <a:t>contexts</a:t>
            </a:r>
            <a:r>
              <a:rPr lang="es-US" sz="40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4000" dirty="0" err="1" smtClean="0"/>
              <a:t>Location</a:t>
            </a:r>
            <a:r>
              <a:rPr lang="es-US" sz="4000" dirty="0" smtClean="0"/>
              <a:t>- Estoy en casa.</a:t>
            </a:r>
          </a:p>
          <a:p>
            <a:r>
              <a:rPr lang="es-US" sz="4000" dirty="0"/>
              <a:t>	</a:t>
            </a:r>
            <a:r>
              <a:rPr lang="es-US" sz="4000" dirty="0" smtClean="0"/>
              <a:t>		   Marisa está al lado de 					   Felipe.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4000" dirty="0" err="1" smtClean="0"/>
              <a:t>Health</a:t>
            </a:r>
            <a:r>
              <a:rPr lang="es-US" sz="4000" dirty="0" smtClean="0"/>
              <a:t>- Juan Carlos está enfermo hoy.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4000" dirty="0" err="1" smtClean="0"/>
              <a:t>Well-being</a:t>
            </a:r>
            <a:r>
              <a:rPr lang="es-US" sz="4000" dirty="0" smtClean="0"/>
              <a:t>-  ¿Cómo estás, Jimena?</a:t>
            </a:r>
          </a:p>
          <a:p>
            <a:r>
              <a:rPr lang="es-US" sz="4000" dirty="0"/>
              <a:t>	</a:t>
            </a:r>
            <a:r>
              <a:rPr lang="es-US" sz="4000" dirty="0" smtClean="0"/>
              <a:t>			Estoy muy bien, gracias.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4000" dirty="0" err="1" smtClean="0"/>
              <a:t>Emotions</a:t>
            </a:r>
            <a:r>
              <a:rPr lang="es-US" sz="4000" dirty="0" smtClean="0"/>
              <a:t>- Maru está triste. </a:t>
            </a:r>
          </a:p>
        </p:txBody>
      </p:sp>
    </p:spTree>
    <p:extLst>
      <p:ext uri="{BB962C8B-B14F-4D97-AF65-F5344CB8AC3E}">
        <p14:creationId xmlns:p14="http://schemas.microsoft.com/office/powerpoint/2010/main" val="13140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317500"/>
            <a:ext cx="1031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Estar </a:t>
            </a:r>
          </a:p>
          <a:p>
            <a:endParaRPr lang="es-US" sz="4000" dirty="0"/>
          </a:p>
          <a:p>
            <a:r>
              <a:rPr lang="es-US" sz="4000" dirty="0" smtClean="0"/>
              <a:t>Yo</a:t>
            </a:r>
          </a:p>
          <a:p>
            <a:r>
              <a:rPr lang="es-US" sz="4000" dirty="0" smtClean="0"/>
              <a:t>Tú</a:t>
            </a:r>
          </a:p>
          <a:p>
            <a:r>
              <a:rPr lang="es-US" sz="4000" dirty="0" smtClean="0"/>
              <a:t>Él/ella/usted</a:t>
            </a:r>
          </a:p>
          <a:p>
            <a:r>
              <a:rPr lang="es-US" sz="4000" dirty="0" smtClean="0"/>
              <a:t>Nosotros/as</a:t>
            </a:r>
          </a:p>
          <a:p>
            <a:r>
              <a:rPr lang="es-US" sz="4000" dirty="0" smtClean="0"/>
              <a:t>Vosotros/as</a:t>
            </a:r>
          </a:p>
          <a:p>
            <a:r>
              <a:rPr lang="es-US" sz="4000" dirty="0" smtClean="0"/>
              <a:t>Ellos/Ellas/Ustedes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1548606"/>
            <a:ext cx="513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Estoy</a:t>
            </a:r>
          </a:p>
          <a:p>
            <a:r>
              <a:rPr lang="es-US" sz="4000" dirty="0" smtClean="0"/>
              <a:t>Estás</a:t>
            </a:r>
          </a:p>
          <a:p>
            <a:r>
              <a:rPr lang="es-US" sz="4000" dirty="0" smtClean="0"/>
              <a:t>Está</a:t>
            </a:r>
          </a:p>
          <a:p>
            <a:r>
              <a:rPr lang="es-US" sz="4000" dirty="0" smtClean="0"/>
              <a:t>Estamos</a:t>
            </a:r>
          </a:p>
          <a:p>
            <a:r>
              <a:rPr lang="es-US" sz="4000" dirty="0" smtClean="0"/>
              <a:t>Estáis</a:t>
            </a:r>
          </a:p>
          <a:p>
            <a:r>
              <a:rPr lang="es-US" sz="4000" dirty="0" smtClean="0"/>
              <a:t>Están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38350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200" y="190500"/>
            <a:ext cx="10795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/>
              <a:t>Fill in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blanks</a:t>
            </a:r>
            <a:r>
              <a:rPr lang="es-US" sz="3600" dirty="0" smtClean="0"/>
              <a:t> </a:t>
            </a:r>
            <a:r>
              <a:rPr lang="es-US" sz="3600" dirty="0" err="1" smtClean="0"/>
              <a:t>with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correct</a:t>
            </a:r>
            <a:r>
              <a:rPr lang="es-US" sz="3600" dirty="0" smtClean="0"/>
              <a:t> </a:t>
            </a:r>
            <a:r>
              <a:rPr lang="es-US" sz="3600" dirty="0" err="1" smtClean="0"/>
              <a:t>form</a:t>
            </a:r>
            <a:r>
              <a:rPr lang="es-US" sz="3600" dirty="0" smtClean="0"/>
              <a:t> of Estar.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En mi clase, el reloj __________ encima de la pizarra. 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Los escritorios de los estudiantes _________ enfrente de la mesa del profesor. 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La papelera siempre _________ al lado de la puerta. 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La profesora __________ enfrente de los estudiantes. </a:t>
            </a:r>
          </a:p>
          <a:p>
            <a:pPr marL="742950" indent="-742950">
              <a:buAutoNum type="arabicPeriod"/>
            </a:pPr>
            <a:r>
              <a:rPr lang="es-ES" sz="3600" dirty="0" smtClean="0">
                <a:effectLst/>
              </a:rPr>
              <a:t>Mis compañeros y yo __________ atentos (</a:t>
            </a:r>
            <a:r>
              <a:rPr lang="es-ES" sz="3600" i="1" dirty="0" err="1" smtClean="0">
                <a:effectLst/>
              </a:rPr>
              <a:t>attentive</a:t>
            </a:r>
            <a:r>
              <a:rPr lang="es-ES" sz="3600" dirty="0" smtClean="0">
                <a:effectLst/>
              </a:rPr>
              <a:t>) en todas las clases.</a:t>
            </a:r>
            <a:endParaRPr lang="es-US" sz="3600" dirty="0"/>
          </a:p>
        </p:txBody>
      </p:sp>
    </p:spTree>
    <p:extLst>
      <p:ext uri="{BB962C8B-B14F-4D97-AF65-F5344CB8AC3E}">
        <p14:creationId xmlns:p14="http://schemas.microsoft.com/office/powerpoint/2010/main" val="27805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5344</TotalTime>
  <Words>989</Words>
  <Application>Microsoft Office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28</cp:revision>
  <dcterms:created xsi:type="dcterms:W3CDTF">2016-01-27T04:52:23Z</dcterms:created>
  <dcterms:modified xsi:type="dcterms:W3CDTF">2016-02-04T11:17:09Z</dcterms:modified>
</cp:coreProperties>
</file>