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7" r:id="rId13"/>
    <p:sldId id="266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827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9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0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5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18861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938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81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4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8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98635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164BD5-806E-4142-973E-01134988FE50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E96C60-A4E0-4951-BBCE-565D463313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931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br>
              <a:rPr lang="en-US" dirty="0" smtClean="0"/>
            </a:br>
            <a:r>
              <a:rPr lang="en-US" dirty="0" err="1" smtClean="0"/>
              <a:t>Es</a:t>
            </a:r>
            <a:r>
              <a:rPr lang="en-US" dirty="0" smtClean="0"/>
              <a:t> Bueno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joven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It’s good to be young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260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2918" y="327141"/>
            <a:ext cx="5637848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US" sz="3600" u="sng" dirty="0" smtClean="0">
                <a:latin typeface="Franklin Gothic Medium" panose="020B0603020102020204" pitchFamily="34" charset="0"/>
              </a:rPr>
              <a:t>Síntomas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La tos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El estornudo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El fiebre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El dolor</a:t>
            </a: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u="sng" dirty="0" err="1" smtClean="0">
                <a:latin typeface="Franklin Gothic Medium" panose="020B0603020102020204" pitchFamily="34" charset="0"/>
              </a:rPr>
              <a:t>Symptoms</a:t>
            </a:r>
            <a:endParaRPr lang="es-US" sz="3600" u="sng" dirty="0" smtClean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the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cough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The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sneeze</a:t>
            </a:r>
            <a:endParaRPr lang="es-US" sz="3600" dirty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The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fever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The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pain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endParaRPr lang="es-US" sz="36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2918" y="4215540"/>
            <a:ext cx="6834752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US" sz="3600" u="sng" dirty="0" smtClean="0">
                <a:latin typeface="Franklin Gothic Medium" panose="020B0603020102020204" pitchFamily="34" charset="0"/>
              </a:rPr>
              <a:t>Enfermedades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Un resfriado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la gripe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Alergias </a:t>
            </a:r>
            <a:endParaRPr lang="es-US" sz="3600" dirty="0">
              <a:latin typeface="Franklin Gothic Medium" panose="020B0603020102020204" pitchFamily="34" charset="0"/>
            </a:endParaRPr>
          </a:p>
          <a:p>
            <a:r>
              <a:rPr lang="es-US" sz="3600" u="sng" dirty="0" err="1" smtClean="0">
                <a:latin typeface="Franklin Gothic Medium" panose="020B0603020102020204" pitchFamily="34" charset="0"/>
              </a:rPr>
              <a:t>Illnesses</a:t>
            </a:r>
            <a:r>
              <a:rPr lang="es-US" sz="3600" u="sng" dirty="0" smtClean="0">
                <a:latin typeface="Franklin Gothic Medium" panose="020B0603020102020204" pitchFamily="34" charset="0"/>
              </a:rPr>
              <a:t> 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A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cold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The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flu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Allergies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6630" y="2035301"/>
            <a:ext cx="5765370" cy="39703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US" sz="3600" u="sng" dirty="0" smtClean="0">
                <a:latin typeface="Franklin Gothic Medium" panose="020B0603020102020204" pitchFamily="34" charset="0"/>
              </a:rPr>
              <a:t>Tratamientos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Medicina 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Pastillas 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Vacuna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Jarabe para 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la tos </a:t>
            </a:r>
          </a:p>
          <a:p>
            <a:endParaRPr lang="es-US" sz="3600" u="sng" dirty="0" smtClean="0">
              <a:latin typeface="Franklin Gothic Medium" panose="020B0603020102020204" pitchFamily="34" charset="0"/>
            </a:endParaRPr>
          </a:p>
          <a:p>
            <a:r>
              <a:rPr lang="es-US" sz="3600" u="sng" dirty="0" err="1" smtClean="0">
                <a:latin typeface="Franklin Gothic Medium" panose="020B0603020102020204" pitchFamily="34" charset="0"/>
              </a:rPr>
              <a:t>Treatments</a:t>
            </a:r>
            <a:r>
              <a:rPr lang="es-US" sz="3600" u="sng" dirty="0" smtClean="0">
                <a:latin typeface="Franklin Gothic Medium" panose="020B0603020102020204" pitchFamily="34" charset="0"/>
              </a:rPr>
              <a:t> </a:t>
            </a:r>
          </a:p>
          <a:p>
            <a:r>
              <a:rPr lang="es-US" sz="3600" dirty="0">
                <a:latin typeface="Franklin Gothic Medium" panose="020B0603020102020204" pitchFamily="34" charset="0"/>
              </a:rPr>
              <a:t>M</a:t>
            </a:r>
            <a:r>
              <a:rPr lang="es-US" sz="3600" dirty="0" smtClean="0">
                <a:latin typeface="Franklin Gothic Medium" panose="020B0603020102020204" pitchFamily="34" charset="0"/>
              </a:rPr>
              <a:t>edicine </a:t>
            </a: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Pills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Vaccine</a:t>
            </a:r>
            <a:r>
              <a:rPr lang="es-US" sz="3600" dirty="0" smtClean="0">
                <a:latin typeface="Franklin Gothic Medium" panose="020B0603020102020204" pitchFamily="34" charset="0"/>
              </a:rPr>
              <a:t>  </a:t>
            </a: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Cough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syrup</a:t>
            </a:r>
            <a:endParaRPr lang="es-US" sz="36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901" y="0"/>
            <a:ext cx="10228881" cy="67403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US" sz="3600" u="sng" dirty="0" smtClean="0">
                <a:latin typeface="Franklin Gothic Medium" panose="020B0603020102020204" pitchFamily="34" charset="0"/>
              </a:rPr>
              <a:t>Expresiones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¿Qué te pasa?</a:t>
            </a: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¿Qué tienes?</a:t>
            </a: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¡Qué pena!</a:t>
            </a:r>
          </a:p>
          <a:p>
            <a:r>
              <a:rPr lang="es-US" sz="3600" dirty="0">
                <a:latin typeface="Franklin Gothic Medium" panose="020B0603020102020204" pitchFamily="34" charset="0"/>
              </a:rPr>
              <a:t>¡</a:t>
            </a:r>
            <a:r>
              <a:rPr lang="es-US" sz="3600" dirty="0" smtClean="0">
                <a:latin typeface="Franklin Gothic Medium" panose="020B0603020102020204" pitchFamily="34" charset="0"/>
              </a:rPr>
              <a:t>Qué lastima!</a:t>
            </a: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¡Pobrecito/a!</a:t>
            </a:r>
            <a:endParaRPr lang="es-US" sz="3600" u="sng" dirty="0" smtClean="0">
              <a:latin typeface="Franklin Gothic Medium" panose="020B0603020102020204" pitchFamily="34" charset="0"/>
            </a:endParaRP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¡Pobrecillo/a!</a:t>
            </a: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Que te sientas mejor. </a:t>
            </a:r>
          </a:p>
          <a:p>
            <a:r>
              <a:rPr lang="es-US" sz="3600" u="sng" dirty="0" err="1" smtClean="0">
                <a:latin typeface="Franklin Gothic Medium" panose="020B0603020102020204" pitchFamily="34" charset="0"/>
              </a:rPr>
              <a:t>Expressions</a:t>
            </a:r>
            <a:r>
              <a:rPr lang="es-US" sz="3600" u="sng" dirty="0" smtClean="0">
                <a:latin typeface="Franklin Gothic Medium" panose="020B0603020102020204" pitchFamily="34" charset="0"/>
              </a:rPr>
              <a:t> 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What’s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wrong</a:t>
            </a:r>
            <a:r>
              <a:rPr lang="es-US" sz="3600" dirty="0" smtClean="0">
                <a:latin typeface="Franklin Gothic Medium" panose="020B0603020102020204" pitchFamily="34" charset="0"/>
              </a:rPr>
              <a:t>?/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What’s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the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matter</a:t>
            </a:r>
            <a:r>
              <a:rPr lang="es-US" sz="3600" dirty="0" smtClean="0">
                <a:latin typeface="Franklin Gothic Medium" panose="020B0603020102020204" pitchFamily="34" charset="0"/>
              </a:rPr>
              <a:t> (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with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you</a:t>
            </a:r>
            <a:r>
              <a:rPr lang="es-US" sz="3600" dirty="0" smtClean="0">
                <a:latin typeface="Franklin Gothic Medium" panose="020B0603020102020204" pitchFamily="34" charset="0"/>
              </a:rPr>
              <a:t>)?</a:t>
            </a: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What</a:t>
            </a:r>
            <a:r>
              <a:rPr lang="es-US" sz="3600" dirty="0" smtClean="0">
                <a:latin typeface="Franklin Gothic Medium" panose="020B0603020102020204" pitchFamily="34" charset="0"/>
              </a:rPr>
              <a:t> do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you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have</a:t>
            </a:r>
            <a:r>
              <a:rPr lang="es-US" sz="3600" dirty="0" smtClean="0">
                <a:latin typeface="Franklin Gothic Medium" panose="020B0603020102020204" pitchFamily="34" charset="0"/>
              </a:rPr>
              <a:t>?</a:t>
            </a: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What</a:t>
            </a:r>
            <a:r>
              <a:rPr lang="es-US" sz="3600" dirty="0" smtClean="0">
                <a:latin typeface="Franklin Gothic Medium" panose="020B0603020102020204" pitchFamily="34" charset="0"/>
              </a:rPr>
              <a:t> a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shame</a:t>
            </a:r>
            <a:r>
              <a:rPr lang="es-US" sz="3600" dirty="0" smtClean="0">
                <a:latin typeface="Franklin Gothic Medium" panose="020B0603020102020204" pitchFamily="34" charset="0"/>
              </a:rPr>
              <a:t>!</a:t>
            </a: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Poor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thing</a:t>
            </a:r>
            <a:r>
              <a:rPr lang="es-US" sz="3600" dirty="0" smtClean="0">
                <a:latin typeface="Franklin Gothic Medium" panose="020B0603020102020204" pitchFamily="34" charset="0"/>
              </a:rPr>
              <a:t>! </a:t>
            </a:r>
          </a:p>
          <a:p>
            <a:endParaRPr lang="es-US" sz="3600" dirty="0" smtClean="0">
              <a:latin typeface="Franklin Gothic Medium" panose="020B0603020102020204" pitchFamily="34" charset="0"/>
            </a:endParaRPr>
          </a:p>
          <a:p>
            <a:endParaRPr lang="es-US" sz="3600" dirty="0">
              <a:latin typeface="Franklin Gothic Medium" panose="020B0603020102020204" pitchFamily="34" charset="0"/>
            </a:endParaRP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Feel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better</a:t>
            </a:r>
            <a:r>
              <a:rPr lang="es-US" sz="3600" dirty="0" smtClean="0">
                <a:latin typeface="Franklin Gothic Medium" panose="020B0603020102020204" pitchFamily="34" charset="0"/>
              </a:rPr>
              <a:t>. </a:t>
            </a:r>
            <a:endParaRPr lang="es-US" sz="36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5011"/>
            <a:ext cx="49890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3600" u="sng" dirty="0" err="1" smtClean="0">
                <a:latin typeface="Franklin Gothic Medium" panose="020B0603020102020204" pitchFamily="34" charset="0"/>
              </a:rPr>
              <a:t>Aconsejos</a:t>
            </a:r>
            <a:endParaRPr lang="es-US" sz="3600" u="sng" dirty="0" smtClean="0">
              <a:latin typeface="Franklin Gothic Medium" panose="020B06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US" sz="3600" dirty="0" smtClean="0">
                <a:latin typeface="Franklin Gothic Medium" panose="020B0603020102020204" pitchFamily="34" charset="0"/>
              </a:rPr>
              <a:t>Debes cuidarte</a:t>
            </a:r>
          </a:p>
          <a:p>
            <a:pPr>
              <a:lnSpc>
                <a:spcPct val="150000"/>
              </a:lnSpc>
            </a:pPr>
            <a:r>
              <a:rPr lang="es-US" sz="3600" dirty="0" smtClean="0">
                <a:latin typeface="Franklin Gothic Medium" panose="020B0603020102020204" pitchFamily="34" charset="0"/>
              </a:rPr>
              <a:t>Debes tomar…</a:t>
            </a:r>
          </a:p>
          <a:p>
            <a:pPr>
              <a:lnSpc>
                <a:spcPct val="150000"/>
              </a:lnSpc>
            </a:pPr>
            <a:r>
              <a:rPr lang="es-US" sz="3600" dirty="0" smtClean="0">
                <a:latin typeface="Franklin Gothic Medium" panose="020B0603020102020204" pitchFamily="34" charset="0"/>
              </a:rPr>
              <a:t>Recomiendo (recomendar)</a:t>
            </a:r>
          </a:p>
          <a:p>
            <a:pPr>
              <a:lnSpc>
                <a:spcPct val="150000"/>
              </a:lnSpc>
            </a:pPr>
            <a:r>
              <a:rPr lang="es-US" sz="3600" dirty="0" smtClean="0">
                <a:latin typeface="Franklin Gothic Medium" panose="020B0603020102020204" pitchFamily="34" charset="0"/>
              </a:rPr>
              <a:t>Hacer una cita</a:t>
            </a:r>
          </a:p>
          <a:p>
            <a:pPr>
              <a:lnSpc>
                <a:spcPct val="150000"/>
              </a:lnSpc>
            </a:pPr>
            <a:r>
              <a:rPr lang="es-US" sz="3600" dirty="0" smtClean="0">
                <a:latin typeface="Franklin Gothic Medium" panose="020B0603020102020204" pitchFamily="34" charset="0"/>
              </a:rPr>
              <a:t>Descansar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97642" y="385011"/>
            <a:ext cx="6609347" cy="5807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S" sz="3600" u="sng" dirty="0" err="1" smtClean="0">
                <a:latin typeface="Franklin Gothic Medium" panose="020B0603020102020204" pitchFamily="34" charset="0"/>
              </a:rPr>
              <a:t>Advice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US" sz="3600" dirty="0" err="1">
                <a:latin typeface="Franklin Gothic Medium" panose="020B0603020102020204" pitchFamily="34" charset="0"/>
              </a:rPr>
              <a:t>Y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ou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should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take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care</a:t>
            </a:r>
            <a:r>
              <a:rPr lang="es-US" sz="3600" dirty="0" smtClean="0">
                <a:latin typeface="Franklin Gothic Medium" panose="020B0603020102020204" pitchFamily="34" charset="0"/>
              </a:rPr>
              <a:t> of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yourself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US" sz="3600" dirty="0" err="1" smtClean="0">
                <a:latin typeface="Franklin Gothic Medium" panose="020B0603020102020204" pitchFamily="34" charset="0"/>
              </a:rPr>
              <a:t>You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should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take</a:t>
            </a:r>
            <a:r>
              <a:rPr lang="es-US" sz="3600" dirty="0" smtClean="0">
                <a:latin typeface="Franklin Gothic Medium" panose="020B06030201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s-US" sz="3600" dirty="0" smtClean="0">
                <a:latin typeface="Franklin Gothic Medium" panose="020B0603020102020204" pitchFamily="34" charset="0"/>
              </a:rPr>
              <a:t>I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reccomend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pPr>
              <a:lnSpc>
                <a:spcPct val="150000"/>
              </a:lnSpc>
            </a:pPr>
            <a:endParaRPr lang="es-US" sz="3600" dirty="0">
              <a:latin typeface="Franklin Gothic Medium" panose="020B06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US" sz="3600" dirty="0" smtClean="0">
                <a:latin typeface="Franklin Gothic Medium" panose="020B0603020102020204" pitchFamily="34" charset="0"/>
              </a:rPr>
              <a:t>To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make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an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appointment</a:t>
            </a:r>
            <a:endParaRPr lang="es-US" sz="3600" dirty="0" smtClean="0">
              <a:latin typeface="Franklin Gothic Medium" panose="020B06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US" sz="3600" dirty="0" smtClean="0">
                <a:latin typeface="Franklin Gothic Medium" panose="020B0603020102020204" pitchFamily="34" charset="0"/>
              </a:rPr>
              <a:t>To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rest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endParaRPr lang="es-US" sz="36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1801" y="117693"/>
            <a:ext cx="106783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smtClean="0">
                <a:latin typeface="Franklin Gothic Medium" panose="020B0603020102020204" pitchFamily="34" charset="0"/>
              </a:rPr>
              <a:t>Trabajen con un compañero/a (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turn</a:t>
            </a:r>
            <a:r>
              <a:rPr lang="es-US" sz="3600" dirty="0" smtClean="0">
                <a:latin typeface="Franklin Gothic Medium" panose="020B0603020102020204" pitchFamily="34" charset="0"/>
              </a:rPr>
              <a:t> in)</a:t>
            </a:r>
          </a:p>
          <a:p>
            <a:r>
              <a:rPr lang="es-US" sz="3600" dirty="0" err="1" smtClean="0">
                <a:latin typeface="Franklin Gothic Medium" panose="020B0603020102020204" pitchFamily="34" charset="0"/>
              </a:rPr>
              <a:t>With</a:t>
            </a:r>
            <a:r>
              <a:rPr lang="es-US" sz="3600" dirty="0" smtClean="0">
                <a:latin typeface="Franklin Gothic Medium" panose="020B0603020102020204" pitchFamily="34" charset="0"/>
              </a:rPr>
              <a:t> a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partner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create</a:t>
            </a:r>
            <a:r>
              <a:rPr lang="es-US" sz="3600" dirty="0" smtClean="0">
                <a:latin typeface="Franklin Gothic Medium" panose="020B0603020102020204" pitchFamily="34" charset="0"/>
              </a:rPr>
              <a:t> a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conversation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about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one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person’s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health</a:t>
            </a:r>
            <a:r>
              <a:rPr lang="es-US" sz="3600" dirty="0" smtClean="0">
                <a:latin typeface="Franklin Gothic Medium" panose="020B06030201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3600" dirty="0" err="1" smtClean="0">
                <a:latin typeface="Franklin Gothic Medium" panose="020B0603020102020204" pitchFamily="34" charset="0"/>
              </a:rPr>
              <a:t>They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greet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each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other</a:t>
            </a:r>
            <a:r>
              <a:rPr lang="es-US" sz="3600" dirty="0" smtClean="0">
                <a:latin typeface="Franklin Gothic Medium" panose="020B06030201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Person</a:t>
            </a:r>
            <a:r>
              <a:rPr lang="es-US" sz="3600" dirty="0" smtClean="0">
                <a:latin typeface="Franklin Gothic Medium" panose="020B0603020102020204" pitchFamily="34" charset="0"/>
              </a:rPr>
              <a:t> 1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asks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how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the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other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is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feeling</a:t>
            </a:r>
            <a:r>
              <a:rPr lang="es-US" sz="3600" dirty="0" smtClean="0">
                <a:latin typeface="Franklin Gothic Medium" panose="020B0603020102020204" pitchFamily="34" charset="0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3600" dirty="0" err="1">
                <a:latin typeface="Franklin Gothic Medium" panose="020B0603020102020204" pitchFamily="34" charset="0"/>
              </a:rPr>
              <a:t>P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erson</a:t>
            </a:r>
            <a:r>
              <a:rPr lang="es-US" sz="3600" dirty="0" smtClean="0">
                <a:latin typeface="Franklin Gothic Medium" panose="020B0603020102020204" pitchFamily="34" charset="0"/>
              </a:rPr>
              <a:t> 2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replies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that</a:t>
            </a:r>
            <a:r>
              <a:rPr lang="es-US" sz="3600" dirty="0" smtClean="0">
                <a:latin typeface="Franklin Gothic Medium" panose="020B0603020102020204" pitchFamily="34" charset="0"/>
              </a:rPr>
              <a:t> he/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she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is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not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feeling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well</a:t>
            </a:r>
            <a:r>
              <a:rPr lang="es-US" sz="3600" dirty="0" smtClean="0">
                <a:latin typeface="Franklin Gothic Medium" panose="020B06030201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3600" dirty="0" err="1" smtClean="0">
                <a:latin typeface="Franklin Gothic Medium" panose="020B0603020102020204" pitchFamily="34" charset="0"/>
              </a:rPr>
              <a:t>Person</a:t>
            </a:r>
            <a:r>
              <a:rPr lang="es-US" sz="3600" dirty="0" smtClean="0">
                <a:latin typeface="Franklin Gothic Medium" panose="020B0603020102020204" pitchFamily="34" charset="0"/>
              </a:rPr>
              <a:t> 1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asks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whats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wrong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or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what</a:t>
            </a:r>
            <a:r>
              <a:rPr lang="es-US" sz="3600" dirty="0" smtClean="0">
                <a:latin typeface="Franklin Gothic Medium" panose="020B0603020102020204" pitchFamily="34" charset="0"/>
              </a:rPr>
              <a:t> do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you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have</a:t>
            </a:r>
            <a:r>
              <a:rPr lang="es-US" sz="3600" dirty="0" smtClean="0">
                <a:latin typeface="Franklin Gothic Medium" panose="020B06030201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3600" dirty="0" err="1">
                <a:latin typeface="Franklin Gothic Medium" panose="020B0603020102020204" pitchFamily="34" charset="0"/>
              </a:rPr>
              <a:t>P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erson</a:t>
            </a:r>
            <a:r>
              <a:rPr lang="es-US" sz="3600" dirty="0" smtClean="0">
                <a:latin typeface="Franklin Gothic Medium" panose="020B0603020102020204" pitchFamily="34" charset="0"/>
              </a:rPr>
              <a:t> 2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names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his</a:t>
            </a:r>
            <a:r>
              <a:rPr lang="es-US" sz="3600" dirty="0" smtClean="0">
                <a:latin typeface="Franklin Gothic Medium" panose="020B0603020102020204" pitchFamily="34" charset="0"/>
              </a:rPr>
              <a:t>/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her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symptoms</a:t>
            </a:r>
            <a:r>
              <a:rPr lang="es-US" sz="3600" dirty="0" smtClean="0">
                <a:latin typeface="Franklin Gothic Medium" panose="020B0603020102020204" pitchFamily="34" charset="0"/>
              </a:rPr>
              <a:t> and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what</a:t>
            </a:r>
            <a:r>
              <a:rPr lang="es-US" sz="3600" dirty="0" smtClean="0">
                <a:latin typeface="Franklin Gothic Medium" panose="020B0603020102020204" pitchFamily="34" charset="0"/>
              </a:rPr>
              <a:t> he/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she</a:t>
            </a:r>
            <a:r>
              <a:rPr lang="es-US" sz="3600" dirty="0" smtClean="0">
                <a:latin typeface="Franklin Gothic Medium" panose="020B0603020102020204" pitchFamily="34" charset="0"/>
              </a:rPr>
              <a:t> has.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3600" dirty="0" err="1" smtClean="0">
                <a:latin typeface="Franklin Gothic Medium" panose="020B0603020102020204" pitchFamily="34" charset="0"/>
              </a:rPr>
              <a:t>Person</a:t>
            </a:r>
            <a:r>
              <a:rPr lang="es-US" sz="3600" dirty="0" smtClean="0">
                <a:latin typeface="Franklin Gothic Medium" panose="020B0603020102020204" pitchFamily="34" charset="0"/>
              </a:rPr>
              <a:t> 1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says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what</a:t>
            </a:r>
            <a:r>
              <a:rPr lang="es-US" sz="3600" dirty="0" smtClean="0">
                <a:latin typeface="Franklin Gothic Medium" panose="020B0603020102020204" pitchFamily="34" charset="0"/>
              </a:rPr>
              <a:t> a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shame</a:t>
            </a:r>
            <a:r>
              <a:rPr lang="es-US" sz="3600" dirty="0">
                <a:latin typeface="Franklin Gothic Medium" panose="020B0603020102020204" pitchFamily="34" charset="0"/>
              </a:rPr>
              <a:t>,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gives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advice</a:t>
            </a:r>
            <a:r>
              <a:rPr lang="es-US" sz="3600" dirty="0" smtClean="0">
                <a:latin typeface="Franklin Gothic Medium" panose="020B0603020102020204" pitchFamily="34" charset="0"/>
              </a:rPr>
              <a:t>, and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says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feel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better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soon</a:t>
            </a:r>
            <a:r>
              <a:rPr lang="es-US" sz="3600" dirty="0" smtClean="0">
                <a:latin typeface="Franklin Gothic Medium" panose="020B0603020102020204" pitchFamily="34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US" sz="3600" dirty="0" err="1" smtClean="0">
                <a:latin typeface="Franklin Gothic Medium" panose="020B0603020102020204" pitchFamily="34" charset="0"/>
              </a:rPr>
              <a:t>Person</a:t>
            </a:r>
            <a:r>
              <a:rPr lang="es-US" sz="3600" dirty="0" smtClean="0">
                <a:latin typeface="Franklin Gothic Medium" panose="020B0603020102020204" pitchFamily="34" charset="0"/>
              </a:rPr>
              <a:t> 2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says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thank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you</a:t>
            </a:r>
            <a:r>
              <a:rPr lang="es-US" sz="3600" dirty="0">
                <a:latin typeface="Franklin Gothic Medium" panose="020B0603020102020204" pitchFamily="34" charset="0"/>
              </a:rPr>
              <a:t> </a:t>
            </a:r>
            <a:r>
              <a:rPr lang="es-US" sz="3600" dirty="0" smtClean="0">
                <a:latin typeface="Franklin Gothic Medium" panose="020B0603020102020204" pitchFamily="34" charset="0"/>
              </a:rPr>
              <a:t>and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they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say</a:t>
            </a:r>
            <a:r>
              <a:rPr lang="es-US" sz="3600" dirty="0" smtClean="0">
                <a:latin typeface="Franklin Gothic Medium" panose="020B0603020102020204" pitchFamily="34" charset="0"/>
              </a:rPr>
              <a:t> 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goodbye</a:t>
            </a:r>
            <a:endParaRPr lang="es-US" sz="36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5032" y="449179"/>
            <a:ext cx="1041132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dirty="0" smtClean="0">
                <a:latin typeface="Franklin Gothic Medium" panose="020B0603020102020204" pitchFamily="34" charset="0"/>
              </a:rPr>
              <a:t>Video: Jimena está enferma (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sick</a:t>
            </a:r>
            <a:r>
              <a:rPr lang="es-US" sz="3600" dirty="0" smtClean="0">
                <a:latin typeface="Franklin Gothic Medium" panose="020B0603020102020204" pitchFamily="34" charset="0"/>
              </a:rPr>
              <a:t>).</a:t>
            </a:r>
          </a:p>
          <a:p>
            <a:r>
              <a:rPr lang="es-US" sz="3600" dirty="0" smtClean="0">
                <a:latin typeface="Franklin Gothic Medium" panose="020B0603020102020204" pitchFamily="34" charset="0"/>
              </a:rPr>
              <a:t>Contesta las preguntas.</a:t>
            </a:r>
          </a:p>
          <a:p>
            <a:pPr marL="742950" indent="-742950">
              <a:buAutoNum type="arabicPeriod"/>
            </a:pPr>
            <a:endParaRPr lang="es-US" sz="3600" dirty="0" smtClean="0">
              <a:latin typeface="Franklin Gothic Medium" panose="020B0603020102020204" pitchFamily="34" charset="0"/>
            </a:endParaRPr>
          </a:p>
          <a:p>
            <a:pPr marL="742950" indent="-742950">
              <a:buAutoNum type="arabicPeriod"/>
            </a:pPr>
            <a:r>
              <a:rPr lang="es-US" sz="3600" dirty="0" smtClean="0">
                <a:latin typeface="Franklin Gothic Medium" panose="020B0603020102020204" pitchFamily="34" charset="0"/>
              </a:rPr>
              <a:t>¿Jimena tiene fiebre? ¿Tiene tos?</a:t>
            </a:r>
          </a:p>
          <a:p>
            <a:pPr marL="742950" indent="-742950">
              <a:buAutoNum type="arabicPeriod"/>
            </a:pPr>
            <a:r>
              <a:rPr lang="es-US" sz="3600" dirty="0" smtClean="0">
                <a:latin typeface="Franklin Gothic Medium" panose="020B0603020102020204" pitchFamily="34" charset="0"/>
              </a:rPr>
              <a:t>¿A Jimena le gusta el té de don Diego?</a:t>
            </a:r>
          </a:p>
          <a:p>
            <a:pPr marL="742950" indent="-742950">
              <a:buAutoNum type="arabicPeriod"/>
            </a:pPr>
            <a:r>
              <a:rPr lang="es-US" sz="3600" dirty="0" smtClean="0">
                <a:latin typeface="Franklin Gothic Medium" panose="020B0603020102020204" pitchFamily="34" charset="0"/>
              </a:rPr>
              <a:t>¿La madre de Jimena hace una cita con el doctor?</a:t>
            </a:r>
          </a:p>
          <a:p>
            <a:pPr marL="742950" indent="-742950">
              <a:buAutoNum type="arabicPeriod"/>
            </a:pPr>
            <a:r>
              <a:rPr lang="es-US" sz="3600" dirty="0" smtClean="0">
                <a:latin typeface="Franklin Gothic Medium" panose="020B0603020102020204" pitchFamily="34" charset="0"/>
              </a:rPr>
              <a:t>¿Qué dice su madre? Dice que debe _________.</a:t>
            </a:r>
          </a:p>
          <a:p>
            <a:pPr marL="742950" indent="-742950">
              <a:buAutoNum type="arabicPeriod"/>
            </a:pPr>
            <a:r>
              <a:rPr lang="es-US" sz="3600" dirty="0" smtClean="0">
                <a:latin typeface="Franklin Gothic Medium" panose="020B0603020102020204" pitchFamily="34" charset="0"/>
              </a:rPr>
              <a:t>¿Qué enfermedad tiene Jimena?</a:t>
            </a:r>
          </a:p>
          <a:p>
            <a:pPr marL="742950" indent="-742950">
              <a:buAutoNum type="arabicPeriod"/>
            </a:pPr>
            <a:r>
              <a:rPr lang="es-US" sz="3600" dirty="0" smtClean="0">
                <a:latin typeface="Franklin Gothic Medium" panose="020B0603020102020204" pitchFamily="34" charset="0"/>
              </a:rPr>
              <a:t>¿El doctor está de acuerdo (</a:t>
            </a:r>
            <a:r>
              <a:rPr lang="es-US" sz="3600" dirty="0" err="1" smtClean="0">
                <a:latin typeface="Franklin Gothic Medium" panose="020B0603020102020204" pitchFamily="34" charset="0"/>
              </a:rPr>
              <a:t>agrees</a:t>
            </a:r>
            <a:r>
              <a:rPr lang="es-US" sz="3600" dirty="0" smtClean="0">
                <a:latin typeface="Franklin Gothic Medium" panose="020B0603020102020204" pitchFamily="34" charset="0"/>
              </a:rPr>
              <a:t>) con su madre?</a:t>
            </a:r>
            <a:endParaRPr lang="es-US" sz="36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4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66" y="1309391"/>
            <a:ext cx="5438706" cy="481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9864" y="635431"/>
            <a:ext cx="10182386" cy="5491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800" dirty="0" smtClean="0"/>
              <a:t>Usted ____ __________ muy mal.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800" dirty="0" smtClean="0"/>
              <a:t>Yo ____ ___________ bien.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800" dirty="0" smtClean="0"/>
              <a:t>Ella ____ __________ enferma.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800" dirty="0" smtClean="0"/>
              <a:t>Tú ____ __________ muy bien.</a:t>
            </a: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es-US" sz="4800" dirty="0" smtClean="0"/>
              <a:t>Nosotros ____ __________ mal.</a:t>
            </a:r>
            <a:endParaRPr lang="es-US" sz="4800" dirty="0"/>
          </a:p>
        </p:txBody>
      </p:sp>
    </p:spTree>
    <p:extLst>
      <p:ext uri="{BB962C8B-B14F-4D97-AF65-F5344CB8AC3E}">
        <p14:creationId xmlns:p14="http://schemas.microsoft.com/office/powerpoint/2010/main" val="350197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</a:t>
            </a:r>
            <a:r>
              <a:rPr lang="en-US" dirty="0" err="1" smtClean="0"/>
              <a:t>es</a:t>
            </a:r>
            <a:r>
              <a:rPr lang="en-US" dirty="0" smtClean="0"/>
              <a:t> Bueno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joven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63149"/>
            <a:ext cx="10178322" cy="3593591"/>
          </a:xfrm>
        </p:spPr>
        <p:txBody>
          <a:bodyPr>
            <a:noAutofit/>
          </a:bodyPr>
          <a:lstStyle/>
          <a:p>
            <a:r>
              <a:rPr lang="en-US" sz="4000" dirty="0" smtClean="0"/>
              <a:t>6 weeks</a:t>
            </a:r>
          </a:p>
          <a:p>
            <a:r>
              <a:rPr lang="en-US" sz="4000" dirty="0" smtClean="0"/>
              <a:t>Health: general health, illnesses</a:t>
            </a:r>
          </a:p>
          <a:p>
            <a:r>
              <a:rPr lang="en-US" sz="4000" dirty="0" smtClean="0"/>
              <a:t>Body parts</a:t>
            </a:r>
          </a:p>
          <a:p>
            <a:r>
              <a:rPr lang="en-US" sz="4000" dirty="0" smtClean="0"/>
              <a:t>Healthy/unhealthy habits</a:t>
            </a:r>
          </a:p>
          <a:p>
            <a:r>
              <a:rPr lang="en-US" sz="4000" dirty="0" smtClean="0"/>
              <a:t>Doctor’s visits</a:t>
            </a:r>
          </a:p>
          <a:p>
            <a:r>
              <a:rPr lang="en-US" sz="4000" dirty="0" smtClean="0"/>
              <a:t>Reflexive verbs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21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1477" y="556591"/>
            <a:ext cx="4174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¿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estás</a:t>
            </a:r>
            <a:r>
              <a:rPr lang="en-US" sz="3600" dirty="0" smtClean="0">
                <a:latin typeface="Franklin Gothic Medium" panose="020B0603020102020204" pitchFamily="34" charset="0"/>
              </a:rPr>
              <a:t>?</a:t>
            </a:r>
          </a:p>
          <a:p>
            <a:r>
              <a:rPr lang="en-US" sz="3600" dirty="0" smtClean="0">
                <a:latin typeface="Franklin Gothic Medium" panose="020B0603020102020204" pitchFamily="34" charset="0"/>
              </a:rPr>
              <a:t>¿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está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usted</a:t>
            </a:r>
            <a:r>
              <a:rPr lang="en-US" sz="3600" dirty="0" smtClean="0">
                <a:latin typeface="Franklin Gothic Medium" panose="020B0603020102020204" pitchFamily="34" charset="0"/>
              </a:rPr>
              <a:t>?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3147" y="556591"/>
            <a:ext cx="6294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How are you? (informal)</a:t>
            </a:r>
          </a:p>
          <a:p>
            <a:r>
              <a:rPr lang="en-US" sz="3600" dirty="0" smtClean="0">
                <a:latin typeface="Franklin Gothic Medium" panose="020B0603020102020204" pitchFamily="34" charset="0"/>
              </a:rPr>
              <a:t>How are you? (formal)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1477" y="2305878"/>
            <a:ext cx="4041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Franklin Gothic Medium" panose="020B0603020102020204" pitchFamily="34" charset="0"/>
              </a:rPr>
              <a:t>Estoy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bien</a:t>
            </a:r>
            <a:r>
              <a:rPr lang="en-US" sz="3600" dirty="0" smtClean="0"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3600" dirty="0" smtClean="0">
                <a:latin typeface="Franklin Gothic Medium" panose="020B0603020102020204" pitchFamily="34" charset="0"/>
              </a:rPr>
              <a:t>No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estoy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bien</a:t>
            </a:r>
            <a:r>
              <a:rPr lang="en-US" sz="3600" dirty="0" smtClean="0"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3600" dirty="0" err="1" smtClean="0">
                <a:latin typeface="Franklin Gothic Medium" panose="020B0603020102020204" pitchFamily="34" charset="0"/>
              </a:rPr>
              <a:t>Estoy</a:t>
            </a:r>
            <a:r>
              <a:rPr lang="en-US" sz="3600" dirty="0" smtClean="0">
                <a:latin typeface="Franklin Gothic Medium" panose="020B0603020102020204" pitchFamily="34" charset="0"/>
              </a:rPr>
              <a:t> mal.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3147" y="2305878"/>
            <a:ext cx="5632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I am well.</a:t>
            </a:r>
          </a:p>
          <a:p>
            <a:r>
              <a:rPr lang="en-US" sz="3600" dirty="0" smtClean="0">
                <a:latin typeface="Franklin Gothic Medium" panose="020B0603020102020204" pitchFamily="34" charset="0"/>
              </a:rPr>
              <a:t>I am not well.</a:t>
            </a:r>
          </a:p>
          <a:p>
            <a:r>
              <a:rPr lang="en-US" sz="3600" dirty="0" smtClean="0">
                <a:latin typeface="Franklin Gothic Medium" panose="020B0603020102020204" pitchFamily="34" charset="0"/>
              </a:rPr>
              <a:t>I am bad/poor/ill…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7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686" y="212034"/>
            <a:ext cx="10151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Franklin Gothic Medium" panose="020B0603020102020204" pitchFamily="34" charset="0"/>
              </a:rPr>
              <a:t>Sentirse</a:t>
            </a:r>
            <a:r>
              <a:rPr lang="en-US" sz="4000" dirty="0" smtClean="0">
                <a:latin typeface="Franklin Gothic Medium" panose="020B0603020102020204" pitchFamily="34" charset="0"/>
              </a:rPr>
              <a:t>: to feel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9686" y="1245704"/>
            <a:ext cx="31275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Franklin Gothic Medium" panose="020B0603020102020204" pitchFamily="34" charset="0"/>
              </a:rPr>
              <a:t>Yo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4000" dirty="0" err="1" smtClean="0">
                <a:latin typeface="Franklin Gothic Medium" panose="020B0603020102020204" pitchFamily="34" charset="0"/>
              </a:rPr>
              <a:t>Tú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4000" dirty="0" err="1" smtClean="0">
                <a:latin typeface="Franklin Gothic Medium" panose="020B0603020102020204" pitchFamily="34" charset="0"/>
              </a:rPr>
              <a:t>Él</a:t>
            </a:r>
            <a:r>
              <a:rPr lang="en-US" sz="4000" dirty="0" smtClean="0">
                <a:latin typeface="Franklin Gothic Medium" panose="020B0603020102020204" pitchFamily="34" charset="0"/>
              </a:rPr>
              <a:t>/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ella</a:t>
            </a:r>
            <a:r>
              <a:rPr lang="en-US" sz="4000" dirty="0" smtClean="0">
                <a:latin typeface="Franklin Gothic Medium" panose="020B0603020102020204" pitchFamily="34" charset="0"/>
              </a:rPr>
              <a:t>/</a:t>
            </a:r>
          </a:p>
          <a:p>
            <a:pPr algn="ctr"/>
            <a:r>
              <a:rPr lang="en-US" sz="4000" dirty="0" err="1" smtClean="0">
                <a:latin typeface="Franklin Gothic Medium" panose="020B0603020102020204" pitchFamily="34" charset="0"/>
              </a:rPr>
              <a:t>usted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4000" dirty="0" err="1" smtClean="0">
                <a:latin typeface="Franklin Gothic Medium" panose="020B0603020102020204" pitchFamily="34" charset="0"/>
              </a:rPr>
              <a:t>Nosotros</a:t>
            </a:r>
            <a:r>
              <a:rPr lang="en-US" sz="4000" dirty="0" smtClean="0">
                <a:latin typeface="Franklin Gothic Medium" panose="020B0603020102020204" pitchFamily="34" charset="0"/>
              </a:rPr>
              <a:t>/as</a:t>
            </a:r>
          </a:p>
          <a:p>
            <a:pPr algn="ctr"/>
            <a:r>
              <a:rPr lang="en-US" sz="4000" dirty="0" err="1" smtClean="0">
                <a:latin typeface="Franklin Gothic Medium" panose="020B0603020102020204" pitchFamily="34" charset="0"/>
              </a:rPr>
              <a:t>Vosotros</a:t>
            </a:r>
            <a:r>
              <a:rPr lang="en-US" sz="4000" dirty="0" smtClean="0">
                <a:latin typeface="Franklin Gothic Medium" panose="020B0603020102020204" pitchFamily="34" charset="0"/>
              </a:rPr>
              <a:t>/as</a:t>
            </a:r>
          </a:p>
          <a:p>
            <a:pPr algn="ctr"/>
            <a:r>
              <a:rPr lang="en-US" sz="4000" dirty="0" err="1" smtClean="0">
                <a:latin typeface="Franklin Gothic Medium" panose="020B0603020102020204" pitchFamily="34" charset="0"/>
              </a:rPr>
              <a:t>Ellos</a:t>
            </a:r>
            <a:r>
              <a:rPr lang="en-US" sz="4000" dirty="0" smtClean="0">
                <a:latin typeface="Franklin Gothic Medium" panose="020B0603020102020204" pitchFamily="34" charset="0"/>
              </a:rPr>
              <a:t>/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ellas</a:t>
            </a:r>
            <a:r>
              <a:rPr lang="en-US" sz="4000" dirty="0" smtClean="0">
                <a:latin typeface="Franklin Gothic Medium" panose="020B0603020102020204" pitchFamily="34" charset="0"/>
              </a:rPr>
              <a:t>/</a:t>
            </a:r>
          </a:p>
          <a:p>
            <a:pPr algn="ctr"/>
            <a:r>
              <a:rPr lang="en-US" sz="4000" dirty="0" err="1" smtClean="0">
                <a:latin typeface="Franklin Gothic Medium" panose="020B0603020102020204" pitchFamily="34" charset="0"/>
              </a:rPr>
              <a:t>ustedes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5983" y="1205948"/>
            <a:ext cx="121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me</a:t>
            </a:r>
          </a:p>
          <a:p>
            <a:r>
              <a:rPr lang="en-US" sz="4000" dirty="0" err="1" smtClean="0">
                <a:latin typeface="Franklin Gothic Medium" panose="020B0603020102020204" pitchFamily="34" charset="0"/>
              </a:rPr>
              <a:t>te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se</a:t>
            </a:r>
          </a:p>
          <a:p>
            <a:endParaRPr lang="en-US" sz="4000" dirty="0" smtClean="0">
              <a:latin typeface="Franklin Gothic Medium" panose="020B0603020102020204" pitchFamily="34" charset="0"/>
            </a:endParaRPr>
          </a:p>
          <a:p>
            <a:r>
              <a:rPr lang="en-US" sz="4000" dirty="0" err="1" smtClean="0">
                <a:latin typeface="Franklin Gothic Medium" panose="020B0603020102020204" pitchFamily="34" charset="0"/>
              </a:rPr>
              <a:t>nos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r>
              <a:rPr lang="en-US" sz="4000" dirty="0" err="1" smtClean="0">
                <a:latin typeface="Franklin Gothic Medium" panose="020B0603020102020204" pitchFamily="34" charset="0"/>
              </a:rPr>
              <a:t>os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se</a:t>
            </a:r>
          </a:p>
          <a:p>
            <a:endParaRPr lang="en-US" sz="4000" dirty="0" smtClean="0"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9409" y="1245704"/>
            <a:ext cx="22793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Franklin Gothic Medium" panose="020B0603020102020204" pitchFamily="34" charset="0"/>
              </a:rPr>
              <a:t>siento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r>
              <a:rPr lang="en-US" sz="4000" dirty="0" err="1" smtClean="0">
                <a:latin typeface="Franklin Gothic Medium" panose="020B0603020102020204" pitchFamily="34" charset="0"/>
              </a:rPr>
              <a:t>sientes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r>
              <a:rPr lang="en-US" sz="4000" dirty="0" err="1" smtClean="0">
                <a:latin typeface="Franklin Gothic Medium" panose="020B0603020102020204" pitchFamily="34" charset="0"/>
              </a:rPr>
              <a:t>siente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endParaRPr lang="en-US" sz="4000" dirty="0" smtClean="0">
              <a:latin typeface="Franklin Gothic Medium" panose="020B0603020102020204" pitchFamily="34" charset="0"/>
            </a:endParaRPr>
          </a:p>
          <a:p>
            <a:r>
              <a:rPr lang="en-US" sz="4000" dirty="0" err="1" smtClean="0">
                <a:latin typeface="Franklin Gothic Medium" panose="020B0603020102020204" pitchFamily="34" charset="0"/>
              </a:rPr>
              <a:t>sentimos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r>
              <a:rPr lang="en-US" sz="4000" dirty="0" err="1" smtClean="0">
                <a:latin typeface="Franklin Gothic Medium" panose="020B0603020102020204" pitchFamily="34" charset="0"/>
              </a:rPr>
              <a:t>sentís</a:t>
            </a:r>
            <a:endParaRPr lang="en-US" sz="4000" dirty="0" smtClean="0">
              <a:latin typeface="Franklin Gothic Medium" panose="020B0603020102020204" pitchFamily="34" charset="0"/>
            </a:endParaRPr>
          </a:p>
          <a:p>
            <a:r>
              <a:rPr lang="en-US" sz="4000" dirty="0" err="1" smtClean="0">
                <a:latin typeface="Franklin Gothic Medium" panose="020B0603020102020204" pitchFamily="34" charset="0"/>
              </a:rPr>
              <a:t>sienten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8783" y="1245704"/>
            <a:ext cx="426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I feel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You feel (informal)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He/she feels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You feel (formal)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We feel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You (plural) feel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They feel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You (plural) feel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27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3670" y="265043"/>
            <a:ext cx="105487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To ask how someone feels…</a:t>
            </a:r>
          </a:p>
          <a:p>
            <a:endParaRPr lang="en-US" sz="4000" dirty="0">
              <a:latin typeface="Franklin Gothic Medium" panose="020B0603020102020204" pitchFamily="34" charset="0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¿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4000" dirty="0" smtClean="0">
                <a:latin typeface="Franklin Gothic Medium" panose="020B0603020102020204" pitchFamily="34" charset="0"/>
              </a:rPr>
              <a:t> + reflexive pronoun + correct form of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sentir</a:t>
            </a:r>
            <a:r>
              <a:rPr lang="en-US" sz="4000" dirty="0" smtClean="0">
                <a:latin typeface="Franklin Gothic Medium" panose="020B0603020102020204" pitchFamily="34" charset="0"/>
              </a:rPr>
              <a:t> + subject (optional)?</a:t>
            </a:r>
          </a:p>
          <a:p>
            <a:endParaRPr lang="en-US" sz="4000" dirty="0">
              <a:latin typeface="Franklin Gothic Medium" panose="020B0603020102020204" pitchFamily="34" charset="0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How do you feel?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¿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te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sientes</a:t>
            </a:r>
            <a:r>
              <a:rPr lang="en-US" sz="4000" dirty="0" smtClean="0">
                <a:latin typeface="Franklin Gothic Medium" panose="020B0603020102020204" pitchFamily="34" charset="0"/>
              </a:rPr>
              <a:t> (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tú</a:t>
            </a:r>
            <a:r>
              <a:rPr lang="en-US" sz="4000" dirty="0" smtClean="0">
                <a:latin typeface="Franklin Gothic Medium" panose="020B0603020102020204" pitchFamily="34" charset="0"/>
              </a:rPr>
              <a:t>)?</a:t>
            </a:r>
          </a:p>
          <a:p>
            <a:endParaRPr lang="en-US" sz="4000" dirty="0">
              <a:latin typeface="Franklin Gothic Medium" panose="020B0603020102020204" pitchFamily="34" charset="0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How does Marisa feel?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 ¿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4000" dirty="0" smtClean="0">
                <a:latin typeface="Franklin Gothic Medium" panose="020B0603020102020204" pitchFamily="34" charset="0"/>
              </a:rPr>
              <a:t> se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siente</a:t>
            </a:r>
            <a:r>
              <a:rPr lang="en-US" sz="4000" dirty="0" smtClean="0">
                <a:latin typeface="Franklin Gothic Medium" panose="020B0603020102020204" pitchFamily="34" charset="0"/>
              </a:rPr>
              <a:t> Marisa?</a:t>
            </a:r>
          </a:p>
          <a:p>
            <a:endParaRPr lang="en-US" sz="4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04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913" y="238539"/>
            <a:ext cx="106945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To say how someone feels…</a:t>
            </a:r>
          </a:p>
          <a:p>
            <a:endParaRPr lang="en-US" sz="4000" dirty="0">
              <a:latin typeface="Franklin Gothic Medium" panose="020B0603020102020204" pitchFamily="34" charset="0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Subject (optional) + reflexive pronoun + correct form of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sentir</a:t>
            </a:r>
            <a:r>
              <a:rPr lang="en-US" sz="4000" dirty="0" smtClean="0">
                <a:latin typeface="Franklin Gothic Medium" panose="020B0603020102020204" pitchFamily="34" charset="0"/>
              </a:rPr>
              <a:t> + how that person feels.</a:t>
            </a:r>
          </a:p>
          <a:p>
            <a:endParaRPr lang="en-US" sz="4000" dirty="0">
              <a:latin typeface="Franklin Gothic Medium" panose="020B0603020102020204" pitchFamily="34" charset="0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I feel well.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(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Yo</a:t>
            </a:r>
            <a:r>
              <a:rPr lang="en-US" sz="4000" dirty="0" smtClean="0">
                <a:latin typeface="Franklin Gothic Medium" panose="020B0603020102020204" pitchFamily="34" charset="0"/>
              </a:rPr>
              <a:t>) me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siento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bien</a:t>
            </a:r>
            <a:r>
              <a:rPr lang="en-US" sz="4000" dirty="0" smtClean="0">
                <a:latin typeface="Franklin Gothic Medium" panose="020B0603020102020204" pitchFamily="34" charset="0"/>
              </a:rPr>
              <a:t>.</a:t>
            </a:r>
          </a:p>
          <a:p>
            <a:endParaRPr lang="en-US" sz="4000" dirty="0">
              <a:latin typeface="Franklin Gothic Medium" panose="020B0603020102020204" pitchFamily="34" charset="0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The boys feel bad.</a:t>
            </a: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Los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chicos</a:t>
            </a:r>
            <a:r>
              <a:rPr lang="en-US" sz="4000" dirty="0" smtClean="0">
                <a:latin typeface="Franklin Gothic Medium" panose="020B0603020102020204" pitchFamily="34" charset="0"/>
              </a:rPr>
              <a:t> se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sienten</a:t>
            </a:r>
            <a:r>
              <a:rPr lang="en-US" sz="4000" dirty="0" smtClean="0">
                <a:latin typeface="Franklin Gothic Medium" panose="020B0603020102020204" pitchFamily="34" charset="0"/>
              </a:rPr>
              <a:t> mal. 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99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2939" y="212034"/>
            <a:ext cx="100451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¿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4000" dirty="0" smtClean="0">
                <a:latin typeface="Franklin Gothic Medium" panose="020B0603020102020204" pitchFamily="34" charset="0"/>
              </a:rPr>
              <a:t> se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siente</a:t>
            </a:r>
            <a:r>
              <a:rPr lang="en-US" sz="4000" dirty="0" smtClean="0">
                <a:latin typeface="Franklin Gothic Medium" panose="020B0603020102020204" pitchFamily="34" charset="0"/>
              </a:rPr>
              <a:t> Mario? 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</a:t>
            </a:r>
          </a:p>
          <a:p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Mario se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siente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bien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.</a:t>
            </a:r>
          </a:p>
          <a:p>
            <a:endParaRPr lang="en-US" sz="4000" dirty="0">
              <a:latin typeface="Franklin Gothic Medium" panose="020B0603020102020204" pitchFamily="34" charset="0"/>
              <a:sym typeface="Wingdings" panose="05000000000000000000" pitchFamily="2" charset="2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¿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4000" dirty="0" smtClean="0">
                <a:latin typeface="Franklin Gothic Medium" panose="020B0603020102020204" pitchFamily="34" charset="0"/>
              </a:rPr>
              <a:t> se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sienten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ustedes</a:t>
            </a:r>
            <a:r>
              <a:rPr lang="en-US" sz="4000" dirty="0" smtClean="0">
                <a:latin typeface="Franklin Gothic Medium" panose="020B0603020102020204" pitchFamily="34" charset="0"/>
              </a:rPr>
              <a:t>? 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  </a:t>
            </a:r>
          </a:p>
          <a:p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(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Nosotros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)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nos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sentimos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bien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.</a:t>
            </a:r>
          </a:p>
          <a:p>
            <a:endParaRPr lang="en-US" sz="4000" dirty="0">
              <a:latin typeface="Franklin Gothic Medium" panose="020B0603020102020204" pitchFamily="34" charset="0"/>
              <a:sym typeface="Wingdings" panose="05000000000000000000" pitchFamily="2" charset="2"/>
            </a:endParaRPr>
          </a:p>
          <a:p>
            <a:r>
              <a:rPr lang="en-US" sz="4000" dirty="0" smtClean="0">
                <a:latin typeface="Franklin Gothic Medium" panose="020B0603020102020204" pitchFamily="34" charset="0"/>
              </a:rPr>
              <a:t>¿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te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sientes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tú</a:t>
            </a:r>
            <a:r>
              <a:rPr lang="en-US" sz="4000" dirty="0" smtClean="0">
                <a:latin typeface="Franklin Gothic Medium" panose="020B0603020102020204" pitchFamily="34" charset="0"/>
              </a:rPr>
              <a:t>? 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</a:t>
            </a:r>
          </a:p>
          <a:p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(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Yo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) me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siento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 mal.</a:t>
            </a:r>
          </a:p>
          <a:p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(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Yo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) no me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siento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bien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. 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8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426" y="371061"/>
            <a:ext cx="105354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Practice: Write the question (how does someone feel) and then answer it.</a:t>
            </a:r>
          </a:p>
          <a:p>
            <a:endParaRPr lang="en-US" sz="4000" dirty="0">
              <a:latin typeface="Franklin Gothic Medium" panose="020B0603020102020204" pitchFamily="34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latin typeface="Franklin Gothic Medium" panose="020B0603020102020204" pitchFamily="34" charset="0"/>
              </a:rPr>
              <a:t>Sandra 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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Las </a:t>
            </a: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hermanas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    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Nosotros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    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Usted</a:t>
            </a: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 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Franklin Gothic Medium" panose="020B0603020102020204" pitchFamily="34" charset="0"/>
                <a:sym typeface="Wingdings" panose="05000000000000000000" pitchFamily="2" charset="2"/>
              </a:rPr>
              <a:t>Carlos  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0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5762</TotalTime>
  <Words>625</Words>
  <Application>Microsoft Office PowerPoint</Application>
  <PresentationFormat>Widescreen</PresentationFormat>
  <Paragraphs>174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Franklin Gothic Medium</vt:lpstr>
      <vt:lpstr>Gill Sans MT</vt:lpstr>
      <vt:lpstr>Impact</vt:lpstr>
      <vt:lpstr>Wingdings</vt:lpstr>
      <vt:lpstr>Badge</vt:lpstr>
      <vt:lpstr>Unit 4 Es Bueno ser joven</vt:lpstr>
      <vt:lpstr>Unit 4: es Bueno ser joven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Es Bueno ser joven</dc:title>
  <dc:creator>Ellyn Powers-Wack</dc:creator>
  <cp:lastModifiedBy>Ellyn Powers-Wack</cp:lastModifiedBy>
  <cp:revision>30</cp:revision>
  <dcterms:created xsi:type="dcterms:W3CDTF">2016-01-05T04:55:16Z</dcterms:created>
  <dcterms:modified xsi:type="dcterms:W3CDTF">2016-01-19T19:29:40Z</dcterms:modified>
</cp:coreProperties>
</file>