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lyn Powers-Wack" initials="EP" lastIdx="1" clrIdx="0">
    <p:extLst>
      <p:ext uri="{19B8F6BF-5375-455C-9EA6-DF929625EA0E}">
        <p15:presenceInfo xmlns:p15="http://schemas.microsoft.com/office/powerpoint/2012/main" userId="c3ac9a8171dddc9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6449-C397-4254-9C9B-F6D200EDAC0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4761-C75A-40F9-825D-E78651841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95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6449-C397-4254-9C9B-F6D200EDAC0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4761-C75A-40F9-825D-E78651841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92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6449-C397-4254-9C9B-F6D200EDAC0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4761-C75A-40F9-825D-E78651841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6449-C397-4254-9C9B-F6D200EDAC0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4761-C75A-40F9-825D-E78651841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9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6449-C397-4254-9C9B-F6D200EDAC0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4761-C75A-40F9-825D-E78651841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703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6449-C397-4254-9C9B-F6D200EDAC0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4761-C75A-40F9-825D-E78651841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4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6449-C397-4254-9C9B-F6D200EDAC0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4761-C75A-40F9-825D-E78651841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617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6449-C397-4254-9C9B-F6D200EDAC0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4761-C75A-40F9-825D-E78651841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341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6449-C397-4254-9C9B-F6D200EDAC0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4761-C75A-40F9-825D-E78651841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854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6449-C397-4254-9C9B-F6D200EDAC0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4761-C75A-40F9-825D-E78651841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09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6449-C397-4254-9C9B-F6D200EDAC0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14761-C75A-40F9-825D-E78651841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2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B6449-C397-4254-9C9B-F6D200EDAC0A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14761-C75A-40F9-825D-E78651841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95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699" y="321972"/>
            <a:ext cx="1162962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Calentamiento</a:t>
            </a:r>
            <a:r>
              <a:rPr lang="en-US" sz="2800" dirty="0" smtClean="0"/>
              <a:t>: Conjugate the verb according to the subject.</a:t>
            </a:r>
          </a:p>
          <a:p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 err="1" smtClean="0"/>
              <a:t>Trabajar</a:t>
            </a:r>
            <a:r>
              <a:rPr lang="en-US" sz="2800" dirty="0" smtClean="0"/>
              <a:t>: </a:t>
            </a:r>
            <a:r>
              <a:rPr lang="en-US" sz="2800" dirty="0" err="1" smtClean="0"/>
              <a:t>Yo</a:t>
            </a:r>
            <a:r>
              <a:rPr lang="en-US" sz="2800" dirty="0" smtClean="0"/>
              <a:t> _____________</a:t>
            </a:r>
          </a:p>
          <a:p>
            <a:pPr marL="342900" indent="-342900">
              <a:buAutoNum type="arabicPeriod"/>
            </a:pPr>
            <a:r>
              <a:rPr lang="en-US" sz="2800" dirty="0" err="1" smtClean="0"/>
              <a:t>Vivir</a:t>
            </a:r>
            <a:r>
              <a:rPr lang="en-US" sz="2800" dirty="0" smtClean="0"/>
              <a:t>: </a:t>
            </a:r>
            <a:r>
              <a:rPr lang="en-US" sz="2800" dirty="0" err="1" smtClean="0"/>
              <a:t>T</a:t>
            </a:r>
            <a:r>
              <a:rPr lang="en-US" sz="2800" dirty="0" err="1" smtClean="0">
                <a:latin typeface="Calibri" panose="020F0502020204030204" pitchFamily="34" charset="0"/>
              </a:rPr>
              <a:t>ú</a:t>
            </a:r>
            <a:r>
              <a:rPr lang="en-US" sz="2800" dirty="0" smtClean="0">
                <a:latin typeface="Calibri" panose="020F0502020204030204" pitchFamily="34" charset="0"/>
              </a:rPr>
              <a:t> _______________</a:t>
            </a: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err="1" smtClean="0"/>
              <a:t>Tomar</a:t>
            </a:r>
            <a:r>
              <a:rPr lang="en-US" sz="2800" dirty="0" smtClean="0"/>
              <a:t>: </a:t>
            </a:r>
            <a:r>
              <a:rPr lang="en-US" sz="2800" dirty="0" err="1" smtClean="0"/>
              <a:t>Ellos</a:t>
            </a:r>
            <a:r>
              <a:rPr lang="en-US" sz="2800" dirty="0" smtClean="0"/>
              <a:t> ____________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Leer: </a:t>
            </a:r>
            <a:r>
              <a:rPr lang="en-US" sz="2800" dirty="0" err="1" smtClean="0"/>
              <a:t>Nosotros</a:t>
            </a:r>
            <a:r>
              <a:rPr lang="en-US" sz="2800" dirty="0" smtClean="0"/>
              <a:t> _____________ </a:t>
            </a:r>
          </a:p>
          <a:p>
            <a:pPr marL="342900" indent="-342900">
              <a:buAutoNum type="arabicPeriod"/>
            </a:pPr>
            <a:r>
              <a:rPr lang="en-US" sz="2800" dirty="0" err="1" smtClean="0"/>
              <a:t>Beber</a:t>
            </a:r>
            <a:r>
              <a:rPr lang="en-US" sz="2800" dirty="0" smtClean="0"/>
              <a:t>: </a:t>
            </a:r>
            <a:r>
              <a:rPr lang="en-US" sz="2800" dirty="0" err="1" smtClean="0">
                <a:latin typeface="Calibri" panose="020F0502020204030204" pitchFamily="34" charset="0"/>
              </a:rPr>
              <a:t>Él</a:t>
            </a:r>
            <a:r>
              <a:rPr lang="en-US" sz="2800" dirty="0" smtClean="0">
                <a:latin typeface="Calibri" panose="020F0502020204030204" pitchFamily="34" charset="0"/>
              </a:rPr>
              <a:t> ________________</a:t>
            </a:r>
            <a:r>
              <a:rPr lang="en-US" sz="2800" dirty="0" smtClean="0"/>
              <a:t> </a:t>
            </a:r>
          </a:p>
          <a:p>
            <a:pPr marL="342900" indent="-342900">
              <a:buAutoNum type="arabicPeriod"/>
            </a:pPr>
            <a:r>
              <a:rPr lang="en-US" sz="2800" dirty="0" err="1" smtClean="0"/>
              <a:t>Estudiar</a:t>
            </a:r>
            <a:r>
              <a:rPr lang="en-US" sz="2800" dirty="0" smtClean="0"/>
              <a:t>: </a:t>
            </a:r>
            <a:r>
              <a:rPr lang="en-US" sz="2800" dirty="0" err="1" smtClean="0"/>
              <a:t>Ellas</a:t>
            </a:r>
            <a:r>
              <a:rPr lang="en-US" sz="2800" dirty="0" smtClean="0"/>
              <a:t> __________________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Comer: </a:t>
            </a:r>
            <a:r>
              <a:rPr lang="en-US" sz="2800" dirty="0" err="1" smtClean="0"/>
              <a:t>Ustedes</a:t>
            </a:r>
            <a:r>
              <a:rPr lang="en-US" sz="2800" dirty="0" smtClean="0"/>
              <a:t> ________________</a:t>
            </a:r>
          </a:p>
          <a:p>
            <a:pPr marL="342900" indent="-342900">
              <a:buAutoNum type="arabicPeriod"/>
            </a:pPr>
            <a:r>
              <a:rPr lang="en-US" sz="2800" dirty="0" err="1" smtClean="0"/>
              <a:t>Escribir</a:t>
            </a:r>
            <a:r>
              <a:rPr lang="en-US" sz="2800" dirty="0" smtClean="0"/>
              <a:t>: </a:t>
            </a:r>
            <a:r>
              <a:rPr lang="en-US" sz="2800" dirty="0" err="1" smtClean="0"/>
              <a:t>T</a:t>
            </a:r>
            <a:r>
              <a:rPr lang="en-US" sz="2800" dirty="0" err="1" smtClean="0">
                <a:latin typeface="Calibri" panose="020F0502020204030204" pitchFamily="34" charset="0"/>
              </a:rPr>
              <a:t>ú</a:t>
            </a:r>
            <a:r>
              <a:rPr lang="en-US" sz="2800" dirty="0" smtClean="0">
                <a:latin typeface="Calibri" panose="020F0502020204030204" pitchFamily="34" charset="0"/>
              </a:rPr>
              <a:t> __________________</a:t>
            </a:r>
          </a:p>
          <a:p>
            <a:pPr marL="342900" indent="-342900">
              <a:buAutoNum type="arabicPeriod"/>
            </a:pPr>
            <a:r>
              <a:rPr lang="en-US" sz="2800" dirty="0" err="1" smtClean="0"/>
              <a:t>Correr</a:t>
            </a:r>
            <a:r>
              <a:rPr lang="en-US" sz="2800" dirty="0" smtClean="0"/>
              <a:t>: </a:t>
            </a:r>
            <a:r>
              <a:rPr lang="en-US" sz="2800" dirty="0" err="1" smtClean="0"/>
              <a:t>Usted</a:t>
            </a:r>
            <a:r>
              <a:rPr lang="en-US" sz="2800" dirty="0" smtClean="0"/>
              <a:t> ________________</a:t>
            </a:r>
          </a:p>
          <a:p>
            <a:pPr marL="342900" indent="-342900">
              <a:buAutoNum type="arabicPeriod"/>
            </a:pPr>
            <a:r>
              <a:rPr lang="en-US" sz="2800" dirty="0" err="1" smtClean="0"/>
              <a:t>Abrir</a:t>
            </a:r>
            <a:r>
              <a:rPr lang="en-US" sz="2800" dirty="0" smtClean="0"/>
              <a:t>: </a:t>
            </a:r>
            <a:r>
              <a:rPr lang="en-US" sz="2800" dirty="0" err="1" smtClean="0"/>
              <a:t>Nosotras</a:t>
            </a:r>
            <a:r>
              <a:rPr lang="en-US" sz="2800" dirty="0" smtClean="0"/>
              <a:t> ________________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322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5312" y="1609859"/>
            <a:ext cx="4584303" cy="37591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47752" y="643944"/>
            <a:ext cx="4739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Hacer</a:t>
            </a:r>
            <a:r>
              <a:rPr lang="en-US" sz="3600" dirty="0" smtClean="0"/>
              <a:t> la </a:t>
            </a:r>
            <a:r>
              <a:rPr lang="en-US" sz="3600" dirty="0" err="1" smtClean="0"/>
              <a:t>cama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747752" y="5688571"/>
            <a:ext cx="4739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To make the bed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07308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4570" y="1359793"/>
            <a:ext cx="4327301" cy="43273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25780" y="360608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limpiar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018208" y="5898523"/>
            <a:ext cx="4108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To clean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74066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2580" y="489397"/>
            <a:ext cx="1088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Ordinal numbers and words of sequence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2580" y="1287887"/>
            <a:ext cx="11410682" cy="637097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2400" dirty="0" smtClean="0"/>
              <a:t>Primer/Primero/a</a:t>
            </a:r>
          </a:p>
          <a:p>
            <a:r>
              <a:rPr lang="en-US" sz="2400" dirty="0" smtClean="0"/>
              <a:t>Segundo/a</a:t>
            </a:r>
          </a:p>
          <a:p>
            <a:r>
              <a:rPr lang="en-US" sz="2400" dirty="0" err="1" smtClean="0"/>
              <a:t>Tercer</a:t>
            </a:r>
            <a:r>
              <a:rPr lang="en-US" sz="2400" dirty="0" smtClean="0"/>
              <a:t>/</a:t>
            </a:r>
            <a:r>
              <a:rPr lang="en-US" sz="2400" dirty="0" err="1" smtClean="0"/>
              <a:t>Tercero</a:t>
            </a:r>
            <a:r>
              <a:rPr lang="en-US" sz="2400" dirty="0" smtClean="0"/>
              <a:t>/a</a:t>
            </a:r>
          </a:p>
          <a:p>
            <a:r>
              <a:rPr lang="en-US" sz="2400" dirty="0" smtClean="0"/>
              <a:t>Cuarto/a</a:t>
            </a:r>
          </a:p>
          <a:p>
            <a:r>
              <a:rPr lang="en-US" sz="2400" dirty="0" smtClean="0"/>
              <a:t>Quinto/a</a:t>
            </a:r>
          </a:p>
          <a:p>
            <a:r>
              <a:rPr lang="en-US" sz="2400" dirty="0" err="1" smtClean="0"/>
              <a:t>Sexto</a:t>
            </a:r>
            <a:r>
              <a:rPr lang="en-US" sz="2400" dirty="0" smtClean="0"/>
              <a:t>/a</a:t>
            </a:r>
            <a:endParaRPr lang="en-US" sz="2400" dirty="0"/>
          </a:p>
          <a:p>
            <a:r>
              <a:rPr lang="en-US" sz="2400" dirty="0" err="1" smtClean="0"/>
              <a:t>S</a:t>
            </a:r>
            <a:r>
              <a:rPr lang="en-US" sz="2400" dirty="0" err="1" smtClean="0">
                <a:latin typeface="Calibri" panose="020F0502020204030204" pitchFamily="34" charset="0"/>
              </a:rPr>
              <a:t>éptimo</a:t>
            </a:r>
            <a:r>
              <a:rPr lang="en-US" sz="2400" dirty="0" smtClean="0">
                <a:latin typeface="Calibri" panose="020F0502020204030204" pitchFamily="34" charset="0"/>
              </a:rPr>
              <a:t>/a</a:t>
            </a:r>
            <a:endParaRPr lang="en-US" sz="2400" dirty="0" smtClean="0"/>
          </a:p>
          <a:p>
            <a:r>
              <a:rPr lang="en-US" sz="2400" dirty="0" smtClean="0"/>
              <a:t>Octavo/a</a:t>
            </a:r>
          </a:p>
          <a:p>
            <a:r>
              <a:rPr lang="en-US" sz="2400" dirty="0" err="1" smtClean="0"/>
              <a:t>Noveno</a:t>
            </a:r>
            <a:r>
              <a:rPr lang="en-US" sz="2400" dirty="0" smtClean="0"/>
              <a:t>/a</a:t>
            </a:r>
          </a:p>
          <a:p>
            <a:r>
              <a:rPr lang="en-US" sz="2400" dirty="0" err="1" smtClean="0"/>
              <a:t>D</a:t>
            </a:r>
            <a:r>
              <a:rPr lang="en-US" sz="2400" dirty="0" err="1" smtClean="0">
                <a:latin typeface="Calibri" panose="020F0502020204030204" pitchFamily="34" charset="0"/>
              </a:rPr>
              <a:t>écimo</a:t>
            </a:r>
            <a:r>
              <a:rPr lang="en-US" sz="2400" dirty="0" smtClean="0">
                <a:latin typeface="Calibri" panose="020F0502020204030204" pitchFamily="34" charset="0"/>
              </a:rPr>
              <a:t>/a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err="1" smtClean="0"/>
              <a:t>Luego</a:t>
            </a:r>
            <a:r>
              <a:rPr lang="en-US" sz="2400" dirty="0" smtClean="0"/>
              <a:t>/</a:t>
            </a:r>
            <a:r>
              <a:rPr lang="en-US" sz="2400" dirty="0" err="1" smtClean="0"/>
              <a:t>Entonces</a:t>
            </a:r>
            <a:endParaRPr lang="en-US" sz="2400" dirty="0" smtClean="0"/>
          </a:p>
          <a:p>
            <a:r>
              <a:rPr lang="en-US" sz="2400" dirty="0" err="1" smtClean="0"/>
              <a:t>Pr</a:t>
            </a:r>
            <a:r>
              <a:rPr lang="en-US" sz="2400" dirty="0" err="1" smtClean="0">
                <a:latin typeface="Calibri" panose="020F0502020204030204" pitchFamily="34" charset="0"/>
              </a:rPr>
              <a:t>óximo</a:t>
            </a:r>
            <a:endParaRPr lang="en-US" sz="2400" dirty="0" smtClean="0">
              <a:latin typeface="Calibri" panose="020F0502020204030204" pitchFamily="34" charset="0"/>
            </a:endParaRPr>
          </a:p>
          <a:p>
            <a:r>
              <a:rPr lang="en-US" sz="2400" dirty="0" err="1" smtClean="0"/>
              <a:t>Finalmente</a:t>
            </a:r>
            <a:r>
              <a:rPr lang="en-US" sz="2400" dirty="0" smtClean="0"/>
              <a:t>/</a:t>
            </a:r>
            <a:r>
              <a:rPr lang="en-US" sz="2400" dirty="0" err="1" smtClean="0"/>
              <a:t>por</a:t>
            </a:r>
            <a:r>
              <a:rPr lang="en-US" sz="2400" dirty="0" smtClean="0"/>
              <a:t> fin/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alibri" panose="020F0502020204030204" pitchFamily="34" charset="0"/>
              </a:rPr>
              <a:t>ultimo</a:t>
            </a:r>
          </a:p>
          <a:p>
            <a:endParaRPr lang="en-US" sz="2400" dirty="0" smtClean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  <a:p>
            <a:endParaRPr lang="en-US" sz="2400" dirty="0" smtClean="0">
              <a:latin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</a:rPr>
              <a:t>First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Second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Third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Fourth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Fifth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Sixth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Seventh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Eighth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Ninth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Tenth</a:t>
            </a:r>
          </a:p>
          <a:p>
            <a:endParaRPr lang="en-US" sz="2400" dirty="0"/>
          </a:p>
          <a:p>
            <a:r>
              <a:rPr lang="en-US" sz="2400" dirty="0"/>
              <a:t>T</a:t>
            </a:r>
            <a:r>
              <a:rPr lang="en-US" sz="2400" dirty="0" smtClean="0"/>
              <a:t>hen</a:t>
            </a:r>
          </a:p>
          <a:p>
            <a:r>
              <a:rPr lang="en-US" sz="2400" dirty="0" smtClean="0"/>
              <a:t>Next</a:t>
            </a:r>
          </a:p>
          <a:p>
            <a:r>
              <a:rPr lang="en-US" sz="2400" dirty="0" smtClean="0"/>
              <a:t>Finally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4355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9854" y="515155"/>
            <a:ext cx="1044476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AR DELANEY" panose="02000000000000000000" pitchFamily="2" charset="0"/>
              </a:rPr>
              <a:t>¡</a:t>
            </a:r>
            <a:r>
              <a:rPr lang="en-US" sz="4000" dirty="0" err="1" smtClean="0">
                <a:solidFill>
                  <a:srgbClr val="FF0000"/>
                </a:solidFill>
                <a:latin typeface="AR DELANEY" panose="02000000000000000000" pitchFamily="2" charset="0"/>
              </a:rPr>
              <a:t>Importante</a:t>
            </a:r>
            <a:r>
              <a:rPr lang="en-US" sz="4000" dirty="0" smtClean="0">
                <a:solidFill>
                  <a:srgbClr val="FF0000"/>
                </a:solidFill>
                <a:latin typeface="AR DELANEY" panose="02000000000000000000" pitchFamily="2" charset="0"/>
              </a:rPr>
              <a:t>!</a:t>
            </a:r>
          </a:p>
          <a:p>
            <a:endParaRPr lang="en-US" sz="4000" dirty="0">
              <a:solidFill>
                <a:srgbClr val="FF0000"/>
              </a:solidFill>
              <a:latin typeface="AR DELANEY" panose="02000000000000000000" pitchFamily="2" charset="0"/>
            </a:endParaRPr>
          </a:p>
          <a:p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Use </a:t>
            </a:r>
            <a:r>
              <a:rPr lang="en-US" sz="3200" b="1" u="sng" dirty="0" smtClean="0">
                <a:solidFill>
                  <a:schemeClr val="accent5">
                    <a:lumMod val="50000"/>
                  </a:schemeClr>
                </a:solidFill>
              </a:rPr>
              <a:t>Primer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 or </a:t>
            </a:r>
            <a:r>
              <a:rPr lang="en-US" sz="3200" b="1" u="sng" dirty="0" err="1" smtClean="0">
                <a:solidFill>
                  <a:schemeClr val="accent5">
                    <a:lumMod val="50000"/>
                  </a:schemeClr>
                </a:solidFill>
              </a:rPr>
              <a:t>Tercer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 only when it comes before a singular, masculine noun.</a:t>
            </a:r>
          </a:p>
          <a:p>
            <a:endParaRPr lang="en-US" sz="32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</a:rPr>
              <a:t>Ejemplos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endParaRPr lang="en-US" sz="32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</a:rPr>
              <a:t>Es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 el primer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</a:rPr>
              <a:t>d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ía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de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oto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Corbel" panose="020B0503020204020204" pitchFamily="34" charset="0"/>
              </a:rPr>
              <a:t>ño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Corbel" panose="020B0503020204020204" pitchFamily="34" charset="0"/>
              </a:rPr>
              <a:t>.</a:t>
            </a:r>
          </a:p>
          <a:p>
            <a:endParaRPr lang="en-US" sz="3200" dirty="0">
              <a:solidFill>
                <a:schemeClr val="accent5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Corbel" panose="020B0503020204020204" pitchFamily="34" charset="0"/>
              </a:rPr>
              <a:t>Es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Corbel" panose="020B0503020204020204" pitchFamily="34" charset="0"/>
              </a:rPr>
              <a:t> la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Corbel" panose="020B0503020204020204" pitchFamily="34" charset="0"/>
              </a:rPr>
              <a:t>tercera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Corbel" panose="020B0503020204020204" pitchFamily="34" charset="0"/>
              </a:rPr>
              <a:t> persona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Corbel" panose="020B0503020204020204" pitchFamily="34" charset="0"/>
              </a:rPr>
              <a:t>en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Corbel" panose="020B0503020204020204" pitchFamily="34" charset="0"/>
              </a:rPr>
              <a:t> la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Corbel" panose="020B0503020204020204" pitchFamily="34" charset="0"/>
              </a:rPr>
              <a:t>clase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Corbel" panose="020B0503020204020204" pitchFamily="34" charset="0"/>
              </a:rPr>
              <a:t>.</a:t>
            </a:r>
            <a:endParaRPr lang="en-US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812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487" y="296214"/>
            <a:ext cx="11346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Hacer</a:t>
            </a:r>
            <a:r>
              <a:rPr lang="en-US" sz="4400" dirty="0" smtClean="0"/>
              <a:t>: to do/</a:t>
            </a:r>
            <a:r>
              <a:rPr lang="en-US" sz="4400" dirty="0" err="1" smtClean="0"/>
              <a:t>tomake</a:t>
            </a:r>
            <a:endParaRPr lang="en-US" sz="4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37882" y="1416676"/>
            <a:ext cx="11294772" cy="440120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4000" dirty="0" err="1" smtClean="0"/>
              <a:t>Yo</a:t>
            </a:r>
            <a:endParaRPr lang="en-US" sz="4000" dirty="0" smtClean="0"/>
          </a:p>
          <a:p>
            <a:r>
              <a:rPr lang="en-US" sz="4000" dirty="0" err="1" smtClean="0"/>
              <a:t>T</a:t>
            </a:r>
            <a:r>
              <a:rPr lang="en-US" sz="4000" dirty="0" err="1" smtClean="0">
                <a:latin typeface="Calibri" panose="020F0502020204030204" pitchFamily="34" charset="0"/>
              </a:rPr>
              <a:t>ú</a:t>
            </a:r>
            <a:endParaRPr lang="en-US" sz="4000" dirty="0" smtClean="0">
              <a:latin typeface="Calibri" panose="020F0502020204030204" pitchFamily="34" charset="0"/>
            </a:endParaRPr>
          </a:p>
          <a:p>
            <a:r>
              <a:rPr lang="en-US" sz="4000" dirty="0" err="1" smtClean="0">
                <a:latin typeface="Calibri" panose="020F0502020204030204" pitchFamily="34" charset="0"/>
              </a:rPr>
              <a:t>Usted</a:t>
            </a:r>
            <a:r>
              <a:rPr lang="en-US" sz="4000" dirty="0" smtClean="0">
                <a:latin typeface="Calibri" panose="020F0502020204030204" pitchFamily="34" charset="0"/>
              </a:rPr>
              <a:t>/</a:t>
            </a:r>
            <a:r>
              <a:rPr lang="en-US" sz="4000" dirty="0" err="1" smtClean="0">
                <a:latin typeface="Calibri" panose="020F0502020204030204" pitchFamily="34" charset="0"/>
              </a:rPr>
              <a:t>Él</a:t>
            </a:r>
            <a:r>
              <a:rPr lang="en-US" sz="4000" dirty="0" smtClean="0">
                <a:latin typeface="Calibri" panose="020F0502020204030204" pitchFamily="34" charset="0"/>
              </a:rPr>
              <a:t>/</a:t>
            </a:r>
            <a:r>
              <a:rPr lang="en-US" sz="4000" dirty="0">
                <a:latin typeface="Calibri" panose="020F0502020204030204" pitchFamily="34" charset="0"/>
              </a:rPr>
              <a:t>E</a:t>
            </a:r>
            <a:r>
              <a:rPr lang="en-US" sz="4000" dirty="0" smtClean="0">
                <a:latin typeface="Calibri" panose="020F0502020204030204" pitchFamily="34" charset="0"/>
              </a:rPr>
              <a:t>lla </a:t>
            </a:r>
            <a:endParaRPr lang="en-US" sz="4000" dirty="0">
              <a:latin typeface="Calibri" panose="020F0502020204030204" pitchFamily="34" charset="0"/>
            </a:endParaRPr>
          </a:p>
          <a:p>
            <a:r>
              <a:rPr lang="en-US" sz="4000" dirty="0" err="1" smtClean="0">
                <a:latin typeface="Calibri" panose="020F0502020204030204" pitchFamily="34" charset="0"/>
              </a:rPr>
              <a:t>Nosotros</a:t>
            </a:r>
            <a:r>
              <a:rPr lang="en-US" sz="4000" dirty="0" smtClean="0">
                <a:latin typeface="Calibri" panose="020F0502020204030204" pitchFamily="34" charset="0"/>
              </a:rPr>
              <a:t>/as</a:t>
            </a:r>
          </a:p>
          <a:p>
            <a:r>
              <a:rPr lang="en-US" sz="4000" dirty="0" err="1" smtClean="0">
                <a:latin typeface="Calibri" panose="020F0502020204030204" pitchFamily="34" charset="0"/>
              </a:rPr>
              <a:t>Vosotros</a:t>
            </a:r>
            <a:r>
              <a:rPr lang="en-US" sz="4000" dirty="0" smtClean="0">
                <a:latin typeface="Calibri" panose="020F0502020204030204" pitchFamily="34" charset="0"/>
              </a:rPr>
              <a:t>/as</a:t>
            </a:r>
          </a:p>
          <a:p>
            <a:r>
              <a:rPr lang="en-US" sz="4000" dirty="0" err="1" smtClean="0">
                <a:latin typeface="Calibri" panose="020F0502020204030204" pitchFamily="34" charset="0"/>
              </a:rPr>
              <a:t>Ustedes</a:t>
            </a:r>
            <a:r>
              <a:rPr lang="en-US" sz="4000" dirty="0" smtClean="0">
                <a:latin typeface="Calibri" panose="020F0502020204030204" pitchFamily="34" charset="0"/>
              </a:rPr>
              <a:t>/</a:t>
            </a:r>
            <a:r>
              <a:rPr lang="en-US" sz="4000" dirty="0" err="1" smtClean="0">
                <a:latin typeface="Calibri" panose="020F0502020204030204" pitchFamily="34" charset="0"/>
              </a:rPr>
              <a:t>Ellos</a:t>
            </a:r>
            <a:r>
              <a:rPr lang="en-US" sz="4000" dirty="0" smtClean="0">
                <a:latin typeface="Calibri" panose="020F0502020204030204" pitchFamily="34" charset="0"/>
              </a:rPr>
              <a:t>/</a:t>
            </a:r>
            <a:r>
              <a:rPr lang="en-US" sz="4000" dirty="0" err="1" smtClean="0">
                <a:latin typeface="Calibri" panose="020F0502020204030204" pitchFamily="34" charset="0"/>
              </a:rPr>
              <a:t>Ellas</a:t>
            </a:r>
            <a:endParaRPr lang="en-US" sz="4000" dirty="0" smtClean="0">
              <a:latin typeface="Calibri" panose="020F0502020204030204" pitchFamily="34" charset="0"/>
            </a:endParaRPr>
          </a:p>
          <a:p>
            <a:endParaRPr lang="en-US" sz="4000" dirty="0">
              <a:latin typeface="Calibri" panose="020F0502020204030204" pitchFamily="34" charset="0"/>
            </a:endParaRPr>
          </a:p>
          <a:p>
            <a:r>
              <a:rPr lang="en-US" sz="4000" dirty="0" err="1" smtClean="0">
                <a:latin typeface="Calibri" panose="020F0502020204030204" pitchFamily="34" charset="0"/>
              </a:rPr>
              <a:t>Hago</a:t>
            </a:r>
            <a:endParaRPr lang="en-US" sz="4000" dirty="0" smtClean="0">
              <a:latin typeface="Calibri" panose="020F0502020204030204" pitchFamily="34" charset="0"/>
            </a:endParaRPr>
          </a:p>
          <a:p>
            <a:r>
              <a:rPr lang="en-US" sz="4000" dirty="0" err="1" smtClean="0">
                <a:latin typeface="Calibri" panose="020F0502020204030204" pitchFamily="34" charset="0"/>
              </a:rPr>
              <a:t>Haces</a:t>
            </a:r>
            <a:endParaRPr lang="en-US" sz="4000" dirty="0" smtClean="0">
              <a:latin typeface="Calibri" panose="020F0502020204030204" pitchFamily="34" charset="0"/>
            </a:endParaRPr>
          </a:p>
          <a:p>
            <a:r>
              <a:rPr lang="en-US" sz="4000" dirty="0" err="1" smtClean="0">
                <a:latin typeface="Calibri" panose="020F0502020204030204" pitchFamily="34" charset="0"/>
              </a:rPr>
              <a:t>Hace</a:t>
            </a:r>
            <a:endParaRPr lang="en-US" sz="4000" dirty="0" smtClean="0">
              <a:latin typeface="Calibri" panose="020F0502020204030204" pitchFamily="34" charset="0"/>
            </a:endParaRPr>
          </a:p>
          <a:p>
            <a:r>
              <a:rPr lang="en-US" sz="4000" dirty="0" err="1" smtClean="0">
                <a:latin typeface="Calibri" panose="020F0502020204030204" pitchFamily="34" charset="0"/>
              </a:rPr>
              <a:t>Hacemo</a:t>
            </a:r>
            <a:endParaRPr lang="en-US" sz="4000" dirty="0" smtClean="0">
              <a:latin typeface="Calibri" panose="020F0502020204030204" pitchFamily="34" charset="0"/>
            </a:endParaRPr>
          </a:p>
          <a:p>
            <a:r>
              <a:rPr lang="en-US" sz="4000" dirty="0" err="1" smtClean="0">
                <a:latin typeface="Calibri" panose="020F0502020204030204" pitchFamily="34" charset="0"/>
              </a:rPr>
              <a:t>Hacés</a:t>
            </a:r>
            <a:endParaRPr lang="en-US" sz="4000" dirty="0" smtClean="0">
              <a:latin typeface="Calibri" panose="020F0502020204030204" pitchFamily="34" charset="0"/>
            </a:endParaRPr>
          </a:p>
          <a:p>
            <a:r>
              <a:rPr lang="en-US" sz="4000" dirty="0" err="1" smtClean="0">
                <a:latin typeface="Calibri" panose="020F0502020204030204" pitchFamily="34" charset="0"/>
              </a:rPr>
              <a:t>Hacen</a:t>
            </a:r>
            <a:r>
              <a:rPr lang="en-US" sz="4000" dirty="0" smtClean="0">
                <a:latin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98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003" y="321972"/>
            <a:ext cx="73280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Classwork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0761" y="1326524"/>
            <a:ext cx="1115310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Ordenar</a:t>
            </a:r>
            <a:r>
              <a:rPr lang="en-US" sz="3600" dirty="0" smtClean="0"/>
              <a:t>: Put the following words in order</a:t>
            </a:r>
          </a:p>
          <a:p>
            <a:r>
              <a:rPr lang="en-US" sz="2800" dirty="0" err="1" smtClean="0"/>
              <a:t>Tercero</a:t>
            </a:r>
            <a:r>
              <a:rPr lang="en-US" sz="2800" dirty="0" smtClean="0"/>
              <a:t>/a</a:t>
            </a:r>
          </a:p>
          <a:p>
            <a:r>
              <a:rPr lang="en-US" sz="2800" dirty="0" smtClean="0"/>
              <a:t>Octavo/a</a:t>
            </a:r>
          </a:p>
          <a:p>
            <a:r>
              <a:rPr lang="en-US" sz="2800" dirty="0" err="1" smtClean="0"/>
              <a:t>Novento</a:t>
            </a:r>
            <a:r>
              <a:rPr lang="en-US" sz="2800" dirty="0" smtClean="0"/>
              <a:t>/a</a:t>
            </a:r>
          </a:p>
          <a:p>
            <a:r>
              <a:rPr lang="en-US" sz="2800" dirty="0" smtClean="0"/>
              <a:t>Segundo/a</a:t>
            </a:r>
          </a:p>
          <a:p>
            <a:r>
              <a:rPr lang="en-US" sz="2800" dirty="0" smtClean="0"/>
              <a:t>Cuarto/a</a:t>
            </a:r>
          </a:p>
          <a:p>
            <a:r>
              <a:rPr lang="en-US" sz="2800" dirty="0" err="1" smtClean="0"/>
              <a:t>S</a:t>
            </a:r>
            <a:r>
              <a:rPr lang="en-US" sz="2800" dirty="0" err="1" smtClean="0">
                <a:latin typeface="Calibri" panose="020F0502020204030204" pitchFamily="34" charset="0"/>
              </a:rPr>
              <a:t>éptimo</a:t>
            </a:r>
            <a:r>
              <a:rPr lang="en-US" sz="2800" dirty="0" smtClean="0">
                <a:latin typeface="Calibri" panose="020F0502020204030204" pitchFamily="34" charset="0"/>
              </a:rPr>
              <a:t>/a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Primero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Quinto/a</a:t>
            </a:r>
          </a:p>
          <a:p>
            <a:r>
              <a:rPr lang="en-US" sz="2800" dirty="0" err="1" smtClean="0">
                <a:latin typeface="Calibri" panose="020F0502020204030204" pitchFamily="34" charset="0"/>
              </a:rPr>
              <a:t>Décimo</a:t>
            </a:r>
            <a:endParaRPr lang="en-US" sz="2800" dirty="0" smtClean="0">
              <a:latin typeface="Calibri" panose="020F0502020204030204" pitchFamily="34" charset="0"/>
            </a:endParaRPr>
          </a:p>
          <a:p>
            <a:r>
              <a:rPr lang="en-US" sz="2800" dirty="0" err="1" smtClean="0">
                <a:latin typeface="Calibri" panose="020F0502020204030204" pitchFamily="34" charset="0"/>
              </a:rPr>
              <a:t>Sexto</a:t>
            </a:r>
            <a:r>
              <a:rPr lang="en-US" sz="2800" dirty="0" smtClean="0">
                <a:latin typeface="Calibri" panose="020F0502020204030204" pitchFamily="34" charset="0"/>
              </a:rPr>
              <a:t>/a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955399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8551" y="210928"/>
            <a:ext cx="24769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400" dirty="0">
                <a:solidFill>
                  <a:prstClr val="black"/>
                </a:solidFill>
              </a:rPr>
              <a:t>Classwork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8551" y="980369"/>
            <a:ext cx="10972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Traducir</a:t>
            </a:r>
            <a:r>
              <a:rPr lang="en-US" sz="2400" dirty="0" smtClean="0"/>
              <a:t>: Translate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I make the bed.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You (</a:t>
            </a:r>
            <a:r>
              <a:rPr lang="en-US" sz="2400" dirty="0" err="1" smtClean="0"/>
              <a:t>t</a:t>
            </a:r>
            <a:r>
              <a:rPr lang="en-US" sz="2400" dirty="0" err="1" smtClean="0">
                <a:latin typeface="Calibri" panose="020F0502020204030204" pitchFamily="34" charset="0"/>
              </a:rPr>
              <a:t>ú</a:t>
            </a:r>
            <a:r>
              <a:rPr lang="en-US" sz="2400" dirty="0" smtClean="0"/>
              <a:t>) make the bed.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She makes the bed.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We make the bed.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You (</a:t>
            </a:r>
            <a:r>
              <a:rPr lang="en-US" sz="2400" dirty="0" err="1" smtClean="0"/>
              <a:t>vosotros</a:t>
            </a:r>
            <a:r>
              <a:rPr lang="en-US" sz="2400" dirty="0" smtClean="0"/>
              <a:t>) make the bed.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They (masculine) make the bed.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I clean the room.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You (</a:t>
            </a:r>
            <a:r>
              <a:rPr lang="en-US" sz="2400" dirty="0" err="1" smtClean="0"/>
              <a:t>t</a:t>
            </a:r>
            <a:r>
              <a:rPr lang="en-US" sz="2400" dirty="0" err="1" smtClean="0">
                <a:latin typeface="Calibri" panose="020F0502020204030204" pitchFamily="34" charset="0"/>
              </a:rPr>
              <a:t>ú</a:t>
            </a:r>
            <a:r>
              <a:rPr lang="en-US" sz="2400" dirty="0" smtClean="0">
                <a:latin typeface="Calibri" panose="020F0502020204030204" pitchFamily="34" charset="0"/>
              </a:rPr>
              <a:t>) the room.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Calibri" panose="020F0502020204030204" pitchFamily="34" charset="0"/>
              </a:rPr>
              <a:t>He cleans the room.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We clean the room.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You (</a:t>
            </a:r>
            <a:r>
              <a:rPr lang="en-US" sz="2400" dirty="0" err="1" smtClean="0"/>
              <a:t>vosotros</a:t>
            </a:r>
            <a:r>
              <a:rPr lang="en-US" sz="2400" dirty="0" smtClean="0"/>
              <a:t>) the room.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They (feminine) clean </a:t>
            </a:r>
            <a:r>
              <a:rPr lang="en-US" sz="2400" smtClean="0"/>
              <a:t>the room.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6853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851" y="2060619"/>
            <a:ext cx="114750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  <a:latin typeface="AR DELANEY" panose="02000000000000000000" pitchFamily="2" charset="0"/>
              </a:rPr>
              <a:t>¡</a:t>
            </a:r>
            <a:r>
              <a:rPr lang="en-US" sz="9600" dirty="0" err="1" smtClean="0">
                <a:solidFill>
                  <a:schemeClr val="accent1">
                    <a:lumMod val="75000"/>
                  </a:schemeClr>
                </a:solidFill>
                <a:latin typeface="AR DELANEY" panose="02000000000000000000" pitchFamily="2" charset="0"/>
              </a:rPr>
              <a:t>Mi</a:t>
            </a:r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  <a:latin typeface="AR DELANEY" panose="02000000000000000000" pitchFamily="2" charset="0"/>
              </a:rPr>
              <a:t> </a:t>
            </a:r>
            <a:r>
              <a:rPr lang="en-US" sz="9600" dirty="0" err="1" smtClean="0">
                <a:solidFill>
                  <a:schemeClr val="accent1">
                    <a:lumMod val="75000"/>
                  </a:schemeClr>
                </a:solidFill>
                <a:latin typeface="AR DELANEY" panose="02000000000000000000" pitchFamily="2" charset="0"/>
              </a:rPr>
              <a:t>vida</a:t>
            </a:r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  <a:latin typeface="AR DELANEY" panose="02000000000000000000" pitchFamily="2" charset="0"/>
              </a:rPr>
              <a:t> </a:t>
            </a:r>
            <a:r>
              <a:rPr lang="en-US" sz="9600" dirty="0" err="1" smtClean="0">
                <a:solidFill>
                  <a:schemeClr val="accent1">
                    <a:lumMod val="75000"/>
                  </a:schemeClr>
                </a:solidFill>
                <a:latin typeface="AR DELANEY" panose="02000000000000000000" pitchFamily="2" charset="0"/>
              </a:rPr>
              <a:t>cotidiana</a:t>
            </a:r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  <a:latin typeface="AR DELANEY" panose="02000000000000000000" pitchFamily="2" charset="0"/>
              </a:rPr>
              <a:t>!</a:t>
            </a:r>
          </a:p>
          <a:p>
            <a:pPr algn="ctr"/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My daily life!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147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730" y="476518"/>
            <a:ext cx="11462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La </a:t>
            </a:r>
            <a:r>
              <a:rPr lang="en-US" sz="2800" dirty="0" err="1" smtClean="0"/>
              <a:t>ma</a:t>
            </a:r>
            <a:r>
              <a:rPr lang="en-US" sz="2800" dirty="0" err="1" smtClean="0">
                <a:latin typeface="Corbel" panose="020B0503020204020204" pitchFamily="34" charset="0"/>
              </a:rPr>
              <a:t>ñana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169" y="999738"/>
            <a:ext cx="6033318" cy="440980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49273" y="5932765"/>
            <a:ext cx="3915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The morning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59983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518" y="463639"/>
            <a:ext cx="11372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El </a:t>
            </a:r>
            <a:r>
              <a:rPr lang="en-US" sz="3200" dirty="0" err="1" smtClean="0"/>
              <a:t>cuarto</a:t>
            </a:r>
            <a:r>
              <a:rPr lang="en-US" sz="3200" dirty="0" smtClean="0"/>
              <a:t>/El </a:t>
            </a:r>
            <a:r>
              <a:rPr lang="en-US" sz="3200" dirty="0" err="1" smtClean="0"/>
              <a:t>dormitorio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1664" y="1176604"/>
            <a:ext cx="6961751" cy="49279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93961" y="5648000"/>
            <a:ext cx="6246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The bedroom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65195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028" y="1716177"/>
            <a:ext cx="5724788" cy="32357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06839" y="734096"/>
            <a:ext cx="576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La </a:t>
            </a:r>
            <a:r>
              <a:rPr lang="en-US" sz="3600" dirty="0" err="1" smtClean="0"/>
              <a:t>cama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250028" y="5885645"/>
            <a:ext cx="4211392" cy="656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The bed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44358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r="13948"/>
          <a:stretch/>
        </p:blipFill>
        <p:spPr>
          <a:xfrm>
            <a:off x="4353059" y="1169160"/>
            <a:ext cx="2781836" cy="44082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73510" y="386366"/>
            <a:ext cx="3940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La </a:t>
            </a:r>
            <a:r>
              <a:rPr lang="en-US" sz="3600" dirty="0" err="1" smtClean="0"/>
              <a:t>puerta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713668" y="6117293"/>
            <a:ext cx="2292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The door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47417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3358" y="1495627"/>
            <a:ext cx="4069724" cy="41740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22749" y="399245"/>
            <a:ext cx="4829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La </a:t>
            </a:r>
            <a:r>
              <a:rPr lang="en-US" sz="3600" dirty="0" err="1" smtClean="0"/>
              <a:t>ventana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962141" y="5924282"/>
            <a:ext cx="5537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The window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94583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10124"/>
          <a:stretch/>
        </p:blipFill>
        <p:spPr>
          <a:xfrm>
            <a:off x="3335629" y="1495558"/>
            <a:ext cx="4041418" cy="40681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35629" y="618186"/>
            <a:ext cx="4546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El </a:t>
            </a:r>
            <a:r>
              <a:rPr lang="en-US" sz="3600" dirty="0" err="1" smtClean="0"/>
              <a:t>armario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928056" y="5808372"/>
            <a:ext cx="3448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The closet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72429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8442" y="1587187"/>
            <a:ext cx="5772016" cy="392497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62141" y="708338"/>
            <a:ext cx="59083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El </a:t>
            </a:r>
            <a:r>
              <a:rPr lang="en-US" sz="3600" dirty="0" err="1" smtClean="0"/>
              <a:t>ba</a:t>
            </a:r>
            <a:r>
              <a:rPr lang="en-US" sz="3600" dirty="0" err="1" smtClean="0">
                <a:latin typeface="Corbel" panose="020B0503020204020204" pitchFamily="34" charset="0"/>
              </a:rPr>
              <a:t>ño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876541" y="5911403"/>
            <a:ext cx="3863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The bathroom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81635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282</Words>
  <Application>Microsoft Office PowerPoint</Application>
  <PresentationFormat>Widescreen</PresentationFormat>
  <Paragraphs>114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 DELANEY</vt:lpstr>
      <vt:lpstr>Arial</vt:lpstr>
      <vt:lpstr>Calibri</vt:lpstr>
      <vt:lpstr>Calibri Light</vt:lpstr>
      <vt:lpstr>Corbel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Ellyn Powers-Wack</dc:creator>
  <cp:lastModifiedBy>Ellyn Powers-Wack</cp:lastModifiedBy>
  <cp:revision>12</cp:revision>
  <dcterms:created xsi:type="dcterms:W3CDTF">2015-10-19T05:42:58Z</dcterms:created>
  <dcterms:modified xsi:type="dcterms:W3CDTF">2015-10-19T07:30:37Z</dcterms:modified>
</cp:coreProperties>
</file>