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D60093"/>
    <a:srgbClr val="6600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A551-1465-4C48-9337-78DB9DB1C7A3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4AC25-8495-468D-8033-4FE64F488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r>
              <a:rPr lang="en-US" baseline="0" dirty="0" smtClean="0"/>
              <a:t> activities &amp; </a:t>
            </a:r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C25-8495-468D-8033-4FE64F488F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r>
              <a:rPr lang="en-US" baseline="0" dirty="0" smtClean="0"/>
              <a:t> activities &amp; </a:t>
            </a:r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C25-8495-468D-8033-4FE64F488F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C25-8495-468D-8033-4FE64F488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6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29E5-2E91-4F8C-A006-A515C56403B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7BF9-B449-4469-BAD5-575E8B5F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284"/>
            <a:ext cx="5074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475742">
            <a:off x="1120462" y="2193454"/>
            <a:ext cx="9755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 DELANEY" panose="02000000000000000000" pitchFamily="2" charset="0"/>
              </a:rPr>
              <a:t>Reflexive Verbs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09" y="1743477"/>
            <a:ext cx="4291348" cy="4291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208" y="1043189"/>
            <a:ext cx="43401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AR CENA" panose="02000000000000000000" pitchFamily="2" charset="0"/>
              </a:rPr>
              <a:t>La </a:t>
            </a:r>
            <a:r>
              <a:rPr lang="en-US" sz="4000" dirty="0" err="1" smtClean="0">
                <a:solidFill>
                  <a:srgbClr val="FF3399"/>
                </a:solidFill>
                <a:latin typeface="AR CENA" panose="02000000000000000000" pitchFamily="2" charset="0"/>
              </a:rPr>
              <a:t>toalla</a:t>
            </a:r>
            <a:endParaRPr lang="en-US" sz="4000" dirty="0" smtClean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 smtClean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 smtClean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 smtClean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rgbClr val="FF3399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AR CENA" panose="02000000000000000000" pitchFamily="2" charset="0"/>
              </a:rPr>
              <a:t>The </a:t>
            </a:r>
            <a:r>
              <a:rPr lang="en-US" sz="4000" dirty="0" err="1" smtClean="0">
                <a:solidFill>
                  <a:srgbClr val="FF3399"/>
                </a:solidFill>
                <a:latin typeface="AR CENA" panose="02000000000000000000" pitchFamily="2" charset="0"/>
              </a:rPr>
              <a:t>towell</a:t>
            </a:r>
            <a:endParaRPr lang="en-US" sz="4000" dirty="0">
              <a:solidFill>
                <a:srgbClr val="FF3399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662" y="1004552"/>
            <a:ext cx="37863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33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660033"/>
                </a:solidFill>
                <a:latin typeface="AR CENA" panose="02000000000000000000" pitchFamily="2" charset="0"/>
              </a:rPr>
              <a:t>pelo</a:t>
            </a:r>
            <a:endParaRPr lang="en-US" sz="4000" dirty="0" smtClean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33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660033"/>
                </a:solidFill>
                <a:latin typeface="AR CENA" panose="02000000000000000000" pitchFamily="2" charset="0"/>
              </a:rPr>
              <a:t>The hair</a:t>
            </a:r>
            <a:endParaRPr lang="en-US" sz="4000" dirty="0">
              <a:solidFill>
                <a:srgbClr val="660033"/>
              </a:solidFill>
              <a:latin typeface="AR CENA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56" y="1730062"/>
            <a:ext cx="2900086" cy="42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05" y="1910408"/>
            <a:ext cx="3433041" cy="4078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5256" y="1133341"/>
            <a:ext cx="25306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CENA" panose="02000000000000000000" pitchFamily="2" charset="0"/>
              </a:rPr>
              <a:t>La </a:t>
            </a:r>
            <a:r>
              <a:rPr lang="en-US" sz="4000" dirty="0" err="1" smtClean="0">
                <a:latin typeface="AR CENA" panose="02000000000000000000" pitchFamily="2" charset="0"/>
              </a:rPr>
              <a:t>mano</a:t>
            </a:r>
            <a:endParaRPr lang="en-US" sz="4000" dirty="0" smtClean="0">
              <a:latin typeface="AR CENA" panose="02000000000000000000" pitchFamily="2" charset="0"/>
            </a:endParaRPr>
          </a:p>
          <a:p>
            <a:pPr algn="ctr"/>
            <a:endParaRPr lang="en-US" sz="4000" dirty="0"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latin typeface="AR CENA" panose="02000000000000000000" pitchFamily="2" charset="0"/>
            </a:endParaRPr>
          </a:p>
          <a:p>
            <a:pPr algn="ctr"/>
            <a:endParaRPr lang="en-US" sz="4000" dirty="0"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latin typeface="AR CENA" panose="02000000000000000000" pitchFamily="2" charset="0"/>
            </a:endParaRPr>
          </a:p>
          <a:p>
            <a:pPr algn="ctr"/>
            <a:endParaRPr lang="en-US" sz="4000" dirty="0"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latin typeface="AR CENA" panose="02000000000000000000" pitchFamily="2" charset="0"/>
            </a:endParaRPr>
          </a:p>
          <a:p>
            <a:pPr algn="ctr"/>
            <a:endParaRPr lang="en-US" sz="4000" dirty="0"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latin typeface="AR CENA" panose="02000000000000000000" pitchFamily="2" charset="0"/>
              </a:rPr>
              <a:t>The hand</a:t>
            </a:r>
            <a:endParaRPr lang="en-US" sz="4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99"/>
          <a:stretch/>
        </p:blipFill>
        <p:spPr>
          <a:xfrm>
            <a:off x="1232079" y="2086376"/>
            <a:ext cx="9753600" cy="3329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327" y="1242658"/>
            <a:ext cx="4237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chemeClr val="accent2"/>
                </a:solidFill>
                <a:latin typeface="AR CENA" panose="02000000000000000000" pitchFamily="2" charset="0"/>
              </a:rPr>
              <a:t>champú</a:t>
            </a:r>
            <a:endParaRPr lang="en-US" sz="4000" dirty="0" smtClean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The shampoo</a:t>
            </a:r>
            <a:endParaRPr lang="en-US" sz="4000" dirty="0">
              <a:solidFill>
                <a:schemeClr val="accent2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10" y="1827190"/>
            <a:ext cx="6095019" cy="4225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806" y="1313645"/>
            <a:ext cx="5215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suavizante</a:t>
            </a:r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AR CENA" panose="02000000000000000000" pitchFamily="2" charset="0"/>
              </a:rPr>
              <a:t>Hair conditioner</a:t>
            </a:r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8806" y="1133341"/>
            <a:ext cx="5215943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  <a:latin typeface="AR CENA" panose="02000000000000000000" pitchFamily="2" charset="0"/>
              </a:rPr>
              <a:t>La </a:t>
            </a:r>
            <a:r>
              <a:rPr lang="en-US" sz="4000" dirty="0" err="1" smtClean="0">
                <a:solidFill>
                  <a:srgbClr val="6600CC"/>
                </a:solidFill>
                <a:latin typeface="AR CENA" panose="02000000000000000000" pitchFamily="2" charset="0"/>
              </a:rPr>
              <a:t>loción</a:t>
            </a:r>
            <a:endParaRPr lang="en-US" sz="4000" dirty="0" smtClean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CC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6600CC"/>
                </a:solidFill>
                <a:latin typeface="AR CENA" panose="02000000000000000000" pitchFamily="2" charset="0"/>
              </a:rPr>
              <a:t>The lotion</a:t>
            </a: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00B050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6600CC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02" y="1909999"/>
            <a:ext cx="4420405" cy="40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Classwork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83" y="874170"/>
            <a:ext cx="117370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paragraph on the next slide and answer the questions. Write the questions down.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</a:t>
            </a:r>
            <a:r>
              <a:rPr lang="en-US" sz="3600" dirty="0" err="1" smtClean="0">
                <a:latin typeface="Calibri" panose="020F0502020204030204" pitchFamily="34" charset="0"/>
              </a:rPr>
              <a:t>Qué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hace</a:t>
            </a:r>
            <a:r>
              <a:rPr lang="en-US" sz="3600" dirty="0" smtClean="0">
                <a:latin typeface="Calibri" panose="020F0502020204030204" pitchFamily="34" charset="0"/>
              </a:rPr>
              <a:t> a las </a:t>
            </a:r>
            <a:r>
              <a:rPr lang="en-US" sz="3600" dirty="0" err="1" smtClean="0">
                <a:latin typeface="Calibri" panose="020F0502020204030204" pitchFamily="34" charset="0"/>
              </a:rPr>
              <a:t>ocho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menos</a:t>
            </a:r>
            <a:r>
              <a:rPr lang="en-US" sz="3600" dirty="0" smtClean="0">
                <a:latin typeface="Calibri" panose="020F0502020204030204" pitchFamily="34" charset="0"/>
              </a:rPr>
              <a:t> quince de la </a:t>
            </a:r>
            <a:r>
              <a:rPr lang="en-US" sz="3600" dirty="0" err="1" smtClean="0">
                <a:latin typeface="Calibri" panose="020F0502020204030204" pitchFamily="34" charset="0"/>
              </a:rPr>
              <a:t>mañana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</a:t>
            </a:r>
            <a:r>
              <a:rPr lang="en-US" sz="3600" dirty="0" err="1" smtClean="0">
                <a:latin typeface="Calibri" panose="020F0502020204030204" pitchFamily="34" charset="0"/>
              </a:rPr>
              <a:t>Qué</a:t>
            </a:r>
            <a:r>
              <a:rPr lang="en-US" sz="3600" dirty="0" smtClean="0">
                <a:latin typeface="Calibri" panose="020F0502020204030204" pitchFamily="34" charset="0"/>
              </a:rPr>
              <a:t> come para el </a:t>
            </a:r>
            <a:r>
              <a:rPr lang="en-US" sz="3600" dirty="0" err="1" smtClean="0">
                <a:latin typeface="Calibri" panose="020F0502020204030204" pitchFamily="34" charset="0"/>
              </a:rPr>
              <a:t>desayuno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¿Le </a:t>
            </a:r>
            <a:r>
              <a:rPr lang="en-US" sz="3600" dirty="0" err="1" smtClean="0">
                <a:latin typeface="Calibri" panose="020F0502020204030204" pitchFamily="34" charset="0"/>
              </a:rPr>
              <a:t>gusta</a:t>
            </a:r>
            <a:r>
              <a:rPr lang="en-US" sz="3600" dirty="0" smtClean="0">
                <a:latin typeface="Calibri" panose="020F0502020204030204" pitchFamily="34" charset="0"/>
              </a:rPr>
              <a:t> el </a:t>
            </a:r>
            <a:r>
              <a:rPr lang="en-US" sz="3600" dirty="0" err="1" smtClean="0">
                <a:latin typeface="Calibri" panose="020F0502020204030204" pitchFamily="34" charset="0"/>
              </a:rPr>
              <a:t>ciclismo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</a:t>
            </a:r>
            <a:r>
              <a:rPr lang="en-US" sz="3600" dirty="0" err="1" smtClean="0">
                <a:latin typeface="Calibri" panose="020F0502020204030204" pitchFamily="34" charset="0"/>
              </a:rPr>
              <a:t>Qué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hace</a:t>
            </a:r>
            <a:r>
              <a:rPr lang="en-US" sz="3600" dirty="0" smtClean="0">
                <a:latin typeface="Calibri" panose="020F0502020204030204" pitchFamily="34" charset="0"/>
              </a:rPr>
              <a:t> para </a:t>
            </a:r>
            <a:r>
              <a:rPr lang="en-US" sz="3600" dirty="0" err="1" smtClean="0">
                <a:latin typeface="Calibri" panose="020F0502020204030204" pitchFamily="34" charset="0"/>
              </a:rPr>
              <a:t>relajarse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después</a:t>
            </a:r>
            <a:r>
              <a:rPr lang="en-US" sz="3600" dirty="0" smtClean="0">
                <a:latin typeface="Calibri" panose="020F0502020204030204" pitchFamily="34" charset="0"/>
              </a:rPr>
              <a:t> del </a:t>
            </a:r>
            <a:r>
              <a:rPr lang="en-US" sz="3600" dirty="0" err="1" smtClean="0">
                <a:latin typeface="Calibri" panose="020F0502020204030204" pitchFamily="34" charset="0"/>
              </a:rPr>
              <a:t>almuerzo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¿A </a:t>
            </a:r>
            <a:r>
              <a:rPr lang="en-US" sz="3600" dirty="0" err="1" smtClean="0">
                <a:latin typeface="Calibri" panose="020F0502020204030204" pitchFamily="34" charset="0"/>
              </a:rPr>
              <a:t>qué</a:t>
            </a:r>
            <a:r>
              <a:rPr lang="en-US" sz="3600" dirty="0" smtClean="0">
                <a:latin typeface="Calibri" panose="020F0502020204030204" pitchFamily="34" charset="0"/>
              </a:rPr>
              <a:t> hora se </a:t>
            </a:r>
            <a:r>
              <a:rPr lang="en-US" sz="3600" dirty="0" err="1" smtClean="0">
                <a:latin typeface="Calibri" panose="020F0502020204030204" pitchFamily="34" charset="0"/>
              </a:rPr>
              <a:t>acuesta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durante</a:t>
            </a:r>
            <a:r>
              <a:rPr lang="en-US" sz="3600" dirty="0" smtClean="0">
                <a:latin typeface="Calibri" panose="020F0502020204030204" pitchFamily="34" charset="0"/>
              </a:rPr>
              <a:t> la </a:t>
            </a:r>
            <a:r>
              <a:rPr lang="en-US" sz="3600" dirty="0" err="1" smtClean="0">
                <a:latin typeface="Calibri" panose="020F0502020204030204" pitchFamily="34" charset="0"/>
              </a:rPr>
              <a:t>semana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  <a:endParaRPr lang="en-US" sz="3600" dirty="0" smtClean="0"/>
          </a:p>
          <a:p>
            <a:endParaRPr lang="en-US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79" y="219078"/>
            <a:ext cx="11775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/>
              <a:t>Me </a:t>
            </a:r>
            <a:r>
              <a:rPr lang="es-ES" sz="2700" dirty="0" smtClean="0"/>
              <a:t>levanto </a:t>
            </a:r>
            <a:r>
              <a:rPr lang="es-ES" sz="2700" dirty="0"/>
              <a:t>a las siete y media porque tengo que </a:t>
            </a:r>
            <a:r>
              <a:rPr lang="es-ES" sz="2700" dirty="0" smtClean="0"/>
              <a:t>entrenarme (</a:t>
            </a:r>
            <a:r>
              <a:rPr lang="es-ES" sz="2700" dirty="0" err="1" smtClean="0"/>
              <a:t>train</a:t>
            </a:r>
            <a:r>
              <a:rPr lang="es-ES" sz="2700" dirty="0" smtClean="0"/>
              <a:t>) </a:t>
            </a:r>
            <a:r>
              <a:rPr lang="es-ES" sz="2700" dirty="0"/>
              <a:t>temprano. Me levanto </a:t>
            </a:r>
            <a:r>
              <a:rPr lang="es-ES" sz="2700" dirty="0" smtClean="0"/>
              <a:t>enseguida (</a:t>
            </a:r>
            <a:r>
              <a:rPr lang="es-ES" sz="2700" dirty="0" err="1" smtClean="0"/>
              <a:t>righr</a:t>
            </a:r>
            <a:r>
              <a:rPr lang="es-ES" sz="2700" dirty="0" smtClean="0"/>
              <a:t> </a:t>
            </a:r>
            <a:r>
              <a:rPr lang="es-ES" sz="2700" dirty="0" err="1" smtClean="0"/>
              <a:t>away</a:t>
            </a:r>
            <a:r>
              <a:rPr lang="es-ES" sz="2700" dirty="0" smtClean="0"/>
              <a:t>) </a:t>
            </a:r>
            <a:r>
              <a:rPr lang="es-ES" sz="2700" dirty="0"/>
              <a:t>y voy al cuarto de baño para ducharme y afeitarme. Luego a las ocho menos cuarto me peino y me visto. </a:t>
            </a:r>
            <a:r>
              <a:rPr lang="es-ES" sz="2700" dirty="0" smtClean="0"/>
              <a:t>Voy </a:t>
            </a:r>
            <a:r>
              <a:rPr lang="es-ES" sz="2700" dirty="0"/>
              <a:t>a la cocina para </a:t>
            </a:r>
            <a:r>
              <a:rPr lang="es-ES" sz="2700" dirty="0" smtClean="0"/>
              <a:t>comer </a:t>
            </a:r>
            <a:r>
              <a:rPr lang="es-ES" sz="2700" dirty="0"/>
              <a:t>el desayuno. </a:t>
            </a:r>
            <a:r>
              <a:rPr lang="es-ES" sz="2700" dirty="0" smtClean="0"/>
              <a:t>Tomo jugo </a:t>
            </a:r>
            <a:r>
              <a:rPr lang="es-ES" sz="2700" dirty="0"/>
              <a:t>de naranja </a:t>
            </a:r>
            <a:r>
              <a:rPr lang="es-ES" sz="2700" dirty="0" smtClean="0"/>
              <a:t>y como </a:t>
            </a:r>
            <a:r>
              <a:rPr lang="es-ES" sz="2700" dirty="0"/>
              <a:t>tostadas y </a:t>
            </a:r>
            <a:r>
              <a:rPr lang="es-ES" sz="2700" dirty="0" smtClean="0"/>
              <a:t>mermelada. </a:t>
            </a:r>
            <a:r>
              <a:rPr lang="es-ES" sz="2700" dirty="0"/>
              <a:t>Después, me lavo los </a:t>
            </a:r>
            <a:r>
              <a:rPr lang="es-ES" sz="2700" dirty="0" smtClean="0"/>
              <a:t>dientes y salgo (I </a:t>
            </a:r>
            <a:r>
              <a:rPr lang="es-ES" sz="2700" dirty="0" err="1" smtClean="0"/>
              <a:t>leave</a:t>
            </a:r>
            <a:r>
              <a:rPr lang="es-ES" sz="2700" dirty="0" smtClean="0"/>
              <a:t>). A </a:t>
            </a:r>
            <a:r>
              <a:rPr lang="es-ES" sz="2700" dirty="0"/>
              <a:t>las nueve y cuarto, salgo en bicicleta con mi mejor amigo Mark Cavendish y nos entrenamos por las </a:t>
            </a:r>
            <a:r>
              <a:rPr lang="es-ES" sz="2700" dirty="0" smtClean="0"/>
              <a:t>carreteras (</a:t>
            </a:r>
            <a:r>
              <a:rPr lang="es-ES" sz="2700" dirty="0" err="1" smtClean="0"/>
              <a:t>races</a:t>
            </a:r>
            <a:r>
              <a:rPr lang="es-ES" sz="2700" dirty="0" smtClean="0"/>
              <a:t>) </a:t>
            </a:r>
            <a:r>
              <a:rPr lang="es-ES" sz="2700" dirty="0"/>
              <a:t>de Manchester. A veces hacemos doscientos kilómetros en un día y hay días que no me gustan porque siempre estoy muy cansado, pero debo admitir que me encanta el ciclismo porque es mi deporte </a:t>
            </a:r>
            <a:r>
              <a:rPr lang="es-ES" sz="2700" dirty="0" smtClean="0"/>
              <a:t>favorito.</a:t>
            </a:r>
            <a:r>
              <a:rPr lang="en-US" sz="2700" dirty="0"/>
              <a:t> </a:t>
            </a:r>
            <a:r>
              <a:rPr lang="es-ES" sz="2700" dirty="0" smtClean="0"/>
              <a:t>A la una, vuelvo a casa y como dos </a:t>
            </a:r>
            <a:r>
              <a:rPr lang="es-ES" sz="2700" dirty="0" err="1" smtClean="0"/>
              <a:t>sandwiches</a:t>
            </a:r>
            <a:r>
              <a:rPr lang="es-ES" sz="2700" dirty="0" smtClean="0"/>
              <a:t> de jamón con queso, dos naranjas y una botella de agua mineral. Para relajarme toco la guitarra y canto una canción de Paul </a:t>
            </a:r>
            <a:r>
              <a:rPr lang="es-ES" sz="2700" dirty="0" err="1" smtClean="0"/>
              <a:t>Weller</a:t>
            </a:r>
            <a:r>
              <a:rPr lang="es-ES" sz="2700" dirty="0" smtClean="0"/>
              <a:t>, mi cantante favorito. A las tres, salgo de casa otra vez para hacer las compras. Ceno con mi familia a las siete y media. Comemos una sopa de verduras, pescado con patatas fritas y una ensalada. Después, juego con mis niños Ben e </a:t>
            </a:r>
            <a:r>
              <a:rPr lang="es-ES" sz="2700" dirty="0" err="1" smtClean="0"/>
              <a:t>Isabella</a:t>
            </a:r>
            <a:r>
              <a:rPr lang="es-ES" sz="2700" dirty="0" smtClean="0"/>
              <a:t>, me baño, y me lavo los dientes. Todos los días me acuesto (</a:t>
            </a:r>
            <a:r>
              <a:rPr lang="es-ES" sz="2700" dirty="0" err="1" smtClean="0"/>
              <a:t>go</a:t>
            </a:r>
            <a:r>
              <a:rPr lang="es-ES" sz="2700" dirty="0" smtClean="0"/>
              <a:t> to </a:t>
            </a:r>
            <a:r>
              <a:rPr lang="es-ES" sz="2700" dirty="0" err="1" smtClean="0"/>
              <a:t>bed</a:t>
            </a:r>
            <a:r>
              <a:rPr lang="es-ES" sz="2700" dirty="0" smtClean="0"/>
              <a:t>)muy temprano a las nueve en punto excepto los sábados cuando me acuesto una hora más tarde.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352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217799"/>
            <a:ext cx="9247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61" y="1249251"/>
            <a:ext cx="10882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 reflexive verb is used to show an action that a person does to or for himself.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1" y="3181696"/>
            <a:ext cx="2644241" cy="2460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76" y="3019367"/>
            <a:ext cx="2784807" cy="2784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282" y="5804174"/>
            <a:ext cx="48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002060"/>
                </a:solidFill>
              </a:rPr>
              <a:t>me </a:t>
            </a:r>
            <a:r>
              <a:rPr lang="en-US" sz="3600" i="1" dirty="0" err="1" smtClean="0">
                <a:solidFill>
                  <a:srgbClr val="002060"/>
                </a:solidFill>
              </a:rPr>
              <a:t>cepillo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dientes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92084" y="5804174"/>
            <a:ext cx="594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Rapunzel </a:t>
            </a:r>
            <a:r>
              <a:rPr lang="en-US" sz="3600" i="1" dirty="0" smtClean="0">
                <a:solidFill>
                  <a:srgbClr val="002060"/>
                </a:solidFill>
              </a:rPr>
              <a:t>se </a:t>
            </a:r>
            <a:r>
              <a:rPr lang="en-US" sz="3600" i="1" dirty="0" err="1" smtClean="0">
                <a:solidFill>
                  <a:srgbClr val="002060"/>
                </a:solidFill>
              </a:rPr>
              <a:t>cepilla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/>
              <a:t>el </a:t>
            </a:r>
            <a:r>
              <a:rPr lang="en-US" sz="3600" dirty="0" err="1" smtClean="0"/>
              <a:t>pelo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98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217799"/>
            <a:ext cx="9247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670" y="1249251"/>
            <a:ext cx="11037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reflexive verb uses a </a:t>
            </a:r>
            <a:r>
              <a:rPr lang="en-US" sz="4000" u="sng" dirty="0" smtClean="0"/>
              <a:t>reflexive pronoun</a:t>
            </a:r>
            <a:r>
              <a:rPr lang="en-US" sz="4000" dirty="0" smtClean="0"/>
              <a:t>.</a:t>
            </a:r>
            <a:endParaRPr lang="en-US" sz="4000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98593"/>
              </p:ext>
            </p:extLst>
          </p:nvPr>
        </p:nvGraphicFramePr>
        <p:xfrm>
          <a:off x="1916090" y="2496951"/>
          <a:ext cx="81280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8952"/>
                <a:gridCol w="36690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Yo</a:t>
                      </a:r>
                      <a:endParaRPr lang="en-US" sz="4000" dirty="0" smtClean="0"/>
                    </a:p>
                    <a:p>
                      <a:r>
                        <a:rPr lang="en-US" sz="4000" dirty="0" err="1" smtClean="0"/>
                        <a:t>T</a:t>
                      </a:r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ú</a:t>
                      </a:r>
                      <a:endParaRPr lang="en-US" sz="4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Él</a:t>
                      </a:r>
                      <a:r>
                        <a:rPr lang="en-US" sz="4000" dirty="0" smtClean="0">
                          <a:latin typeface="Calibri" panose="020F0502020204030204" pitchFamily="34" charset="0"/>
                        </a:rPr>
                        <a:t>/Ella/</a:t>
                      </a:r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Usted</a:t>
                      </a:r>
                      <a:endParaRPr lang="en-US" sz="4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Nosotros</a:t>
                      </a:r>
                      <a:endParaRPr lang="en-US" sz="4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Vosotros</a:t>
                      </a:r>
                      <a:endParaRPr lang="en-US" sz="4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Ellos</a:t>
                      </a:r>
                      <a:r>
                        <a:rPr lang="en-US" sz="40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000" dirty="0" err="1" smtClean="0">
                          <a:latin typeface="Calibri" panose="020F0502020204030204" pitchFamily="34" charset="0"/>
                        </a:rPr>
                        <a:t>Ellas</a:t>
                      </a:r>
                      <a:r>
                        <a:rPr lang="en-US" sz="4000" baseline="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000" baseline="0" dirty="0" err="1" smtClean="0">
                          <a:latin typeface="Calibri" panose="020F0502020204030204" pitchFamily="34" charset="0"/>
                        </a:rPr>
                        <a:t>Ustedes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Me</a:t>
                      </a:r>
                    </a:p>
                    <a:p>
                      <a:r>
                        <a:rPr lang="en-US" sz="4000" dirty="0" err="1" smtClean="0"/>
                        <a:t>Te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Se</a:t>
                      </a:r>
                    </a:p>
                    <a:p>
                      <a:r>
                        <a:rPr lang="en-US" sz="4000" dirty="0" smtClean="0"/>
                        <a:t>Nos</a:t>
                      </a:r>
                    </a:p>
                    <a:p>
                      <a:r>
                        <a:rPr lang="en-US" sz="4000" dirty="0" err="1" smtClean="0"/>
                        <a:t>Os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Se 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217799"/>
            <a:ext cx="9247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366" y="1171977"/>
            <a:ext cx="1101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The reflexive pronoun comes </a:t>
            </a:r>
            <a:r>
              <a:rPr lang="en-US" sz="4000" u="sng" dirty="0" smtClean="0"/>
              <a:t>before</a:t>
            </a:r>
            <a:r>
              <a:rPr lang="en-US" sz="4000" dirty="0" smtClean="0"/>
              <a:t> the verb.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2623795"/>
            <a:ext cx="3747752" cy="2541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76" y="5525037"/>
            <a:ext cx="55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2060"/>
                </a:solidFill>
              </a:rPr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levantes</a:t>
            </a:r>
            <a:r>
              <a:rPr lang="en-US" sz="3600" dirty="0" smtClean="0"/>
              <a:t> </a:t>
            </a:r>
            <a:r>
              <a:rPr lang="en-US" sz="3600" dirty="0" err="1" smtClean="0"/>
              <a:t>temprano</a:t>
            </a:r>
            <a:r>
              <a:rPr lang="en-US" sz="3600" dirty="0" smtClean="0"/>
              <a:t> (early).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61" y="2240249"/>
            <a:ext cx="2795929" cy="3284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1408" y="5525037"/>
            <a:ext cx="481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libri" panose="020F0502020204030204" pitchFamily="34" charset="0"/>
              </a:rPr>
              <a:t>Él</a:t>
            </a:r>
            <a:r>
              <a:rPr lang="en-US" sz="4000" dirty="0" smtClean="0">
                <a:latin typeface="Calibri" panose="020F0502020204030204" pitchFamily="34" charset="0"/>
              </a:rPr>
              <a:t> se </a:t>
            </a:r>
            <a:r>
              <a:rPr lang="en-US" sz="4000" dirty="0" err="1" smtClean="0">
                <a:latin typeface="Calibri" panose="020F0502020204030204" pitchFamily="34" charset="0"/>
              </a:rPr>
              <a:t>ba</a:t>
            </a:r>
            <a:r>
              <a:rPr lang="en-US" sz="4000" dirty="0" err="1" smtClean="0">
                <a:latin typeface="Corbel" panose="020B0503020204020204" pitchFamily="34" charset="0"/>
              </a:rPr>
              <a:t>ña</a:t>
            </a:r>
            <a:r>
              <a:rPr lang="en-US" sz="4000" dirty="0" smtClean="0">
                <a:latin typeface="Corbel" panose="020B050302020402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74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217799"/>
            <a:ext cx="9247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65" y="1146220"/>
            <a:ext cx="1059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 the infinitive form, the pronoun goes at the </a:t>
            </a:r>
            <a:r>
              <a:rPr lang="en-US" sz="4000" u="sng" dirty="0" smtClean="0"/>
              <a:t>end</a:t>
            </a:r>
            <a:r>
              <a:rPr lang="en-US" sz="4000" dirty="0" smtClean="0"/>
              <a:t> of the verb.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88229"/>
              </p:ext>
            </p:extLst>
          </p:nvPr>
        </p:nvGraphicFramePr>
        <p:xfrm>
          <a:off x="309093" y="2690194"/>
          <a:ext cx="11719775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585"/>
                <a:gridCol w="2624605"/>
                <a:gridCol w="2884468"/>
                <a:gridCol w="3547117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 err="1" smtClean="0"/>
                        <a:t>Afeitarse</a:t>
                      </a:r>
                      <a:endParaRPr lang="en-US" sz="4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 err="1" smtClean="0"/>
                        <a:t>Ba</a:t>
                      </a:r>
                      <a:r>
                        <a:rPr lang="en-US" sz="4000" dirty="0" err="1" smtClean="0">
                          <a:latin typeface="Corbel" panose="020B0503020204020204" pitchFamily="34" charset="0"/>
                        </a:rPr>
                        <a:t>ñarse</a:t>
                      </a:r>
                      <a:endParaRPr lang="en-US" sz="4000" dirty="0" smtClean="0">
                        <a:latin typeface="Corbel" panose="020B05030202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 err="1" smtClean="0">
                          <a:latin typeface="Corbel" panose="020B0503020204020204" pitchFamily="34" charset="0"/>
                        </a:rPr>
                        <a:t>Cepillarse</a:t>
                      </a:r>
                      <a:endParaRPr lang="en-US" sz="4000" dirty="0" smtClean="0">
                        <a:latin typeface="Corbel" panose="020B05030202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 err="1" smtClean="0">
                          <a:latin typeface="Corbel" panose="020B0503020204020204" pitchFamily="34" charset="0"/>
                        </a:rPr>
                        <a:t>Ducharse</a:t>
                      </a:r>
                      <a:endParaRPr lang="en-US" sz="4000" dirty="0" smtClean="0">
                        <a:latin typeface="Corbel" panose="020B05030202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000" dirty="0" err="1" smtClean="0">
                          <a:latin typeface="Corbel" panose="020B0503020204020204" pitchFamily="34" charset="0"/>
                        </a:rPr>
                        <a:t>Lavarse</a:t>
                      </a:r>
                      <a:endParaRPr lang="en-US" sz="4000" dirty="0" smtClean="0">
                        <a:latin typeface="Corbel" panose="020B05030202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4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To shave</a:t>
                      </a:r>
                    </a:p>
                    <a:p>
                      <a:r>
                        <a:rPr lang="en-US" sz="4000" dirty="0" smtClean="0"/>
                        <a:t>To bathe</a:t>
                      </a:r>
                    </a:p>
                    <a:p>
                      <a:r>
                        <a:rPr lang="en-US" sz="4000" dirty="0" smtClean="0"/>
                        <a:t>To brush</a:t>
                      </a:r>
                    </a:p>
                    <a:p>
                      <a:r>
                        <a:rPr lang="en-US" sz="4000" dirty="0" smtClean="0"/>
                        <a:t>To shower</a:t>
                      </a:r>
                    </a:p>
                    <a:p>
                      <a:r>
                        <a:rPr lang="en-US" sz="4000" dirty="0" smtClean="0"/>
                        <a:t>To</a:t>
                      </a:r>
                      <a:r>
                        <a:rPr lang="en-US" sz="4000" baseline="0" dirty="0" smtClean="0"/>
                        <a:t> wash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Corbel" panose="020B0503020204020204" pitchFamily="34" charset="0"/>
                        </a:rPr>
                        <a:t>Levantarse</a:t>
                      </a:r>
                      <a:r>
                        <a:rPr lang="en-US" sz="4000" baseline="0" dirty="0" smtClean="0">
                          <a:latin typeface="+mn-lt"/>
                        </a:rPr>
                        <a:t> </a:t>
                      </a:r>
                      <a:endParaRPr lang="en-US" sz="4000" dirty="0" smtClean="0"/>
                    </a:p>
                    <a:p>
                      <a:r>
                        <a:rPr lang="en-US" sz="4000" dirty="0" err="1" smtClean="0"/>
                        <a:t>Maquillarse</a:t>
                      </a:r>
                      <a:endParaRPr lang="en-US" sz="4000" dirty="0" smtClean="0"/>
                    </a:p>
                    <a:p>
                      <a:r>
                        <a:rPr lang="en-US" sz="4000" dirty="0" err="1" smtClean="0"/>
                        <a:t>Peinarse</a:t>
                      </a:r>
                      <a:endParaRPr lang="en-US" sz="4000" dirty="0" smtClean="0"/>
                    </a:p>
                    <a:p>
                      <a:r>
                        <a:rPr lang="en-US" sz="4000" dirty="0" err="1" smtClean="0"/>
                        <a:t>Quitarse</a:t>
                      </a:r>
                      <a:endParaRPr lang="en-US" sz="4000" dirty="0" smtClean="0"/>
                    </a:p>
                    <a:p>
                      <a:r>
                        <a:rPr lang="en-US" sz="4000" dirty="0" err="1" smtClean="0"/>
                        <a:t>Secarse</a:t>
                      </a:r>
                      <a:endParaRPr lang="en-US" sz="4000" dirty="0" smtClean="0"/>
                    </a:p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get up</a:t>
                      </a:r>
                    </a:p>
                    <a:p>
                      <a:r>
                        <a:rPr lang="en-US" sz="3600" dirty="0" smtClean="0"/>
                        <a:t>To put on makeup</a:t>
                      </a:r>
                    </a:p>
                    <a:p>
                      <a:r>
                        <a:rPr lang="en-US" sz="4000" dirty="0" smtClean="0"/>
                        <a:t>To comb</a:t>
                      </a:r>
                    </a:p>
                    <a:p>
                      <a:r>
                        <a:rPr lang="en-US" sz="4000" dirty="0" smtClean="0"/>
                        <a:t>To</a:t>
                      </a:r>
                      <a:r>
                        <a:rPr lang="en-US" sz="4000" baseline="0" dirty="0" smtClean="0"/>
                        <a:t> take off</a:t>
                      </a:r>
                    </a:p>
                    <a:p>
                      <a:r>
                        <a:rPr lang="en-US" sz="4000" baseline="0" dirty="0" smtClean="0"/>
                        <a:t>To dry 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4" y="127647"/>
            <a:ext cx="862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Classwork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7" y="1120462"/>
            <a:ext cx="8545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blank with the correct reflexive pronoun.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Los </a:t>
            </a:r>
            <a:r>
              <a:rPr lang="en-US" sz="3200" dirty="0" err="1" smtClean="0"/>
              <a:t>muchachos</a:t>
            </a:r>
            <a:r>
              <a:rPr lang="en-US" sz="3200" dirty="0" smtClean="0"/>
              <a:t> ______ </a:t>
            </a:r>
            <a:r>
              <a:rPr lang="en-US" sz="3200" dirty="0" err="1" smtClean="0"/>
              <a:t>levantan</a:t>
            </a:r>
            <a:r>
              <a:rPr lang="en-US" sz="3200" dirty="0" smtClean="0"/>
              <a:t> </a:t>
            </a:r>
            <a:r>
              <a:rPr lang="en-US" sz="3200" dirty="0" err="1" smtClean="0"/>
              <a:t>temprano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(</a:t>
            </a:r>
            <a:r>
              <a:rPr lang="en-US" sz="3200" dirty="0" err="1" smtClean="0"/>
              <a:t>yo</a:t>
            </a:r>
            <a:r>
              <a:rPr lang="en-US" sz="3200" dirty="0" smtClean="0"/>
              <a:t>) </a:t>
            </a:r>
            <a:r>
              <a:rPr lang="en-US" sz="3200" dirty="0" err="1" smtClean="0"/>
              <a:t>Voy</a:t>
            </a:r>
            <a:r>
              <a:rPr lang="en-US" sz="3200" dirty="0" smtClean="0"/>
              <a:t> a </a:t>
            </a:r>
            <a:r>
              <a:rPr lang="en-US" sz="3200" dirty="0" err="1" smtClean="0"/>
              <a:t>ba</a:t>
            </a:r>
            <a:r>
              <a:rPr lang="en-US" sz="3200" dirty="0" err="1" smtClean="0">
                <a:latin typeface="Corbel" panose="020B0503020204020204" pitchFamily="34" charset="0"/>
              </a:rPr>
              <a:t>ñar</a:t>
            </a:r>
            <a:r>
              <a:rPr lang="en-US" sz="3200" dirty="0" smtClean="0">
                <a:latin typeface="Corbel" panose="020B0503020204020204" pitchFamily="34" charset="0"/>
              </a:rPr>
              <a:t>______.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orbel" panose="020B0503020204020204" pitchFamily="34" charset="0"/>
              </a:rPr>
              <a:t>T</a:t>
            </a:r>
            <a:r>
              <a:rPr lang="en-US" sz="3200" dirty="0" err="1" smtClean="0">
                <a:latin typeface="Calibri" panose="020F0502020204030204" pitchFamily="34" charset="0"/>
              </a:rPr>
              <a:t>ú</a:t>
            </a:r>
            <a:r>
              <a:rPr lang="en-US" sz="3200" dirty="0" smtClean="0">
                <a:latin typeface="Calibri" panose="020F0502020204030204" pitchFamily="34" charset="0"/>
              </a:rPr>
              <a:t> no _____ </a:t>
            </a:r>
            <a:r>
              <a:rPr lang="en-US" sz="3200" dirty="0" err="1" smtClean="0">
                <a:latin typeface="Calibri" panose="020F0502020204030204" pitchFamily="34" charset="0"/>
              </a:rPr>
              <a:t>duchas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anose="020F0502020204030204" pitchFamily="34" charset="0"/>
              </a:rPr>
              <a:t>Mi</a:t>
            </a:r>
            <a:r>
              <a:rPr lang="en-US" sz="3200" dirty="0" smtClean="0">
                <a:latin typeface="Calibri" panose="020F0502020204030204" pitchFamily="34" charset="0"/>
              </a:rPr>
              <a:t> padre _____ </a:t>
            </a:r>
            <a:r>
              <a:rPr lang="en-US" sz="3200" dirty="0" err="1" smtClean="0">
                <a:latin typeface="Calibri" panose="020F0502020204030204" pitchFamily="34" charset="0"/>
              </a:rPr>
              <a:t>afeita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todos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los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días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Calibri" panose="020F0502020204030204" pitchFamily="34" charset="0"/>
              </a:rPr>
              <a:t>Vosotros</a:t>
            </a:r>
            <a:r>
              <a:rPr lang="en-US" sz="3200" dirty="0" smtClean="0">
                <a:latin typeface="Calibri" panose="020F0502020204030204" pitchFamily="34" charset="0"/>
              </a:rPr>
              <a:t> _____ </a:t>
            </a:r>
            <a:r>
              <a:rPr lang="en-US" sz="3200" dirty="0" err="1" smtClean="0">
                <a:latin typeface="Calibri" panose="020F0502020204030204" pitchFamily="34" charset="0"/>
              </a:rPr>
              <a:t>laváis</a:t>
            </a:r>
            <a:r>
              <a:rPr lang="en-US" sz="3200" dirty="0" smtClean="0">
                <a:latin typeface="Calibri" panose="020F0502020204030204" pitchFamily="34" charset="0"/>
              </a:rPr>
              <a:t> las </a:t>
            </a:r>
            <a:r>
              <a:rPr lang="en-US" sz="3200" dirty="0" err="1" smtClean="0">
                <a:latin typeface="Calibri" panose="020F0502020204030204" pitchFamily="34" charset="0"/>
              </a:rPr>
              <a:t>manos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38704" y="1687133"/>
            <a:ext cx="1545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prstClr val="black"/>
                </a:solidFill>
              </a:rPr>
              <a:t>Me</a:t>
            </a:r>
          </a:p>
          <a:p>
            <a:pPr lvl="0"/>
            <a:r>
              <a:rPr lang="en-US" sz="4000">
                <a:solidFill>
                  <a:prstClr val="black"/>
                </a:solidFill>
              </a:rPr>
              <a:t>Te</a:t>
            </a:r>
          </a:p>
          <a:p>
            <a:pPr lvl="0"/>
            <a:r>
              <a:rPr lang="en-US" sz="4000">
                <a:solidFill>
                  <a:prstClr val="black"/>
                </a:solidFill>
              </a:rPr>
              <a:t>Se</a:t>
            </a:r>
          </a:p>
          <a:p>
            <a:pPr lvl="0"/>
            <a:r>
              <a:rPr lang="en-US" sz="4000">
                <a:solidFill>
                  <a:prstClr val="black"/>
                </a:solidFill>
              </a:rPr>
              <a:t>Nos</a:t>
            </a:r>
          </a:p>
          <a:p>
            <a:pPr lvl="0"/>
            <a:r>
              <a:rPr lang="en-US" sz="4000">
                <a:solidFill>
                  <a:prstClr val="black"/>
                </a:solidFill>
              </a:rPr>
              <a:t>Os</a:t>
            </a:r>
          </a:p>
          <a:p>
            <a:pPr lvl="0"/>
            <a:r>
              <a:rPr lang="en-US" sz="4000">
                <a:solidFill>
                  <a:prstClr val="black"/>
                </a:solidFill>
              </a:rPr>
              <a:t>Se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4" y="127647"/>
            <a:ext cx="862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Classwork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1146220"/>
            <a:ext cx="10728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Conjugate the verb given.</a:t>
            </a:r>
          </a:p>
          <a:p>
            <a:r>
              <a:rPr lang="en-US" sz="3600" dirty="0" err="1" smtClean="0"/>
              <a:t>Ejemplo</a:t>
            </a:r>
            <a:r>
              <a:rPr lang="en-US" sz="3600" dirty="0" smtClean="0"/>
              <a:t>: </a:t>
            </a:r>
            <a:r>
              <a:rPr lang="en-US" sz="3600" dirty="0" err="1" smtClean="0"/>
              <a:t>Ellos</a:t>
            </a:r>
            <a:r>
              <a:rPr lang="en-US" sz="3600" dirty="0" smtClean="0"/>
              <a:t> (</a:t>
            </a:r>
            <a:r>
              <a:rPr lang="en-US" sz="3600" dirty="0" err="1" smtClean="0"/>
              <a:t>bañarse</a:t>
            </a:r>
            <a:r>
              <a:rPr lang="en-US" sz="3600" dirty="0" smtClean="0"/>
              <a:t>) </a:t>
            </a:r>
            <a:r>
              <a:rPr lang="en-US" sz="3600" dirty="0" err="1" smtClean="0"/>
              <a:t>temprano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         </a:t>
            </a:r>
            <a:r>
              <a:rPr lang="en-US" sz="3600" dirty="0" err="1" smtClean="0"/>
              <a:t>Ellos</a:t>
            </a:r>
            <a:r>
              <a:rPr lang="en-US" sz="3600" dirty="0" smtClean="0"/>
              <a:t> se </a:t>
            </a:r>
            <a:r>
              <a:rPr lang="en-US" sz="3600" dirty="0" err="1" smtClean="0"/>
              <a:t>bañan</a:t>
            </a:r>
            <a:r>
              <a:rPr lang="en-US" sz="3600" dirty="0" smtClean="0"/>
              <a:t> </a:t>
            </a:r>
            <a:r>
              <a:rPr lang="en-US" sz="3600" dirty="0" err="1" smtClean="0"/>
              <a:t>temprano</a:t>
            </a:r>
            <a:r>
              <a:rPr lang="en-US" sz="36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Juan (levantarse) a las </a:t>
            </a:r>
            <a:r>
              <a:rPr lang="en-US" sz="3600" dirty="0" err="1" smtClean="0"/>
              <a:t>ocho</a:t>
            </a:r>
            <a:r>
              <a:rPr lang="en-US" sz="3600" dirty="0" smtClean="0"/>
              <a:t> de la </a:t>
            </a:r>
            <a:r>
              <a:rPr lang="en-US" sz="3600" dirty="0" err="1" smtClean="0"/>
              <a:t>ma</a:t>
            </a:r>
            <a:r>
              <a:rPr lang="en-US" sz="3600" dirty="0" err="1" smtClean="0">
                <a:latin typeface="Calibri" panose="020F0502020204030204" pitchFamily="34" charset="0"/>
              </a:rPr>
              <a:t>ñana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¿</a:t>
            </a:r>
            <a:r>
              <a:rPr lang="en-US" sz="3600" dirty="0" err="1" smtClean="0">
                <a:latin typeface="Calibri" panose="020F0502020204030204" pitchFamily="34" charset="0"/>
              </a:rPr>
              <a:t>Usted</a:t>
            </a:r>
            <a:r>
              <a:rPr lang="en-US" sz="3600" dirty="0" smtClean="0">
                <a:latin typeface="Calibri" panose="020F0502020204030204" pitchFamily="34" charset="0"/>
              </a:rPr>
              <a:t> (</a:t>
            </a:r>
            <a:r>
              <a:rPr lang="en-US" sz="3600" dirty="0" err="1" smtClean="0">
                <a:latin typeface="Calibri" panose="020F0502020204030204" pitchFamily="34" charset="0"/>
              </a:rPr>
              <a:t>ducharse</a:t>
            </a:r>
            <a:r>
              <a:rPr lang="en-US" sz="3600" dirty="0" smtClean="0">
                <a:latin typeface="Calibri" panose="020F0502020204030204" pitchFamily="34" charset="0"/>
              </a:rPr>
              <a:t>) </a:t>
            </a:r>
            <a:r>
              <a:rPr lang="en-US" sz="3600" dirty="0" err="1" smtClean="0">
                <a:latin typeface="Calibri" panose="020F0502020204030204" pitchFamily="34" charset="0"/>
              </a:rPr>
              <a:t>todos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los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días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Calibri" panose="020F0502020204030204" pitchFamily="34" charset="0"/>
              </a:rPr>
              <a:t>Tú</a:t>
            </a:r>
            <a:r>
              <a:rPr lang="en-US" sz="3600" dirty="0" smtClean="0">
                <a:latin typeface="Calibri" panose="020F0502020204030204" pitchFamily="34" charset="0"/>
              </a:rPr>
              <a:t> (</a:t>
            </a:r>
            <a:r>
              <a:rPr lang="en-US" sz="3600" dirty="0" err="1" smtClean="0">
                <a:latin typeface="Calibri" panose="020F0502020204030204" pitchFamily="34" charset="0"/>
              </a:rPr>
              <a:t>lavarte</a:t>
            </a:r>
            <a:r>
              <a:rPr lang="en-US" sz="3600" dirty="0" smtClean="0">
                <a:latin typeface="Calibri" panose="020F0502020204030204" pitchFamily="34" charset="0"/>
              </a:rPr>
              <a:t>) la </a:t>
            </a:r>
            <a:r>
              <a:rPr lang="en-US" sz="3600" dirty="0" err="1" smtClean="0">
                <a:latin typeface="Calibri" panose="020F0502020204030204" pitchFamily="34" charset="0"/>
              </a:rPr>
              <a:t>cara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cada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noche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Calibri" panose="020F0502020204030204" pitchFamily="34" charset="0"/>
              </a:rPr>
              <a:t>Yo</a:t>
            </a:r>
            <a:r>
              <a:rPr lang="en-US" sz="3600" dirty="0" smtClean="0">
                <a:latin typeface="Calibri" panose="020F0502020204030204" pitchFamily="34" charset="0"/>
              </a:rPr>
              <a:t> (</a:t>
            </a:r>
            <a:r>
              <a:rPr lang="en-US" sz="3600" dirty="0" err="1" smtClean="0">
                <a:latin typeface="Calibri" panose="020F0502020204030204" pitchFamily="34" charset="0"/>
              </a:rPr>
              <a:t>peinarse</a:t>
            </a:r>
            <a:r>
              <a:rPr lang="en-US" sz="3600" dirty="0" smtClean="0">
                <a:latin typeface="Calibri" panose="020F0502020204030204" pitchFamily="34" charset="0"/>
              </a:rPr>
              <a:t>) el </a:t>
            </a:r>
            <a:r>
              <a:rPr lang="en-US" sz="3600" dirty="0" err="1" smtClean="0">
                <a:latin typeface="Calibri" panose="020F0502020204030204" pitchFamily="34" charset="0"/>
              </a:rPr>
              <a:t>pelo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Calibri" panose="020F0502020204030204" pitchFamily="34" charset="0"/>
              </a:rPr>
              <a:t>Mi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hermana</a:t>
            </a:r>
            <a:r>
              <a:rPr lang="en-US" sz="3600" dirty="0" smtClean="0">
                <a:latin typeface="Calibri" panose="020F0502020204030204" pitchFamily="34" charset="0"/>
              </a:rPr>
              <a:t> (</a:t>
            </a:r>
            <a:r>
              <a:rPr lang="en-US" sz="3600" dirty="0" err="1" smtClean="0">
                <a:latin typeface="Calibri" panose="020F0502020204030204" pitchFamily="34" charset="0"/>
              </a:rPr>
              <a:t>maquillarse</a:t>
            </a:r>
            <a:r>
              <a:rPr lang="en-US" sz="3600" dirty="0" smtClean="0">
                <a:latin typeface="Calibri" panose="020F0502020204030204" pitchFamily="34" charset="0"/>
              </a:rPr>
              <a:t>) mucho. 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5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37" y="2027014"/>
            <a:ext cx="6451114" cy="340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7138" y="1159099"/>
            <a:ext cx="64136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D60093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D60093"/>
                </a:solidFill>
                <a:latin typeface="AR CENA" panose="02000000000000000000" pitchFamily="2" charset="0"/>
              </a:rPr>
              <a:t>maquillaje</a:t>
            </a:r>
            <a:endParaRPr lang="en-US" sz="4000" dirty="0" smtClean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D60093"/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D60093"/>
                </a:solidFill>
                <a:latin typeface="AR CENA" panose="02000000000000000000" pitchFamily="2" charset="0"/>
              </a:rPr>
              <a:t>The makeup</a:t>
            </a:r>
            <a:endParaRPr lang="en-US" sz="4000" dirty="0">
              <a:solidFill>
                <a:srgbClr val="D60093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3" y="166284"/>
            <a:ext cx="8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AR DELANEY" panose="02000000000000000000" pitchFamily="2" charset="0"/>
              </a:rPr>
              <a:t>cotidiana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Notes</a:t>
            </a:r>
            <a:endParaRPr lang="en-US" sz="4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1" y="1963740"/>
            <a:ext cx="7338392" cy="3669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3911" y="982183"/>
            <a:ext cx="4662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jabón</a:t>
            </a:r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The soap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643</Words>
  <Application>Microsoft Office PowerPoint</Application>
  <PresentationFormat>Widescreen</PresentationFormat>
  <Paragraphs>165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 CENA</vt:lpstr>
      <vt:lpstr>AR DELANEY</vt:lpstr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21</cp:revision>
  <dcterms:created xsi:type="dcterms:W3CDTF">2015-10-25T16:56:14Z</dcterms:created>
  <dcterms:modified xsi:type="dcterms:W3CDTF">2015-10-27T17:35:10Z</dcterms:modified>
</cp:coreProperties>
</file>