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0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E1B3-C50A-4C33-B1D3-F9984043840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1327-CF42-4952-80B5-76BA14F01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0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E1B3-C50A-4C33-B1D3-F9984043840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1327-CF42-4952-80B5-76BA14F01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5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E1B3-C50A-4C33-B1D3-F9984043840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1327-CF42-4952-80B5-76BA14F01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E1B3-C50A-4C33-B1D3-F9984043840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1327-CF42-4952-80B5-76BA14F01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48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E1B3-C50A-4C33-B1D3-F9984043840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1327-CF42-4952-80B5-76BA14F01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0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E1B3-C50A-4C33-B1D3-F9984043840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1327-CF42-4952-80B5-76BA14F01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13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E1B3-C50A-4C33-B1D3-F9984043840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1327-CF42-4952-80B5-76BA14F01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3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E1B3-C50A-4C33-B1D3-F9984043840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1327-CF42-4952-80B5-76BA14F01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E1B3-C50A-4C33-B1D3-F9984043840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1327-CF42-4952-80B5-76BA14F01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58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E1B3-C50A-4C33-B1D3-F9984043840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1327-CF42-4952-80B5-76BA14F01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0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E1B3-C50A-4C33-B1D3-F9984043840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1327-CF42-4952-80B5-76BA14F01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63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AE1B3-C50A-4C33-B1D3-F9984043840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71327-CF42-4952-80B5-76BA14F01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8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608" y="360608"/>
            <a:ext cx="1129477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4C004C"/>
                </a:solidFill>
                <a:latin typeface="AR DARLING" panose="02000000000000000000" pitchFamily="2" charset="0"/>
              </a:rPr>
              <a:t>Quiz 4</a:t>
            </a:r>
            <a:r>
              <a:rPr lang="en-US" sz="4400" smtClean="0">
                <a:solidFill>
                  <a:srgbClr val="4C004C"/>
                </a:solidFill>
                <a:latin typeface="AR DARLING" panose="02000000000000000000" pitchFamily="2" charset="0"/>
              </a:rPr>
              <a:t>: </a:t>
            </a:r>
            <a:r>
              <a:rPr lang="en-US" sz="4400" smtClean="0">
                <a:solidFill>
                  <a:srgbClr val="4C004C"/>
                </a:solidFill>
              </a:rPr>
              <a:t>10/19-10/28</a:t>
            </a:r>
            <a:endParaRPr lang="en-US" sz="4400" dirty="0" smtClean="0">
              <a:solidFill>
                <a:srgbClr val="4C004C"/>
              </a:solidFill>
            </a:endParaRPr>
          </a:p>
          <a:p>
            <a:r>
              <a:rPr lang="en-US" sz="4000" u="sng" dirty="0" smtClean="0">
                <a:solidFill>
                  <a:srgbClr val="4C004C"/>
                </a:solidFill>
              </a:rPr>
              <a:t>Vocabulary</a:t>
            </a:r>
            <a:r>
              <a:rPr lang="en-US" sz="4000" dirty="0" smtClean="0">
                <a:solidFill>
                  <a:srgbClr val="4C004C"/>
                </a:solidFill>
              </a:rPr>
              <a:t>: Translate from English to Spanish and write the word that matches the picture. Word bank provided.</a:t>
            </a:r>
          </a:p>
          <a:p>
            <a:endParaRPr lang="en-US" sz="4000" dirty="0" smtClean="0">
              <a:solidFill>
                <a:srgbClr val="4C004C"/>
              </a:solidFill>
            </a:endParaRPr>
          </a:p>
          <a:p>
            <a:r>
              <a:rPr lang="en-US" sz="4000" u="sng" dirty="0" smtClean="0">
                <a:solidFill>
                  <a:srgbClr val="4C004C"/>
                </a:solidFill>
              </a:rPr>
              <a:t>Reflexive verbs</a:t>
            </a:r>
            <a:r>
              <a:rPr lang="en-US" sz="4000" dirty="0" smtClean="0">
                <a:solidFill>
                  <a:srgbClr val="4C004C"/>
                </a:solidFill>
              </a:rPr>
              <a:t>: Use the correct reflexive pronoun and conjugate the verb correctly</a:t>
            </a:r>
          </a:p>
          <a:p>
            <a:endParaRPr lang="en-US" sz="4000" dirty="0" smtClean="0">
              <a:solidFill>
                <a:srgbClr val="4C004C"/>
              </a:solidFill>
            </a:endParaRPr>
          </a:p>
          <a:p>
            <a:r>
              <a:rPr lang="en-US" sz="4000" u="sng" dirty="0" smtClean="0">
                <a:solidFill>
                  <a:srgbClr val="4C004C"/>
                </a:solidFill>
              </a:rPr>
              <a:t>Reading</a:t>
            </a:r>
            <a:r>
              <a:rPr lang="en-US" sz="4000" dirty="0" smtClean="0">
                <a:solidFill>
                  <a:srgbClr val="4C004C"/>
                </a:solidFill>
              </a:rPr>
              <a:t>: Put the sentences in order. Read the paragraph and answer multiple choice questions. </a:t>
            </a:r>
            <a:endParaRPr lang="en-US" sz="4000" dirty="0">
              <a:solidFill>
                <a:srgbClr val="4C00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0456" y="244699"/>
            <a:ext cx="11655381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4C004C"/>
                </a:solidFill>
              </a:rPr>
              <a:t>Vocabulary: Translate from English to Spanish</a:t>
            </a:r>
          </a:p>
          <a:p>
            <a:endParaRPr lang="en-US" sz="4400" dirty="0" smtClean="0">
              <a:solidFill>
                <a:srgbClr val="4C004C"/>
              </a:solidFill>
            </a:endParaRPr>
          </a:p>
          <a:p>
            <a:endParaRPr lang="en-US" sz="4400" dirty="0" smtClean="0">
              <a:solidFill>
                <a:srgbClr val="4C004C"/>
              </a:solidFill>
            </a:endParaRPr>
          </a:p>
          <a:p>
            <a:endParaRPr lang="en-US" sz="4400" dirty="0">
              <a:solidFill>
                <a:srgbClr val="4C004C"/>
              </a:solidFill>
            </a:endParaRPr>
          </a:p>
          <a:p>
            <a:pPr marL="742950" indent="-742950">
              <a:buAutoNum type="arabicPeriod"/>
            </a:pPr>
            <a:r>
              <a:rPr lang="en-US" sz="4000" dirty="0" smtClean="0">
                <a:solidFill>
                  <a:srgbClr val="4C004C"/>
                </a:solidFill>
              </a:rPr>
              <a:t>The soap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solidFill>
                  <a:srgbClr val="4C004C"/>
                </a:solidFill>
              </a:rPr>
              <a:t>The bathroom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solidFill>
                  <a:srgbClr val="4C004C"/>
                </a:solidFill>
              </a:rPr>
              <a:t>The door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solidFill>
                  <a:srgbClr val="4C004C"/>
                </a:solidFill>
              </a:rPr>
              <a:t>The hair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solidFill>
                  <a:srgbClr val="4C004C"/>
                </a:solidFill>
              </a:rPr>
              <a:t>The lotion </a:t>
            </a:r>
            <a:endParaRPr lang="en-US" sz="4000" dirty="0">
              <a:solidFill>
                <a:srgbClr val="4C004C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81346"/>
              </p:ext>
            </p:extLst>
          </p:nvPr>
        </p:nvGraphicFramePr>
        <p:xfrm>
          <a:off x="270456" y="1260579"/>
          <a:ext cx="11921544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6383"/>
                <a:gridCol w="1970468"/>
                <a:gridCol w="1944710"/>
                <a:gridCol w="2434107"/>
                <a:gridCol w="26358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4C004C"/>
                          </a:solidFill>
                        </a:rPr>
                        <a:t>El </a:t>
                      </a:r>
                      <a:r>
                        <a:rPr lang="en-US" sz="4000" dirty="0" err="1" smtClean="0">
                          <a:solidFill>
                            <a:srgbClr val="4C004C"/>
                          </a:solidFill>
                        </a:rPr>
                        <a:t>dormitorio</a:t>
                      </a:r>
                      <a:endParaRPr lang="en-US" sz="4000" dirty="0" smtClean="0">
                        <a:solidFill>
                          <a:srgbClr val="4C004C"/>
                        </a:solidFill>
                      </a:endParaRPr>
                    </a:p>
                    <a:p>
                      <a:r>
                        <a:rPr lang="en-US" sz="4000" dirty="0" smtClean="0">
                          <a:solidFill>
                            <a:srgbClr val="4C004C"/>
                          </a:solidFill>
                        </a:rPr>
                        <a:t>El </a:t>
                      </a:r>
                      <a:r>
                        <a:rPr lang="en-US" sz="4000" dirty="0" err="1" smtClean="0">
                          <a:solidFill>
                            <a:srgbClr val="4C004C"/>
                          </a:solidFill>
                        </a:rPr>
                        <a:t>maquillaje</a:t>
                      </a:r>
                      <a:endParaRPr lang="en-US" sz="4000" dirty="0">
                        <a:solidFill>
                          <a:srgbClr val="4C004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4C004C"/>
                          </a:solidFill>
                        </a:rPr>
                        <a:t>La </a:t>
                      </a:r>
                      <a:r>
                        <a:rPr lang="en-US" sz="4000" dirty="0" err="1" smtClean="0">
                          <a:solidFill>
                            <a:srgbClr val="4C004C"/>
                          </a:solidFill>
                        </a:rPr>
                        <a:t>mano</a:t>
                      </a:r>
                      <a:endParaRPr lang="en-US" sz="4000" dirty="0" smtClean="0">
                        <a:solidFill>
                          <a:srgbClr val="4C004C"/>
                        </a:solidFill>
                      </a:endParaRPr>
                    </a:p>
                    <a:p>
                      <a:r>
                        <a:rPr lang="en-US" sz="4000" dirty="0" smtClean="0">
                          <a:solidFill>
                            <a:srgbClr val="4C004C"/>
                          </a:solidFill>
                        </a:rPr>
                        <a:t>El </a:t>
                      </a:r>
                      <a:r>
                        <a:rPr lang="en-US" sz="4000" dirty="0" err="1" smtClean="0">
                          <a:solidFill>
                            <a:srgbClr val="4C004C"/>
                          </a:solidFill>
                        </a:rPr>
                        <a:t>ba</a:t>
                      </a:r>
                      <a:r>
                        <a:rPr lang="en-US" sz="4000" dirty="0" err="1" smtClean="0">
                          <a:solidFill>
                            <a:srgbClr val="4C004C"/>
                          </a:solidFill>
                          <a:latin typeface="Calibri" panose="020F0502020204030204" pitchFamily="34" charset="0"/>
                        </a:rPr>
                        <a:t>ño</a:t>
                      </a:r>
                      <a:endParaRPr lang="en-US" sz="4000" dirty="0">
                        <a:solidFill>
                          <a:srgbClr val="4C004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4C004C"/>
                          </a:solidFill>
                        </a:rPr>
                        <a:t>La </a:t>
                      </a:r>
                      <a:r>
                        <a:rPr lang="en-US" sz="4000" dirty="0" err="1" smtClean="0">
                          <a:solidFill>
                            <a:srgbClr val="4C004C"/>
                          </a:solidFill>
                        </a:rPr>
                        <a:t>cama</a:t>
                      </a:r>
                      <a:endParaRPr lang="en-US" sz="4000" dirty="0" smtClean="0">
                        <a:solidFill>
                          <a:srgbClr val="4C004C"/>
                        </a:solidFill>
                      </a:endParaRPr>
                    </a:p>
                    <a:p>
                      <a:r>
                        <a:rPr lang="en-US" sz="4000" dirty="0" smtClean="0">
                          <a:solidFill>
                            <a:srgbClr val="4C004C"/>
                          </a:solidFill>
                        </a:rPr>
                        <a:t>El </a:t>
                      </a:r>
                      <a:r>
                        <a:rPr lang="en-US" sz="4000" dirty="0" err="1" smtClean="0">
                          <a:solidFill>
                            <a:srgbClr val="4C004C"/>
                          </a:solidFill>
                        </a:rPr>
                        <a:t>jab</a:t>
                      </a:r>
                      <a:r>
                        <a:rPr lang="en-US" sz="4000" dirty="0" err="1" smtClean="0">
                          <a:solidFill>
                            <a:srgbClr val="4C004C"/>
                          </a:solidFill>
                          <a:latin typeface="Calibri" panose="020F0502020204030204" pitchFamily="34" charset="0"/>
                        </a:rPr>
                        <a:t>ón</a:t>
                      </a:r>
                      <a:endParaRPr lang="en-US" sz="4000" dirty="0" smtClean="0">
                        <a:solidFill>
                          <a:srgbClr val="4C004C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4C004C"/>
                          </a:solidFill>
                        </a:rPr>
                        <a:t>La</a:t>
                      </a:r>
                      <a:r>
                        <a:rPr lang="en-US" sz="4000" baseline="0" dirty="0" smtClean="0">
                          <a:solidFill>
                            <a:srgbClr val="4C004C"/>
                          </a:solidFill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4C004C"/>
                          </a:solidFill>
                        </a:rPr>
                        <a:t>puerta</a:t>
                      </a:r>
                      <a:endParaRPr lang="en-US" sz="4000" baseline="0" dirty="0" smtClean="0">
                        <a:solidFill>
                          <a:srgbClr val="4C004C"/>
                        </a:solidFill>
                      </a:endParaRPr>
                    </a:p>
                    <a:p>
                      <a:r>
                        <a:rPr lang="en-US" sz="4000" baseline="0" dirty="0" smtClean="0">
                          <a:solidFill>
                            <a:srgbClr val="4C004C"/>
                          </a:solidFill>
                        </a:rPr>
                        <a:t>La </a:t>
                      </a:r>
                      <a:r>
                        <a:rPr lang="en-US" sz="4000" baseline="0" dirty="0" err="1" smtClean="0">
                          <a:solidFill>
                            <a:srgbClr val="4C004C"/>
                          </a:solidFill>
                        </a:rPr>
                        <a:t>loci</a:t>
                      </a:r>
                      <a:r>
                        <a:rPr lang="en-US" sz="4000" baseline="0" dirty="0" err="1" smtClean="0">
                          <a:solidFill>
                            <a:srgbClr val="4C004C"/>
                          </a:solidFill>
                          <a:latin typeface="Calibri" panose="020F0502020204030204" pitchFamily="34" charset="0"/>
                        </a:rPr>
                        <a:t>ón</a:t>
                      </a:r>
                      <a:endParaRPr lang="en-US" sz="4000" dirty="0">
                        <a:solidFill>
                          <a:srgbClr val="4C004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4C004C"/>
                          </a:solidFill>
                        </a:rPr>
                        <a:t>El </a:t>
                      </a:r>
                      <a:r>
                        <a:rPr lang="en-US" sz="4000" dirty="0" err="1" smtClean="0">
                          <a:solidFill>
                            <a:srgbClr val="4C004C"/>
                          </a:solidFill>
                        </a:rPr>
                        <a:t>pelo</a:t>
                      </a:r>
                      <a:endParaRPr lang="en-US" sz="4000" dirty="0" smtClean="0">
                        <a:solidFill>
                          <a:srgbClr val="4C004C"/>
                        </a:solidFill>
                      </a:endParaRPr>
                    </a:p>
                    <a:p>
                      <a:r>
                        <a:rPr lang="en-US" sz="4000" dirty="0" smtClean="0">
                          <a:solidFill>
                            <a:srgbClr val="4C004C"/>
                          </a:solidFill>
                        </a:rPr>
                        <a:t>El </a:t>
                      </a:r>
                      <a:r>
                        <a:rPr lang="en-US" sz="4000" dirty="0" err="1" smtClean="0">
                          <a:solidFill>
                            <a:srgbClr val="4C004C"/>
                          </a:solidFill>
                        </a:rPr>
                        <a:t>armario</a:t>
                      </a:r>
                      <a:endParaRPr lang="en-US" sz="4000" dirty="0">
                        <a:solidFill>
                          <a:srgbClr val="4C004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99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952" y="2631731"/>
            <a:ext cx="3205219" cy="16934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264" y="4191899"/>
            <a:ext cx="2055315" cy="244228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465421"/>
              </p:ext>
            </p:extLst>
          </p:nvPr>
        </p:nvGraphicFramePr>
        <p:xfrm>
          <a:off x="270456" y="891030"/>
          <a:ext cx="11921544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6383"/>
                <a:gridCol w="1970468"/>
                <a:gridCol w="1944710"/>
                <a:gridCol w="2434107"/>
                <a:gridCol w="26358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4C004C"/>
                          </a:solidFill>
                        </a:rPr>
                        <a:t>El </a:t>
                      </a:r>
                      <a:r>
                        <a:rPr lang="en-US" sz="4000" dirty="0" err="1" smtClean="0">
                          <a:solidFill>
                            <a:srgbClr val="4C004C"/>
                          </a:solidFill>
                        </a:rPr>
                        <a:t>dormitorio</a:t>
                      </a:r>
                      <a:endParaRPr lang="en-US" sz="4000" dirty="0" smtClean="0">
                        <a:solidFill>
                          <a:srgbClr val="4C004C"/>
                        </a:solidFill>
                      </a:endParaRPr>
                    </a:p>
                    <a:p>
                      <a:r>
                        <a:rPr lang="en-US" sz="4000" dirty="0" smtClean="0">
                          <a:solidFill>
                            <a:srgbClr val="4C004C"/>
                          </a:solidFill>
                        </a:rPr>
                        <a:t>El </a:t>
                      </a:r>
                      <a:r>
                        <a:rPr lang="en-US" sz="4000" dirty="0" err="1" smtClean="0">
                          <a:solidFill>
                            <a:srgbClr val="4C004C"/>
                          </a:solidFill>
                        </a:rPr>
                        <a:t>maquillaje</a:t>
                      </a:r>
                      <a:endParaRPr lang="en-US" sz="4000" dirty="0">
                        <a:solidFill>
                          <a:srgbClr val="4C004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4C004C"/>
                          </a:solidFill>
                        </a:rPr>
                        <a:t>La </a:t>
                      </a:r>
                      <a:r>
                        <a:rPr lang="en-US" sz="4000" dirty="0" err="1" smtClean="0">
                          <a:solidFill>
                            <a:srgbClr val="4C004C"/>
                          </a:solidFill>
                        </a:rPr>
                        <a:t>mano</a:t>
                      </a:r>
                      <a:endParaRPr lang="en-US" sz="4000" dirty="0" smtClean="0">
                        <a:solidFill>
                          <a:srgbClr val="4C004C"/>
                        </a:solidFill>
                      </a:endParaRPr>
                    </a:p>
                    <a:p>
                      <a:r>
                        <a:rPr lang="en-US" sz="4000" dirty="0" smtClean="0">
                          <a:solidFill>
                            <a:srgbClr val="4C004C"/>
                          </a:solidFill>
                        </a:rPr>
                        <a:t>El </a:t>
                      </a:r>
                      <a:r>
                        <a:rPr lang="en-US" sz="4000" dirty="0" err="1" smtClean="0">
                          <a:solidFill>
                            <a:srgbClr val="4C004C"/>
                          </a:solidFill>
                        </a:rPr>
                        <a:t>ba</a:t>
                      </a:r>
                      <a:r>
                        <a:rPr lang="en-US" sz="4000" dirty="0" err="1" smtClean="0">
                          <a:solidFill>
                            <a:srgbClr val="4C004C"/>
                          </a:solidFill>
                          <a:latin typeface="Calibri" panose="020F0502020204030204" pitchFamily="34" charset="0"/>
                        </a:rPr>
                        <a:t>ño</a:t>
                      </a:r>
                      <a:endParaRPr lang="en-US" sz="4000" dirty="0">
                        <a:solidFill>
                          <a:srgbClr val="4C004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4C004C"/>
                          </a:solidFill>
                        </a:rPr>
                        <a:t>La </a:t>
                      </a:r>
                      <a:r>
                        <a:rPr lang="en-US" sz="4000" dirty="0" err="1" smtClean="0">
                          <a:solidFill>
                            <a:srgbClr val="4C004C"/>
                          </a:solidFill>
                        </a:rPr>
                        <a:t>cama</a:t>
                      </a:r>
                      <a:endParaRPr lang="en-US" sz="4000" dirty="0" smtClean="0">
                        <a:solidFill>
                          <a:srgbClr val="4C004C"/>
                        </a:solidFill>
                      </a:endParaRPr>
                    </a:p>
                    <a:p>
                      <a:r>
                        <a:rPr lang="en-US" sz="4000" dirty="0" smtClean="0">
                          <a:solidFill>
                            <a:srgbClr val="4C004C"/>
                          </a:solidFill>
                        </a:rPr>
                        <a:t>El </a:t>
                      </a:r>
                      <a:r>
                        <a:rPr lang="en-US" sz="4000" dirty="0" err="1" smtClean="0">
                          <a:solidFill>
                            <a:srgbClr val="4C004C"/>
                          </a:solidFill>
                        </a:rPr>
                        <a:t>jab</a:t>
                      </a:r>
                      <a:r>
                        <a:rPr lang="en-US" sz="4000" dirty="0" err="1" smtClean="0">
                          <a:solidFill>
                            <a:srgbClr val="4C004C"/>
                          </a:solidFill>
                          <a:latin typeface="Calibri" panose="020F0502020204030204" pitchFamily="34" charset="0"/>
                        </a:rPr>
                        <a:t>ón</a:t>
                      </a:r>
                      <a:endParaRPr lang="en-US" sz="4000" dirty="0" smtClean="0">
                        <a:solidFill>
                          <a:srgbClr val="4C004C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4C004C"/>
                          </a:solidFill>
                        </a:rPr>
                        <a:t>La</a:t>
                      </a:r>
                      <a:r>
                        <a:rPr lang="en-US" sz="4000" baseline="0" dirty="0" smtClean="0">
                          <a:solidFill>
                            <a:srgbClr val="4C004C"/>
                          </a:solidFill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4C004C"/>
                          </a:solidFill>
                        </a:rPr>
                        <a:t>puerta</a:t>
                      </a:r>
                      <a:endParaRPr lang="en-US" sz="4000" baseline="0" dirty="0" smtClean="0">
                        <a:solidFill>
                          <a:srgbClr val="4C004C"/>
                        </a:solidFill>
                      </a:endParaRPr>
                    </a:p>
                    <a:p>
                      <a:r>
                        <a:rPr lang="en-US" sz="4000" baseline="0" dirty="0" smtClean="0">
                          <a:solidFill>
                            <a:srgbClr val="4C004C"/>
                          </a:solidFill>
                        </a:rPr>
                        <a:t>La </a:t>
                      </a:r>
                      <a:r>
                        <a:rPr lang="en-US" sz="4000" baseline="0" dirty="0" err="1" smtClean="0">
                          <a:solidFill>
                            <a:srgbClr val="4C004C"/>
                          </a:solidFill>
                        </a:rPr>
                        <a:t>loci</a:t>
                      </a:r>
                      <a:r>
                        <a:rPr lang="en-US" sz="4000" baseline="0" dirty="0" err="1" smtClean="0">
                          <a:solidFill>
                            <a:srgbClr val="4C004C"/>
                          </a:solidFill>
                          <a:latin typeface="Calibri" panose="020F0502020204030204" pitchFamily="34" charset="0"/>
                        </a:rPr>
                        <a:t>ón</a:t>
                      </a:r>
                      <a:endParaRPr lang="en-US" sz="4000" dirty="0">
                        <a:solidFill>
                          <a:srgbClr val="4C004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4C004C"/>
                          </a:solidFill>
                        </a:rPr>
                        <a:t>El </a:t>
                      </a:r>
                      <a:r>
                        <a:rPr lang="en-US" sz="4000" dirty="0" err="1" smtClean="0">
                          <a:solidFill>
                            <a:srgbClr val="4C004C"/>
                          </a:solidFill>
                        </a:rPr>
                        <a:t>pelo</a:t>
                      </a:r>
                      <a:endParaRPr lang="en-US" sz="4000" dirty="0" smtClean="0">
                        <a:solidFill>
                          <a:srgbClr val="4C004C"/>
                        </a:solidFill>
                      </a:endParaRPr>
                    </a:p>
                    <a:p>
                      <a:r>
                        <a:rPr lang="en-US" sz="4000" dirty="0" smtClean="0">
                          <a:solidFill>
                            <a:srgbClr val="4C004C"/>
                          </a:solidFill>
                        </a:rPr>
                        <a:t>El </a:t>
                      </a:r>
                      <a:r>
                        <a:rPr lang="en-US" sz="4000" dirty="0" err="1" smtClean="0">
                          <a:solidFill>
                            <a:srgbClr val="4C004C"/>
                          </a:solidFill>
                        </a:rPr>
                        <a:t>armario</a:t>
                      </a:r>
                      <a:endParaRPr lang="en-US" sz="4000" dirty="0">
                        <a:solidFill>
                          <a:srgbClr val="4C004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0304" y="244699"/>
            <a:ext cx="111402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4C004C"/>
                </a:solidFill>
              </a:rPr>
              <a:t>Vocabulary: Write the word that matches the picture.</a:t>
            </a:r>
          </a:p>
          <a:p>
            <a:endParaRPr lang="en-US" sz="3600" dirty="0">
              <a:solidFill>
                <a:srgbClr val="4C004C"/>
              </a:solidFill>
            </a:endParaRPr>
          </a:p>
          <a:p>
            <a:endParaRPr lang="en-US" sz="3600" dirty="0" smtClean="0">
              <a:solidFill>
                <a:srgbClr val="4C004C"/>
              </a:solidFill>
            </a:endParaRPr>
          </a:p>
          <a:p>
            <a:endParaRPr lang="en-US" sz="3600" dirty="0">
              <a:solidFill>
                <a:srgbClr val="4C004C"/>
              </a:solidFill>
            </a:endParaRPr>
          </a:p>
          <a:p>
            <a:r>
              <a:rPr lang="en-US" sz="3600" dirty="0" smtClean="0">
                <a:solidFill>
                  <a:srgbClr val="4C004C"/>
                </a:solidFill>
              </a:rPr>
              <a:t>1.				2.				    3.</a:t>
            </a:r>
          </a:p>
          <a:p>
            <a:endParaRPr lang="en-US" sz="3600" dirty="0" smtClean="0">
              <a:solidFill>
                <a:srgbClr val="4C004C"/>
              </a:solidFill>
            </a:endParaRPr>
          </a:p>
          <a:p>
            <a:endParaRPr lang="en-US" sz="3600" dirty="0">
              <a:solidFill>
                <a:srgbClr val="4C004C"/>
              </a:solidFill>
            </a:endParaRPr>
          </a:p>
          <a:p>
            <a:endParaRPr lang="en-US" sz="3600" dirty="0" smtClean="0">
              <a:solidFill>
                <a:srgbClr val="4C004C"/>
              </a:solidFill>
            </a:endParaRPr>
          </a:p>
          <a:p>
            <a:r>
              <a:rPr lang="en-US" sz="3600" dirty="0">
                <a:solidFill>
                  <a:srgbClr val="4C004C"/>
                </a:solidFill>
              </a:rPr>
              <a:t>	</a:t>
            </a:r>
            <a:r>
              <a:rPr lang="en-US" sz="3600" dirty="0" smtClean="0">
                <a:solidFill>
                  <a:srgbClr val="4C004C"/>
                </a:solidFill>
              </a:rPr>
              <a:t>	     4.					5.</a:t>
            </a:r>
            <a:endParaRPr lang="en-US" sz="3600" dirty="0">
              <a:solidFill>
                <a:srgbClr val="4C004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44" y="2451198"/>
            <a:ext cx="3047528" cy="2156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2814" y="2755323"/>
            <a:ext cx="2545181" cy="1436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9935" y="4604425"/>
            <a:ext cx="2120279" cy="213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2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2073" y="508497"/>
            <a:ext cx="1180992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>
                <a:solidFill>
                  <a:srgbClr val="4C004C"/>
                </a:solidFill>
              </a:rPr>
              <a:t>Fill in the blank with the correct reflexive pronoun.</a:t>
            </a:r>
          </a:p>
          <a:p>
            <a:pPr lvl="0"/>
            <a:endParaRPr lang="en-US" sz="4400" dirty="0">
              <a:solidFill>
                <a:srgbClr val="4C004C"/>
              </a:solidFill>
            </a:endParaRPr>
          </a:p>
          <a:p>
            <a:pPr marL="514350" lvl="0" indent="-514350">
              <a:buFontTx/>
              <a:buAutoNum type="arabicPeriod"/>
            </a:pPr>
            <a:r>
              <a:rPr lang="en-US" sz="4400" dirty="0" smtClean="0">
                <a:solidFill>
                  <a:srgbClr val="4C004C"/>
                </a:solidFill>
              </a:rPr>
              <a:t>Mario </a:t>
            </a:r>
            <a:r>
              <a:rPr lang="en-US" sz="4400" dirty="0">
                <a:solidFill>
                  <a:srgbClr val="4C004C"/>
                </a:solidFill>
              </a:rPr>
              <a:t>______ </a:t>
            </a:r>
            <a:r>
              <a:rPr lang="en-US" sz="4400" dirty="0" err="1" smtClean="0">
                <a:solidFill>
                  <a:srgbClr val="4C004C"/>
                </a:solidFill>
              </a:rPr>
              <a:t>levanta</a:t>
            </a:r>
            <a:r>
              <a:rPr lang="en-US" sz="4400" dirty="0" smtClean="0">
                <a:solidFill>
                  <a:srgbClr val="4C004C"/>
                </a:solidFill>
              </a:rPr>
              <a:t> </a:t>
            </a:r>
            <a:r>
              <a:rPr lang="en-US" sz="4400" dirty="0" err="1" smtClean="0">
                <a:solidFill>
                  <a:srgbClr val="4C004C"/>
                </a:solidFill>
              </a:rPr>
              <a:t>tarde</a:t>
            </a:r>
            <a:r>
              <a:rPr lang="en-US" sz="4400" dirty="0" smtClean="0">
                <a:solidFill>
                  <a:srgbClr val="4C004C"/>
                </a:solidFill>
              </a:rPr>
              <a:t>.</a:t>
            </a:r>
            <a:endParaRPr lang="en-US" sz="4400" dirty="0">
              <a:solidFill>
                <a:srgbClr val="4C004C"/>
              </a:solidFill>
            </a:endParaRPr>
          </a:p>
          <a:p>
            <a:pPr marL="514350" lvl="0" indent="-514350">
              <a:buFontTx/>
              <a:buAutoNum type="arabicPeriod"/>
            </a:pPr>
            <a:r>
              <a:rPr lang="en-US" sz="4400" dirty="0" err="1" smtClean="0">
                <a:solidFill>
                  <a:srgbClr val="4C004C"/>
                </a:solidFill>
              </a:rPr>
              <a:t>Vosotros</a:t>
            </a:r>
            <a:r>
              <a:rPr lang="en-US" sz="4400" dirty="0" smtClean="0">
                <a:solidFill>
                  <a:srgbClr val="4C004C"/>
                </a:solidFill>
              </a:rPr>
              <a:t> </a:t>
            </a:r>
            <a:r>
              <a:rPr lang="en-US" sz="4400" dirty="0" smtClean="0">
                <a:solidFill>
                  <a:srgbClr val="4C004C"/>
                </a:solidFill>
                <a:latin typeface="Corbel" panose="020B0503020204020204" pitchFamily="34" charset="0"/>
              </a:rPr>
              <a:t>______ </a:t>
            </a:r>
            <a:r>
              <a:rPr lang="en-US" sz="4400" dirty="0" err="1" smtClean="0">
                <a:solidFill>
                  <a:srgbClr val="4C004C"/>
                </a:solidFill>
                <a:latin typeface="Corbel" panose="020B0503020204020204" pitchFamily="34" charset="0"/>
              </a:rPr>
              <a:t>sec</a:t>
            </a:r>
            <a:r>
              <a:rPr lang="en-US" sz="44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áis</a:t>
            </a:r>
            <a:r>
              <a:rPr lang="en-US" sz="44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 el </a:t>
            </a:r>
            <a:r>
              <a:rPr lang="en-US" sz="44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pelo</a:t>
            </a:r>
            <a:r>
              <a:rPr lang="en-US" sz="4400" dirty="0" smtClean="0">
                <a:solidFill>
                  <a:srgbClr val="4C004C"/>
                </a:solidFill>
                <a:latin typeface="Corbel" panose="020B0503020204020204" pitchFamily="34" charset="0"/>
              </a:rPr>
              <a:t>.</a:t>
            </a:r>
            <a:endParaRPr lang="en-US" sz="4400" dirty="0">
              <a:solidFill>
                <a:srgbClr val="4C004C"/>
              </a:solidFill>
              <a:latin typeface="Corbel" panose="020B0503020204020204" pitchFamily="34" charset="0"/>
            </a:endParaRPr>
          </a:p>
          <a:p>
            <a:pPr marL="514350" lvl="0" indent="-514350">
              <a:buFontTx/>
              <a:buAutoNum type="arabicPeriod"/>
            </a:pPr>
            <a:r>
              <a:rPr lang="en-US" sz="4400" dirty="0" err="1" smtClean="0">
                <a:solidFill>
                  <a:srgbClr val="4C004C"/>
                </a:solidFill>
                <a:latin typeface="Corbel" panose="020B0503020204020204" pitchFamily="34" charset="0"/>
              </a:rPr>
              <a:t>Nosotros</a:t>
            </a:r>
            <a:r>
              <a:rPr lang="en-US" sz="44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 </a:t>
            </a:r>
            <a:r>
              <a:rPr lang="en-US" sz="4400" dirty="0">
                <a:solidFill>
                  <a:srgbClr val="4C004C"/>
                </a:solidFill>
                <a:latin typeface="Calibri" panose="020F0502020204030204" pitchFamily="34" charset="0"/>
              </a:rPr>
              <a:t>no _____ </a:t>
            </a:r>
            <a:r>
              <a:rPr lang="en-US" sz="44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afeitamos</a:t>
            </a:r>
            <a:r>
              <a:rPr lang="en-US" sz="44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. </a:t>
            </a:r>
            <a:endParaRPr lang="en-US" sz="4400" dirty="0">
              <a:solidFill>
                <a:srgbClr val="4C004C"/>
              </a:solidFill>
              <a:latin typeface="Calibri" panose="020F0502020204030204" pitchFamily="34" charset="0"/>
            </a:endParaRPr>
          </a:p>
          <a:p>
            <a:pPr marL="514350" lvl="0" indent="-514350">
              <a:buFontTx/>
              <a:buAutoNum type="arabicPeriod"/>
            </a:pPr>
            <a:r>
              <a:rPr lang="en-US" sz="4400" dirty="0" err="1">
                <a:solidFill>
                  <a:srgbClr val="4C004C"/>
                </a:solidFill>
                <a:latin typeface="Calibri" panose="020F0502020204030204" pitchFamily="34" charset="0"/>
              </a:rPr>
              <a:t>Mi</a:t>
            </a:r>
            <a:r>
              <a:rPr lang="en-US" sz="4400" dirty="0">
                <a:solidFill>
                  <a:srgbClr val="4C004C"/>
                </a:solidFill>
                <a:latin typeface="Calibri" panose="020F0502020204030204" pitchFamily="34" charset="0"/>
              </a:rPr>
              <a:t> </a:t>
            </a:r>
            <a:r>
              <a:rPr lang="en-US" sz="44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primo </a:t>
            </a:r>
            <a:r>
              <a:rPr lang="en-US" sz="4400" dirty="0">
                <a:solidFill>
                  <a:srgbClr val="4C004C"/>
                </a:solidFill>
                <a:latin typeface="Calibri" panose="020F0502020204030204" pitchFamily="34" charset="0"/>
              </a:rPr>
              <a:t>_____ </a:t>
            </a:r>
            <a:r>
              <a:rPr lang="en-US" sz="44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baña</a:t>
            </a:r>
            <a:r>
              <a:rPr lang="en-US" sz="44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4C004C"/>
                </a:solidFill>
                <a:latin typeface="Calibri" panose="020F0502020204030204" pitchFamily="34" charset="0"/>
              </a:rPr>
              <a:t>todos</a:t>
            </a:r>
            <a:r>
              <a:rPr lang="en-US" sz="4400" dirty="0">
                <a:solidFill>
                  <a:srgbClr val="4C004C"/>
                </a:solidFill>
                <a:latin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4C004C"/>
                </a:solidFill>
                <a:latin typeface="Calibri" panose="020F0502020204030204" pitchFamily="34" charset="0"/>
              </a:rPr>
              <a:t>los</a:t>
            </a:r>
            <a:r>
              <a:rPr lang="en-US" sz="4400" dirty="0">
                <a:solidFill>
                  <a:srgbClr val="4C004C"/>
                </a:solidFill>
                <a:latin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4C004C"/>
                </a:solidFill>
                <a:latin typeface="Calibri" panose="020F0502020204030204" pitchFamily="34" charset="0"/>
              </a:rPr>
              <a:t>días</a:t>
            </a:r>
            <a:r>
              <a:rPr lang="en-US" sz="4400" dirty="0">
                <a:solidFill>
                  <a:srgbClr val="4C004C"/>
                </a:solidFill>
                <a:latin typeface="Calibri" panose="020F0502020204030204" pitchFamily="34" charset="0"/>
              </a:rPr>
              <a:t>.</a:t>
            </a:r>
          </a:p>
          <a:p>
            <a:pPr marL="514350" lvl="0" indent="-514350">
              <a:buFontTx/>
              <a:buAutoNum type="arabicPeriod"/>
            </a:pPr>
            <a:r>
              <a:rPr lang="en-US" sz="44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Ustedes</a:t>
            </a:r>
            <a:r>
              <a:rPr lang="en-US" sz="44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 </a:t>
            </a:r>
            <a:r>
              <a:rPr lang="en-US" sz="4400" dirty="0">
                <a:solidFill>
                  <a:srgbClr val="4C004C"/>
                </a:solidFill>
                <a:latin typeface="Calibri" panose="020F0502020204030204" pitchFamily="34" charset="0"/>
              </a:rPr>
              <a:t>_____ </a:t>
            </a:r>
            <a:r>
              <a:rPr lang="en-US" sz="44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lavan</a:t>
            </a:r>
            <a:r>
              <a:rPr lang="en-US" sz="44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 </a:t>
            </a:r>
            <a:r>
              <a:rPr lang="en-US" sz="4400" dirty="0">
                <a:solidFill>
                  <a:srgbClr val="4C004C"/>
                </a:solidFill>
                <a:latin typeface="Calibri" panose="020F0502020204030204" pitchFamily="34" charset="0"/>
              </a:rPr>
              <a:t>las </a:t>
            </a:r>
            <a:r>
              <a:rPr lang="en-US" sz="4400" dirty="0" err="1">
                <a:solidFill>
                  <a:srgbClr val="4C004C"/>
                </a:solidFill>
                <a:latin typeface="Calibri" panose="020F0502020204030204" pitchFamily="34" charset="0"/>
              </a:rPr>
              <a:t>manos</a:t>
            </a:r>
            <a:r>
              <a:rPr lang="en-US" sz="4400" dirty="0">
                <a:solidFill>
                  <a:srgbClr val="4C004C"/>
                </a:solidFill>
                <a:latin typeface="Calibri" panose="020F0502020204030204" pitchFamily="34" charset="0"/>
              </a:rPr>
              <a:t>.</a:t>
            </a:r>
            <a:endParaRPr lang="en-US" sz="4400" dirty="0">
              <a:solidFill>
                <a:srgbClr val="4C004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01837" y="1554937"/>
            <a:ext cx="15111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solidFill>
                  <a:srgbClr val="4C004C"/>
                </a:solidFill>
              </a:rPr>
              <a:t>Me</a:t>
            </a:r>
          </a:p>
          <a:p>
            <a:pPr lvl="0"/>
            <a:r>
              <a:rPr lang="en-US" sz="4000" dirty="0" err="1">
                <a:solidFill>
                  <a:srgbClr val="4C004C"/>
                </a:solidFill>
              </a:rPr>
              <a:t>Te</a:t>
            </a:r>
            <a:endParaRPr lang="en-US" sz="4000" dirty="0">
              <a:solidFill>
                <a:srgbClr val="4C004C"/>
              </a:solidFill>
            </a:endParaRPr>
          </a:p>
          <a:p>
            <a:pPr lvl="0"/>
            <a:r>
              <a:rPr lang="en-US" sz="4000" dirty="0">
                <a:solidFill>
                  <a:srgbClr val="4C004C"/>
                </a:solidFill>
              </a:rPr>
              <a:t>Se</a:t>
            </a:r>
          </a:p>
          <a:p>
            <a:pPr lvl="0"/>
            <a:r>
              <a:rPr lang="en-US" sz="4000" dirty="0">
                <a:solidFill>
                  <a:srgbClr val="4C004C"/>
                </a:solidFill>
              </a:rPr>
              <a:t>Nos</a:t>
            </a:r>
          </a:p>
          <a:p>
            <a:pPr lvl="0"/>
            <a:r>
              <a:rPr lang="en-US" sz="4000" dirty="0" err="1">
                <a:solidFill>
                  <a:srgbClr val="4C004C"/>
                </a:solidFill>
              </a:rPr>
              <a:t>Os</a:t>
            </a:r>
            <a:endParaRPr lang="en-US" sz="4000" dirty="0">
              <a:solidFill>
                <a:srgbClr val="4C004C"/>
              </a:solidFill>
            </a:endParaRPr>
          </a:p>
          <a:p>
            <a:pPr lvl="0"/>
            <a:r>
              <a:rPr lang="en-US" sz="4000" dirty="0">
                <a:solidFill>
                  <a:srgbClr val="4C004C"/>
                </a:solidFill>
              </a:rPr>
              <a:t>Se </a:t>
            </a:r>
            <a:endParaRPr lang="en-US" sz="4000" dirty="0">
              <a:solidFill>
                <a:srgbClr val="4C00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0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820" y="303339"/>
            <a:ext cx="1170689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smtClean="0">
                <a:solidFill>
                  <a:srgbClr val="4C004C"/>
                </a:solidFill>
              </a:rPr>
              <a:t>Use the correct reflexive pronoun and conjugate </a:t>
            </a:r>
            <a:r>
              <a:rPr lang="en-US" sz="4000" dirty="0">
                <a:solidFill>
                  <a:srgbClr val="4C004C"/>
                </a:solidFill>
              </a:rPr>
              <a:t>the verb </a:t>
            </a:r>
            <a:r>
              <a:rPr lang="en-US" sz="4000" dirty="0" smtClean="0">
                <a:solidFill>
                  <a:srgbClr val="4C004C"/>
                </a:solidFill>
              </a:rPr>
              <a:t>given.</a:t>
            </a:r>
          </a:p>
          <a:p>
            <a:pPr lvl="0"/>
            <a:endParaRPr lang="en-US" sz="4000" dirty="0">
              <a:solidFill>
                <a:srgbClr val="4C004C"/>
              </a:solidFill>
            </a:endParaRPr>
          </a:p>
          <a:p>
            <a:pPr lvl="0"/>
            <a:r>
              <a:rPr lang="en-US" sz="4000" dirty="0" err="1">
                <a:solidFill>
                  <a:srgbClr val="4C004C"/>
                </a:solidFill>
              </a:rPr>
              <a:t>Ejemplo</a:t>
            </a:r>
            <a:r>
              <a:rPr lang="en-US" sz="4000" dirty="0">
                <a:solidFill>
                  <a:srgbClr val="4C004C"/>
                </a:solidFill>
              </a:rPr>
              <a:t>: </a:t>
            </a:r>
            <a:r>
              <a:rPr lang="en-US" sz="4000" dirty="0" smtClean="0">
                <a:solidFill>
                  <a:srgbClr val="4C004C"/>
                </a:solidFill>
              </a:rPr>
              <a:t>Marcos (</a:t>
            </a:r>
            <a:r>
              <a:rPr lang="en-US" sz="4000" dirty="0" err="1" smtClean="0">
                <a:solidFill>
                  <a:srgbClr val="4C004C"/>
                </a:solidFill>
              </a:rPr>
              <a:t>peinarse</a:t>
            </a:r>
            <a:r>
              <a:rPr lang="en-US" sz="4000" dirty="0">
                <a:solidFill>
                  <a:srgbClr val="4C004C"/>
                </a:solidFill>
              </a:rPr>
              <a:t>) </a:t>
            </a:r>
            <a:r>
              <a:rPr lang="en-US" sz="4000" dirty="0" smtClean="0">
                <a:solidFill>
                  <a:srgbClr val="4C004C"/>
                </a:solidFill>
              </a:rPr>
              <a:t>el </a:t>
            </a:r>
            <a:r>
              <a:rPr lang="en-US" sz="4000" dirty="0" err="1" smtClean="0">
                <a:solidFill>
                  <a:srgbClr val="4C004C"/>
                </a:solidFill>
              </a:rPr>
              <a:t>pelo</a:t>
            </a:r>
            <a:r>
              <a:rPr lang="en-US" sz="4000" dirty="0" smtClean="0">
                <a:solidFill>
                  <a:srgbClr val="4C004C"/>
                </a:solidFill>
              </a:rPr>
              <a:t>.</a:t>
            </a:r>
            <a:endParaRPr lang="en-US" sz="4000" dirty="0">
              <a:solidFill>
                <a:srgbClr val="4C004C"/>
              </a:solidFill>
            </a:endParaRPr>
          </a:p>
          <a:p>
            <a:pPr lvl="0"/>
            <a:r>
              <a:rPr lang="en-US" sz="4000" dirty="0">
                <a:solidFill>
                  <a:srgbClr val="4C004C"/>
                </a:solidFill>
              </a:rPr>
              <a:t>	        </a:t>
            </a:r>
            <a:r>
              <a:rPr lang="en-US" sz="4000" dirty="0" smtClean="0">
                <a:solidFill>
                  <a:srgbClr val="4C004C"/>
                </a:solidFill>
              </a:rPr>
              <a:t>Marcos se </a:t>
            </a:r>
            <a:r>
              <a:rPr lang="en-US" sz="4000" dirty="0" err="1" smtClean="0">
                <a:solidFill>
                  <a:srgbClr val="4C004C"/>
                </a:solidFill>
              </a:rPr>
              <a:t>peina</a:t>
            </a:r>
            <a:r>
              <a:rPr lang="en-US" sz="4000" dirty="0" smtClean="0">
                <a:solidFill>
                  <a:srgbClr val="4C004C"/>
                </a:solidFill>
              </a:rPr>
              <a:t> el </a:t>
            </a:r>
            <a:r>
              <a:rPr lang="en-US" sz="4000" dirty="0" err="1" smtClean="0">
                <a:solidFill>
                  <a:srgbClr val="4C004C"/>
                </a:solidFill>
              </a:rPr>
              <a:t>pelo</a:t>
            </a:r>
            <a:r>
              <a:rPr lang="en-US" sz="4000" dirty="0" smtClean="0">
                <a:solidFill>
                  <a:srgbClr val="4C004C"/>
                </a:solidFill>
              </a:rPr>
              <a:t>.</a:t>
            </a:r>
            <a:endParaRPr lang="en-US" sz="4000" dirty="0">
              <a:solidFill>
                <a:srgbClr val="4C004C"/>
              </a:solidFill>
            </a:endParaRPr>
          </a:p>
          <a:p>
            <a:pPr marL="742950" lvl="0" indent="-742950">
              <a:buFontTx/>
              <a:buAutoNum type="arabicPeriod"/>
            </a:pPr>
            <a:r>
              <a:rPr lang="en-US" sz="4000" dirty="0" err="1" smtClean="0">
                <a:solidFill>
                  <a:srgbClr val="4C004C"/>
                </a:solidFill>
              </a:rPr>
              <a:t>T</a:t>
            </a:r>
            <a:r>
              <a:rPr lang="en-US" sz="40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ú</a:t>
            </a:r>
            <a:r>
              <a:rPr lang="en-US" sz="4000" dirty="0" smtClean="0">
                <a:solidFill>
                  <a:srgbClr val="4C004C"/>
                </a:solidFill>
              </a:rPr>
              <a:t> (</a:t>
            </a:r>
            <a:r>
              <a:rPr lang="en-US" sz="4000" dirty="0" err="1" smtClean="0">
                <a:solidFill>
                  <a:srgbClr val="4C004C"/>
                </a:solidFill>
              </a:rPr>
              <a:t>quitarse</a:t>
            </a:r>
            <a:r>
              <a:rPr lang="en-US" sz="4000" dirty="0">
                <a:solidFill>
                  <a:srgbClr val="4C004C"/>
                </a:solidFill>
              </a:rPr>
              <a:t>) a </a:t>
            </a:r>
            <a:r>
              <a:rPr lang="en-US" sz="4000" dirty="0" smtClean="0">
                <a:solidFill>
                  <a:srgbClr val="4C004C"/>
                </a:solidFill>
              </a:rPr>
              <a:t>la </a:t>
            </a:r>
            <a:r>
              <a:rPr lang="en-US" sz="4000" dirty="0" err="1" smtClean="0">
                <a:solidFill>
                  <a:srgbClr val="4C004C"/>
                </a:solidFill>
              </a:rPr>
              <a:t>chaqueta</a:t>
            </a:r>
            <a:r>
              <a:rPr lang="en-US" sz="40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.</a:t>
            </a:r>
            <a:endParaRPr lang="en-US" sz="4000" dirty="0">
              <a:solidFill>
                <a:srgbClr val="4C004C"/>
              </a:solidFill>
              <a:latin typeface="Calibri" panose="020F0502020204030204" pitchFamily="34" charset="0"/>
            </a:endParaRPr>
          </a:p>
          <a:p>
            <a:pPr marL="742950" lvl="0" indent="-742950">
              <a:buFontTx/>
              <a:buAutoNum type="arabicPeriod"/>
            </a:pPr>
            <a:r>
              <a:rPr lang="en-US" sz="4000" dirty="0">
                <a:solidFill>
                  <a:srgbClr val="4C004C"/>
                </a:solidFill>
                <a:latin typeface="Calibri" panose="020F0502020204030204" pitchFamily="34" charset="0"/>
              </a:rPr>
              <a:t>¿</a:t>
            </a:r>
            <a:r>
              <a:rPr lang="en-US" sz="4000" dirty="0" err="1">
                <a:solidFill>
                  <a:srgbClr val="4C004C"/>
                </a:solidFill>
                <a:latin typeface="Calibri" panose="020F0502020204030204" pitchFamily="34" charset="0"/>
              </a:rPr>
              <a:t>Usted</a:t>
            </a:r>
            <a:r>
              <a:rPr lang="en-US" sz="4000" dirty="0">
                <a:solidFill>
                  <a:srgbClr val="4C004C"/>
                </a:solidFill>
                <a:latin typeface="Calibri" panose="020F0502020204030204" pitchFamily="34" charset="0"/>
              </a:rPr>
              <a:t> </a:t>
            </a:r>
            <a:r>
              <a:rPr lang="en-US" sz="40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(levantarse) </a:t>
            </a:r>
            <a:r>
              <a:rPr lang="en-US" sz="40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temprano</a:t>
            </a:r>
            <a:r>
              <a:rPr lang="en-US" sz="40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4C004C"/>
                </a:solidFill>
                <a:latin typeface="Calibri" panose="020F0502020204030204" pitchFamily="34" charset="0"/>
              </a:rPr>
              <a:t>todos</a:t>
            </a:r>
            <a:r>
              <a:rPr lang="en-US" sz="4000" dirty="0">
                <a:solidFill>
                  <a:srgbClr val="4C004C"/>
                </a:solidFill>
                <a:latin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4C004C"/>
                </a:solidFill>
                <a:latin typeface="Calibri" panose="020F0502020204030204" pitchFamily="34" charset="0"/>
              </a:rPr>
              <a:t>los</a:t>
            </a:r>
            <a:r>
              <a:rPr lang="en-US" sz="4000" dirty="0">
                <a:solidFill>
                  <a:srgbClr val="4C004C"/>
                </a:solidFill>
                <a:latin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4C004C"/>
                </a:solidFill>
                <a:latin typeface="Calibri" panose="020F0502020204030204" pitchFamily="34" charset="0"/>
              </a:rPr>
              <a:t>días</a:t>
            </a:r>
            <a:r>
              <a:rPr lang="en-US" sz="4000" dirty="0">
                <a:solidFill>
                  <a:srgbClr val="4C004C"/>
                </a:solidFill>
                <a:latin typeface="Calibri" panose="020F0502020204030204" pitchFamily="34" charset="0"/>
              </a:rPr>
              <a:t>?</a:t>
            </a:r>
          </a:p>
          <a:p>
            <a:pPr marL="742950" lvl="0" indent="-742950">
              <a:buFontTx/>
              <a:buAutoNum type="arabicPeriod"/>
            </a:pPr>
            <a:r>
              <a:rPr lang="en-US" sz="40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Yo</a:t>
            </a:r>
            <a:r>
              <a:rPr lang="en-US" sz="40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 (</a:t>
            </a:r>
            <a:r>
              <a:rPr lang="en-US" sz="40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secarse</a:t>
            </a:r>
            <a:r>
              <a:rPr lang="en-US" sz="4000" dirty="0">
                <a:solidFill>
                  <a:srgbClr val="4C004C"/>
                </a:solidFill>
                <a:latin typeface="Calibri" panose="020F0502020204030204" pitchFamily="34" charset="0"/>
              </a:rPr>
              <a:t>) </a:t>
            </a:r>
            <a:r>
              <a:rPr lang="en-US" sz="40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el </a:t>
            </a:r>
            <a:r>
              <a:rPr lang="en-US" sz="40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pelo</a:t>
            </a:r>
            <a:r>
              <a:rPr lang="en-US" sz="40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4C004C"/>
                </a:solidFill>
                <a:latin typeface="Calibri" panose="020F0502020204030204" pitchFamily="34" charset="0"/>
              </a:rPr>
              <a:t>cada</a:t>
            </a:r>
            <a:r>
              <a:rPr lang="en-US" sz="4000" dirty="0">
                <a:solidFill>
                  <a:srgbClr val="4C004C"/>
                </a:solidFill>
                <a:latin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4C004C"/>
                </a:solidFill>
                <a:latin typeface="Calibri" panose="020F0502020204030204" pitchFamily="34" charset="0"/>
              </a:rPr>
              <a:t>noche</a:t>
            </a:r>
            <a:r>
              <a:rPr lang="en-US" sz="4000" dirty="0">
                <a:solidFill>
                  <a:srgbClr val="4C004C"/>
                </a:solidFill>
                <a:latin typeface="Calibri" panose="020F0502020204030204" pitchFamily="34" charset="0"/>
              </a:rPr>
              <a:t>.</a:t>
            </a:r>
          </a:p>
          <a:p>
            <a:pPr marL="742950" lvl="0" indent="-742950">
              <a:buFontTx/>
              <a:buAutoNum type="arabicPeriod"/>
            </a:pPr>
            <a:r>
              <a:rPr lang="en-US" sz="40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Nosotros</a:t>
            </a:r>
            <a:r>
              <a:rPr lang="en-US" sz="40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 (</a:t>
            </a:r>
            <a:r>
              <a:rPr lang="en-US" sz="40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cepillarse</a:t>
            </a:r>
            <a:r>
              <a:rPr lang="en-US" sz="40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) </a:t>
            </a:r>
            <a:r>
              <a:rPr lang="en-US" sz="40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los</a:t>
            </a:r>
            <a:r>
              <a:rPr lang="en-US" sz="40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dientes</a:t>
            </a:r>
            <a:r>
              <a:rPr lang="en-US" sz="40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.</a:t>
            </a:r>
            <a:endParaRPr lang="en-US" sz="4000" dirty="0">
              <a:solidFill>
                <a:srgbClr val="4C004C"/>
              </a:solidFill>
              <a:latin typeface="Calibri" panose="020F0502020204030204" pitchFamily="34" charset="0"/>
            </a:endParaRPr>
          </a:p>
          <a:p>
            <a:pPr marL="742950" lvl="0" indent="-742950">
              <a:buFontTx/>
              <a:buAutoNum type="arabicPeriod"/>
            </a:pPr>
            <a:r>
              <a:rPr lang="en-US" sz="40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Vosotras</a:t>
            </a:r>
            <a:r>
              <a:rPr lang="en-US" sz="40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 </a:t>
            </a:r>
            <a:r>
              <a:rPr lang="en-US" sz="4000" dirty="0">
                <a:solidFill>
                  <a:srgbClr val="4C004C"/>
                </a:solidFill>
                <a:latin typeface="Calibri" panose="020F0502020204030204" pitchFamily="34" charset="0"/>
              </a:rPr>
              <a:t>(</a:t>
            </a:r>
            <a:r>
              <a:rPr lang="en-US" sz="4000" dirty="0" err="1">
                <a:solidFill>
                  <a:srgbClr val="4C004C"/>
                </a:solidFill>
                <a:latin typeface="Calibri" panose="020F0502020204030204" pitchFamily="34" charset="0"/>
              </a:rPr>
              <a:t>maquillarse</a:t>
            </a:r>
            <a:r>
              <a:rPr lang="en-US" sz="4000" dirty="0">
                <a:solidFill>
                  <a:srgbClr val="4C004C"/>
                </a:solidFill>
                <a:latin typeface="Calibri" panose="020F0502020204030204" pitchFamily="34" charset="0"/>
              </a:rPr>
              <a:t>) mucho. </a:t>
            </a:r>
            <a:r>
              <a:rPr lang="en-US" sz="4000" dirty="0">
                <a:solidFill>
                  <a:srgbClr val="4C004C"/>
                </a:solidFill>
              </a:rPr>
              <a:t>	</a:t>
            </a:r>
            <a:endParaRPr lang="en-US" sz="4000" dirty="0">
              <a:solidFill>
                <a:srgbClr val="4C00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36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214" y="334851"/>
            <a:ext cx="1151371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C004C"/>
                </a:solidFill>
              </a:rPr>
              <a:t>Put the following sentences in order.</a:t>
            </a:r>
          </a:p>
          <a:p>
            <a:endParaRPr lang="en-US" sz="4000" dirty="0">
              <a:solidFill>
                <a:srgbClr val="4C004C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4C004C"/>
                </a:solidFill>
              </a:rPr>
              <a:t>___ </a:t>
            </a:r>
            <a:r>
              <a:rPr lang="en-US" sz="4000" dirty="0" err="1" smtClean="0">
                <a:solidFill>
                  <a:srgbClr val="4C004C"/>
                </a:solidFill>
              </a:rPr>
              <a:t>Tercero</a:t>
            </a:r>
            <a:r>
              <a:rPr lang="en-US" sz="4000" dirty="0" smtClean="0">
                <a:solidFill>
                  <a:srgbClr val="4C004C"/>
                </a:solidFill>
              </a:rPr>
              <a:t>, </a:t>
            </a:r>
            <a:r>
              <a:rPr lang="en-US" sz="4000" dirty="0" err="1" smtClean="0">
                <a:solidFill>
                  <a:srgbClr val="4C004C"/>
                </a:solidFill>
              </a:rPr>
              <a:t>yo</a:t>
            </a:r>
            <a:r>
              <a:rPr lang="en-US" sz="4000" dirty="0" smtClean="0">
                <a:solidFill>
                  <a:srgbClr val="4C004C"/>
                </a:solidFill>
              </a:rPr>
              <a:t> me </a:t>
            </a:r>
            <a:r>
              <a:rPr lang="en-US" sz="4000" dirty="0" err="1" smtClean="0">
                <a:solidFill>
                  <a:srgbClr val="4C004C"/>
                </a:solidFill>
              </a:rPr>
              <a:t>ba</a:t>
            </a:r>
            <a:r>
              <a:rPr lang="en-US" sz="40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ño</a:t>
            </a:r>
            <a:r>
              <a:rPr lang="en-US" sz="40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___ </a:t>
            </a:r>
            <a:r>
              <a:rPr lang="en-US" sz="40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Después</a:t>
            </a:r>
            <a:r>
              <a:rPr lang="en-US" sz="40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 de </a:t>
            </a:r>
            <a:r>
              <a:rPr lang="en-US" sz="40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levantarme</a:t>
            </a:r>
            <a:r>
              <a:rPr lang="en-US" sz="40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, me </a:t>
            </a:r>
            <a:r>
              <a:rPr lang="en-US" sz="40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cepillo</a:t>
            </a:r>
            <a:r>
              <a:rPr lang="en-US" sz="40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los</a:t>
            </a:r>
            <a:r>
              <a:rPr lang="en-US" sz="40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dientes</a:t>
            </a:r>
            <a:r>
              <a:rPr lang="en-US" sz="40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___ </a:t>
            </a:r>
            <a:r>
              <a:rPr lang="en-US" sz="40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Luego</a:t>
            </a:r>
            <a:r>
              <a:rPr lang="en-US" sz="40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, </a:t>
            </a:r>
            <a:r>
              <a:rPr lang="en-US" sz="40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como</a:t>
            </a:r>
            <a:r>
              <a:rPr lang="en-US" sz="40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 cereal para el </a:t>
            </a:r>
            <a:r>
              <a:rPr lang="en-US" sz="40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desayuno</a:t>
            </a:r>
            <a:r>
              <a:rPr lang="en-US" sz="40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___ </a:t>
            </a:r>
            <a:r>
              <a:rPr lang="en-US" sz="40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Finalmente</a:t>
            </a:r>
            <a:r>
              <a:rPr lang="en-US" sz="40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, </a:t>
            </a:r>
            <a:r>
              <a:rPr lang="en-US" sz="40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yo</a:t>
            </a:r>
            <a:r>
              <a:rPr lang="en-US" sz="40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camino</a:t>
            </a:r>
            <a:r>
              <a:rPr lang="en-US" sz="40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 a la </a:t>
            </a:r>
            <a:r>
              <a:rPr lang="en-US" sz="40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escuela</a:t>
            </a:r>
            <a:r>
              <a:rPr lang="en-US" sz="40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___Primero, me </a:t>
            </a:r>
            <a:r>
              <a:rPr lang="en-US" sz="40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levanto</a:t>
            </a:r>
            <a:r>
              <a:rPr lang="en-US" sz="40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 a las </a:t>
            </a:r>
            <a:r>
              <a:rPr lang="en-US" sz="40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siete</a:t>
            </a:r>
            <a:r>
              <a:rPr lang="en-US" sz="40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.   </a:t>
            </a:r>
            <a:endParaRPr lang="en-US" sz="4000" dirty="0">
              <a:solidFill>
                <a:srgbClr val="4C00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74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546" y="206062"/>
            <a:ext cx="1189578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200" dirty="0">
                <a:solidFill>
                  <a:srgbClr val="4C004C"/>
                </a:solidFill>
              </a:rPr>
              <a:t>Todos los días yo me levanto a las seis y treinta de la mañana. Primero me lavo la cara y me visto. Luego, yo como el desayuno. Siempre como huevos y jamón y bebo un vaso de leche. Después del desayuno, me peino el pelo y me cepillo los dientes. Entonces, miro la tele un rato. A las siete yo camino a la escuela</a:t>
            </a:r>
            <a:r>
              <a:rPr lang="es-US" sz="3200" dirty="0" smtClean="0">
                <a:solidFill>
                  <a:srgbClr val="4C004C"/>
                </a:solidFill>
              </a:rPr>
              <a:t>.</a:t>
            </a:r>
          </a:p>
          <a:p>
            <a:r>
              <a:rPr lang="en-US" sz="32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1. ¿</a:t>
            </a:r>
            <a:r>
              <a:rPr lang="en-US" sz="32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Qué</a:t>
            </a:r>
            <a:r>
              <a:rPr lang="en-US" sz="32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hace</a:t>
            </a:r>
            <a:r>
              <a:rPr lang="en-US" sz="32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 a las </a:t>
            </a:r>
            <a:r>
              <a:rPr lang="en-US" sz="32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seis</a:t>
            </a:r>
            <a:r>
              <a:rPr lang="en-US" sz="32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 y </a:t>
            </a:r>
            <a:r>
              <a:rPr lang="en-US" sz="32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treinta</a:t>
            </a:r>
            <a:r>
              <a:rPr lang="en-US" sz="32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 de la </a:t>
            </a:r>
            <a:r>
              <a:rPr lang="en-US" sz="32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mañana</a:t>
            </a:r>
            <a:r>
              <a:rPr lang="en-US" sz="32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US" sz="32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(a.) come el </a:t>
            </a:r>
            <a:r>
              <a:rPr lang="en-US" sz="32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desayuno</a:t>
            </a:r>
            <a:r>
              <a:rPr lang="en-US" sz="32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  (b.) se </a:t>
            </a:r>
            <a:r>
              <a:rPr lang="en-US" sz="32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levanta</a:t>
            </a:r>
            <a:r>
              <a:rPr lang="en-US" sz="32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   (c.) </a:t>
            </a:r>
            <a:r>
              <a:rPr lang="en-US" sz="32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duerme</a:t>
            </a:r>
            <a:r>
              <a:rPr lang="en-US" sz="32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  </a:t>
            </a:r>
          </a:p>
          <a:p>
            <a:endParaRPr lang="en-US" sz="3200" dirty="0" smtClean="0">
              <a:solidFill>
                <a:srgbClr val="4C004C"/>
              </a:solidFill>
              <a:latin typeface="Calibri" panose="020F0502020204030204" pitchFamily="34" charset="0"/>
            </a:endParaRPr>
          </a:p>
          <a:p>
            <a:r>
              <a:rPr lang="en-US" sz="32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2. </a:t>
            </a:r>
            <a:r>
              <a:rPr lang="en-US" sz="32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¿</a:t>
            </a:r>
            <a:r>
              <a:rPr lang="en-US" sz="32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Qué</a:t>
            </a:r>
            <a:r>
              <a:rPr lang="en-US" sz="32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 come para el </a:t>
            </a:r>
            <a:r>
              <a:rPr lang="en-US" sz="32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desayuno</a:t>
            </a:r>
            <a:r>
              <a:rPr lang="en-US" sz="32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US" sz="3200" dirty="0" smtClean="0">
                <a:solidFill>
                  <a:srgbClr val="4C004C"/>
                </a:solidFill>
              </a:rPr>
              <a:t>(a.) come cereal    (b.) come </a:t>
            </a:r>
            <a:r>
              <a:rPr lang="en-US" sz="3200" dirty="0" err="1" smtClean="0">
                <a:solidFill>
                  <a:srgbClr val="4C004C"/>
                </a:solidFill>
              </a:rPr>
              <a:t>jam</a:t>
            </a:r>
            <a:r>
              <a:rPr lang="en-US" sz="32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ón</a:t>
            </a:r>
            <a:r>
              <a:rPr lang="en-US" sz="32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 y </a:t>
            </a:r>
            <a:r>
              <a:rPr lang="en-US" sz="32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huevos</a:t>
            </a:r>
            <a:r>
              <a:rPr lang="en-US" sz="32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    (c.) </a:t>
            </a:r>
            <a:r>
              <a:rPr lang="en-US" sz="32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huevos</a:t>
            </a:r>
            <a:r>
              <a:rPr lang="en-US" sz="32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 y </a:t>
            </a:r>
            <a:r>
              <a:rPr lang="en-US" sz="32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salchichas</a:t>
            </a:r>
            <a:endParaRPr lang="en-US" sz="3200" dirty="0" smtClean="0">
              <a:solidFill>
                <a:srgbClr val="4C004C"/>
              </a:solidFill>
              <a:latin typeface="Calibri" panose="020F0502020204030204" pitchFamily="34" charset="0"/>
            </a:endParaRPr>
          </a:p>
          <a:p>
            <a:endParaRPr lang="en-US" sz="3200" dirty="0" smtClean="0">
              <a:solidFill>
                <a:srgbClr val="4C004C"/>
              </a:solidFill>
              <a:latin typeface="Calibri" panose="020F0502020204030204" pitchFamily="34" charset="0"/>
            </a:endParaRPr>
          </a:p>
          <a:p>
            <a:r>
              <a:rPr lang="en-US" sz="32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3. ¿</a:t>
            </a:r>
            <a:r>
              <a:rPr lang="en-US" sz="32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Qué</a:t>
            </a:r>
            <a:r>
              <a:rPr lang="en-US" sz="32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hace</a:t>
            </a:r>
            <a:r>
              <a:rPr lang="en-US" sz="32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por</a:t>
            </a:r>
            <a:r>
              <a:rPr lang="en-US" sz="32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 ultimo?</a:t>
            </a:r>
          </a:p>
          <a:p>
            <a:r>
              <a:rPr lang="en-US" sz="32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(a.) se </a:t>
            </a:r>
            <a:r>
              <a:rPr lang="en-US" sz="32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levanta</a:t>
            </a:r>
            <a:r>
              <a:rPr lang="en-US" sz="32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        (b.) </a:t>
            </a:r>
            <a:r>
              <a:rPr lang="en-US" sz="32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mira</a:t>
            </a:r>
            <a:r>
              <a:rPr lang="en-US" sz="32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 la tele              (c.) </a:t>
            </a:r>
            <a:r>
              <a:rPr lang="en-US" sz="32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camina</a:t>
            </a:r>
            <a:r>
              <a:rPr lang="en-US" sz="3200" dirty="0" smtClean="0">
                <a:solidFill>
                  <a:srgbClr val="4C004C"/>
                </a:solidFill>
                <a:latin typeface="Calibri" panose="020F0502020204030204" pitchFamily="34" charset="0"/>
              </a:rPr>
              <a:t> a la </a:t>
            </a:r>
            <a:r>
              <a:rPr lang="en-US" sz="3200" dirty="0" err="1" smtClean="0">
                <a:solidFill>
                  <a:srgbClr val="4C004C"/>
                </a:solidFill>
                <a:latin typeface="Calibri" panose="020F0502020204030204" pitchFamily="34" charset="0"/>
              </a:rPr>
              <a:t>escuela</a:t>
            </a:r>
            <a:endParaRPr lang="en-US" sz="3200" dirty="0">
              <a:solidFill>
                <a:srgbClr val="4C00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4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2341</TotalTime>
  <Words>396</Words>
  <Application>Microsoft Office PowerPoint</Application>
  <PresentationFormat>Widescreen</PresentationFormat>
  <Paragraphs>82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 DARLING</vt:lpstr>
      <vt:lpstr>Arial</vt:lpstr>
      <vt:lpstr>Calibri</vt:lpstr>
      <vt:lpstr>Calibri Light</vt:lpstr>
      <vt:lpstr>Corbel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Ellyn Powers-Wack</dc:creator>
  <cp:lastModifiedBy>Ellyn Powers-Wack</cp:lastModifiedBy>
  <cp:revision>17</cp:revision>
  <dcterms:created xsi:type="dcterms:W3CDTF">2015-10-27T23:05:17Z</dcterms:created>
  <dcterms:modified xsi:type="dcterms:W3CDTF">2015-10-29T14:06:18Z</dcterms:modified>
</cp:coreProperties>
</file>