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CA7-D3B3-4082-BAAA-4387E6EFE8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808C-E866-4BF2-A606-02D235D4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CA7-D3B3-4082-BAAA-4387E6EFE8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808C-E866-4BF2-A606-02D235D4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9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CA7-D3B3-4082-BAAA-4387E6EFE8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808C-E866-4BF2-A606-02D235D4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5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CA7-D3B3-4082-BAAA-4387E6EFE8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808C-E866-4BF2-A606-02D235D4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7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CA7-D3B3-4082-BAAA-4387E6EFE8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808C-E866-4BF2-A606-02D235D4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1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CA7-D3B3-4082-BAAA-4387E6EFE8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808C-E866-4BF2-A606-02D235D4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CA7-D3B3-4082-BAAA-4387E6EFE8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808C-E866-4BF2-A606-02D235D4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0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CA7-D3B3-4082-BAAA-4387E6EFE8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808C-E866-4BF2-A606-02D235D4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5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CA7-D3B3-4082-BAAA-4387E6EFE8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808C-E866-4BF2-A606-02D235D4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5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CA7-D3B3-4082-BAAA-4387E6EFE8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808C-E866-4BF2-A606-02D235D4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CA7-D3B3-4082-BAAA-4387E6EFE8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808C-E866-4BF2-A606-02D235D4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6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32CA7-D3B3-4082-BAAA-4387E6EFE8C1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808C-E866-4BF2-A606-02D235D4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5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Ellyn\Downloads\01036%20Spanish%20Lesson%20-%20Present%20Tense%20-%20tener%20(part%202);%20useful%20phrases.mp4" TargetMode="External"/><Relationship Id="rId2" Type="http://schemas.openxmlformats.org/officeDocument/2006/relationships/hyperlink" Target="file:///C:\Users\Ellyn\Downloads\01035%20Spanish%20Lesson%20-%20Present%20Tense%20-%20Tener.mp4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enorjordan.com/2009/04/01-present-tense-tener/" TargetMode="External"/><Relationship Id="rId4" Type="http://schemas.openxmlformats.org/officeDocument/2006/relationships/hyperlink" Target="http://www.senorjordan.com/2009/04/01-present-tense-tener-part-2-useful-phrase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065" y="425003"/>
            <a:ext cx="5112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 CENA" panose="02000000000000000000" pitchFamily="2" charset="0"/>
              </a:rPr>
              <a:t>Notes: </a:t>
            </a:r>
            <a:r>
              <a:rPr lang="en-US" sz="4400" dirty="0" err="1" smtClean="0">
                <a:latin typeface="AR CENA" panose="02000000000000000000" pitchFamily="2" charset="0"/>
              </a:rPr>
              <a:t>Tener</a:t>
            </a:r>
            <a:r>
              <a:rPr lang="en-US" sz="4400" dirty="0" smtClean="0">
                <a:latin typeface="AR CENA" panose="02000000000000000000" pitchFamily="2" charset="0"/>
              </a:rPr>
              <a:t>- To have</a:t>
            </a:r>
            <a:endParaRPr lang="en-US" sz="4400" dirty="0">
              <a:latin typeface="AR CENA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7730" y="1466640"/>
          <a:ext cx="9569003" cy="478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66704"/>
                <a:gridCol w="39022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Yo</a:t>
                      </a:r>
                      <a:endParaRPr lang="en-US" sz="4400" dirty="0" smtClean="0"/>
                    </a:p>
                    <a:p>
                      <a:pPr algn="ctr"/>
                      <a:r>
                        <a:rPr lang="en-US" sz="4400" dirty="0" err="1" smtClean="0"/>
                        <a:t>T</a:t>
                      </a:r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ú</a:t>
                      </a:r>
                      <a:endParaRPr lang="en-US" sz="4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Él</a:t>
                      </a:r>
                      <a:r>
                        <a:rPr lang="en-US" sz="4400" dirty="0" smtClean="0">
                          <a:latin typeface="Calibri" panose="020F0502020204030204" pitchFamily="34" charset="0"/>
                        </a:rPr>
                        <a:t>/Ella/</a:t>
                      </a:r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Usted</a:t>
                      </a:r>
                      <a:endParaRPr lang="en-US" sz="4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Nosotros</a:t>
                      </a:r>
                      <a:r>
                        <a:rPr lang="en-US" sz="4400" dirty="0" smtClean="0">
                          <a:latin typeface="Calibri" panose="020F0502020204030204" pitchFamily="34" charset="0"/>
                        </a:rPr>
                        <a:t>/as</a:t>
                      </a:r>
                    </a:p>
                    <a:p>
                      <a:pPr algn="ctr"/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Vosotros</a:t>
                      </a:r>
                      <a:r>
                        <a:rPr lang="en-US" sz="4400" dirty="0" smtClean="0">
                          <a:latin typeface="Calibri" panose="020F0502020204030204" pitchFamily="34" charset="0"/>
                        </a:rPr>
                        <a:t>/as</a:t>
                      </a:r>
                    </a:p>
                    <a:p>
                      <a:pPr algn="ctr"/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Ellos</a:t>
                      </a:r>
                      <a:r>
                        <a:rPr lang="en-US" sz="44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Ellas</a:t>
                      </a:r>
                      <a:r>
                        <a:rPr lang="en-US" sz="44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Ustedes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Tengo</a:t>
                      </a:r>
                      <a:endParaRPr lang="en-US" sz="4400" dirty="0" smtClean="0"/>
                    </a:p>
                    <a:p>
                      <a:pPr algn="ctr"/>
                      <a:r>
                        <a:rPr lang="en-US" sz="4400" dirty="0" err="1" smtClean="0"/>
                        <a:t>Tienes</a:t>
                      </a:r>
                      <a:endParaRPr lang="en-US" sz="4400" dirty="0" smtClean="0"/>
                    </a:p>
                    <a:p>
                      <a:pPr algn="ctr"/>
                      <a:r>
                        <a:rPr lang="en-US" sz="4400" dirty="0" err="1" smtClean="0"/>
                        <a:t>Tiene</a:t>
                      </a:r>
                      <a:endParaRPr lang="en-US" sz="4400" dirty="0" smtClean="0"/>
                    </a:p>
                    <a:p>
                      <a:pPr algn="ctr"/>
                      <a:r>
                        <a:rPr lang="en-US" sz="4400" dirty="0" err="1" smtClean="0"/>
                        <a:t>Tenemos</a:t>
                      </a:r>
                      <a:endParaRPr lang="en-US" sz="4400" dirty="0" smtClean="0"/>
                    </a:p>
                    <a:p>
                      <a:pPr algn="ctr"/>
                      <a:r>
                        <a:rPr lang="en-US" sz="4400" dirty="0" err="1" smtClean="0"/>
                        <a:t>Ten</a:t>
                      </a:r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éis</a:t>
                      </a:r>
                      <a:endParaRPr lang="en-US" sz="4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Tienen</a:t>
                      </a:r>
                      <a:endParaRPr lang="en-US" sz="4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3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670" y="360608"/>
            <a:ext cx="112046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 CENA" panose="02000000000000000000" pitchFamily="2" charset="0"/>
              </a:rPr>
              <a:t>Notes: </a:t>
            </a:r>
            <a:r>
              <a:rPr lang="en-US" sz="4400" dirty="0" err="1" smtClean="0">
                <a:latin typeface="AR CENA" panose="02000000000000000000" pitchFamily="2" charset="0"/>
              </a:rPr>
              <a:t>Tener</a:t>
            </a:r>
            <a:r>
              <a:rPr lang="en-US" sz="4400" dirty="0" smtClean="0">
                <a:latin typeface="AR CENA" panose="02000000000000000000" pitchFamily="2" charset="0"/>
              </a:rPr>
              <a:t> + que</a:t>
            </a:r>
          </a:p>
          <a:p>
            <a:endParaRPr lang="en-US" sz="4400" dirty="0">
              <a:latin typeface="AR CENA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To say that you have to do something you use the expression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tener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que</a:t>
            </a:r>
            <a:r>
              <a:rPr lang="en-US" sz="4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/>
              <a:t>Ejemplos</a:t>
            </a:r>
            <a:r>
              <a:rPr lang="en-US" sz="40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Tengo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que </a:t>
            </a:r>
            <a:r>
              <a:rPr lang="en-US" sz="4000" dirty="0" err="1" smtClean="0"/>
              <a:t>barrer</a:t>
            </a:r>
            <a:r>
              <a:rPr lang="en-US" sz="4000" dirty="0" smtClean="0"/>
              <a:t> el </a:t>
            </a:r>
            <a:r>
              <a:rPr lang="en-US" sz="4000" dirty="0" err="1" smtClean="0"/>
              <a:t>suelo</a:t>
            </a:r>
            <a:r>
              <a:rPr lang="en-US" sz="4000" dirty="0" smtClean="0"/>
              <a:t>. (I have to sweep the floor.)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Marta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tiene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que </a:t>
            </a:r>
            <a:r>
              <a:rPr lang="en-US" sz="4000" dirty="0" err="1" smtClean="0"/>
              <a:t>lavar</a:t>
            </a:r>
            <a:r>
              <a:rPr lang="en-US" sz="4000" dirty="0" smtClean="0"/>
              <a:t> </a:t>
            </a:r>
            <a:r>
              <a:rPr lang="en-US" sz="4000" dirty="0" err="1" smtClean="0"/>
              <a:t>los</a:t>
            </a:r>
            <a:r>
              <a:rPr lang="en-US" sz="4000" dirty="0" smtClean="0"/>
              <a:t> </a:t>
            </a:r>
            <a:r>
              <a:rPr lang="en-US" sz="4000" dirty="0" err="1" smtClean="0"/>
              <a:t>platos</a:t>
            </a:r>
            <a:r>
              <a:rPr lang="en-US" sz="4000" dirty="0" smtClean="0"/>
              <a:t>. (Marta has to wash the dishes.)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820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5515" y="1322162"/>
            <a:ext cx="8178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file"/>
              </a:rPr>
              <a:t>C:\Users\Ellyn\Downloads\01035 Spanish Lesson - Present Tense - Tener.mp4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4552" y="4262907"/>
            <a:ext cx="9903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file"/>
              </a:rPr>
              <a:t>C:\Users\Ellyn\Downloads\01036 Spanish Lesson - Present Tense - </a:t>
            </a:r>
            <a:r>
              <a:rPr lang="en-US" dirty="0" err="1" smtClean="0">
                <a:hlinkClick r:id="rId3" action="ppaction://hlinkfile"/>
              </a:rPr>
              <a:t>tener</a:t>
            </a:r>
            <a:r>
              <a:rPr lang="en-US" dirty="0" smtClean="0">
                <a:hlinkClick r:id="rId3" action="ppaction://hlinkfile"/>
              </a:rPr>
              <a:t> (part 2); useful phrases.mp4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9861" y="205907"/>
            <a:ext cx="2936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Video 1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534205" y="2961986"/>
            <a:ext cx="20826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>
                <a:solidFill>
                  <a:prstClr val="black"/>
                </a:solidFill>
              </a:rPr>
              <a:t>Video </a:t>
            </a:r>
            <a:r>
              <a:rPr lang="en-US" sz="4800" dirty="0" smtClean="0">
                <a:solidFill>
                  <a:prstClr val="black"/>
                </a:solidFill>
              </a:rPr>
              <a:t>2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4552" y="4881093"/>
            <a:ext cx="959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hlinkClick r:id="rId4"/>
              </a:rPr>
              <a:t>http://www.senorjordan.com/2009/04/01-present-tense-tener-part-2-useful-phrases/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75515" y="1741790"/>
            <a:ext cx="782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hlinkClick r:id="rId5"/>
              </a:rPr>
              <a:t>http://www.senorjordan.com/2009/04/01-present-tense-tener/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6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71" y="848359"/>
            <a:ext cx="596291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latin typeface="AR CENA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Using the vocabulary from yesterday and previous lessons, make a list of the chores you have to do for the month (include at least 4).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761408" y="1416675"/>
            <a:ext cx="49970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Ejemplo</a:t>
            </a:r>
            <a:r>
              <a:rPr lang="en-US" sz="4000" dirty="0" smtClean="0"/>
              <a:t>:</a:t>
            </a:r>
          </a:p>
          <a:p>
            <a:pPr algn="ctr"/>
            <a:r>
              <a:rPr lang="en-US" sz="4000" dirty="0" err="1" smtClean="0">
                <a:latin typeface="Bradley Hand ITC" panose="03070402050302030203" pitchFamily="66" charset="0"/>
              </a:rPr>
              <a:t>Mis</a:t>
            </a:r>
            <a:r>
              <a:rPr lang="en-US" sz="4000" dirty="0" smtClean="0"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latin typeface="Bradley Hand ITC" panose="03070402050302030203" pitchFamily="66" charset="0"/>
              </a:rPr>
              <a:t>quehaceres</a:t>
            </a:r>
            <a:r>
              <a:rPr lang="en-US" sz="4000" dirty="0" smtClean="0">
                <a:latin typeface="Bradley Hand ITC" panose="03070402050302030203" pitchFamily="66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Bradley Hand ITC" panose="03070402050302030203" pitchFamily="66" charset="0"/>
              </a:rPr>
              <a:t>Limpiar</a:t>
            </a:r>
            <a:r>
              <a:rPr lang="en-US" sz="4000" dirty="0" smtClean="0">
                <a:latin typeface="Bradley Hand ITC" panose="03070402050302030203" pitchFamily="66" charset="0"/>
              </a:rPr>
              <a:t> mi </a:t>
            </a:r>
            <a:r>
              <a:rPr lang="en-US" sz="4000" dirty="0" err="1" smtClean="0">
                <a:latin typeface="Bradley Hand ITC" panose="03070402050302030203" pitchFamily="66" charset="0"/>
              </a:rPr>
              <a:t>cuarto</a:t>
            </a:r>
            <a:endParaRPr lang="en-US" sz="4000" dirty="0" smtClean="0">
              <a:latin typeface="Bradley Hand ITC" panose="03070402050302030203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Bradley Hand ITC" panose="03070402050302030203" pitchFamily="66" charset="0"/>
              </a:rPr>
              <a:t>Pasar</a:t>
            </a:r>
            <a:r>
              <a:rPr lang="en-US" sz="4000" dirty="0" smtClean="0">
                <a:latin typeface="Bradley Hand ITC" panose="03070402050302030203" pitchFamily="66" charset="0"/>
              </a:rPr>
              <a:t> la </a:t>
            </a:r>
            <a:r>
              <a:rPr lang="en-US" sz="4000" dirty="0" err="1" smtClean="0">
                <a:latin typeface="Bradley Hand ITC" panose="03070402050302030203" pitchFamily="66" charset="0"/>
              </a:rPr>
              <a:t>aspiradora</a:t>
            </a:r>
            <a:endParaRPr lang="en-US" sz="4000" dirty="0" smtClean="0">
              <a:latin typeface="Bradley Hand ITC" panose="03070402050302030203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Bradley Hand ITC" panose="03070402050302030203" pitchFamily="66" charset="0"/>
              </a:rPr>
              <a:t>Lavar</a:t>
            </a:r>
            <a:r>
              <a:rPr lang="en-US" sz="4000" dirty="0" smtClean="0"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latin typeface="Bradley Hand ITC" panose="03070402050302030203" pitchFamily="66" charset="0"/>
              </a:rPr>
              <a:t>los</a:t>
            </a:r>
            <a:r>
              <a:rPr lang="en-US" sz="4000" dirty="0" smtClean="0"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latin typeface="Bradley Hand ITC" panose="03070402050302030203" pitchFamily="66" charset="0"/>
              </a:rPr>
              <a:t>platos</a:t>
            </a:r>
            <a:endParaRPr lang="en-US" sz="4000" dirty="0" smtClean="0">
              <a:latin typeface="Bradley Hand ITC" panose="03070402050302030203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Bradley Hand ITC" panose="03070402050302030203" pitchFamily="66" charset="0"/>
              </a:rPr>
              <a:t>Sacar</a:t>
            </a:r>
            <a:r>
              <a:rPr lang="en-US" sz="4000" dirty="0" smtClean="0">
                <a:latin typeface="Bradley Hand ITC" panose="03070402050302030203" pitchFamily="66" charset="0"/>
              </a:rPr>
              <a:t> la </a:t>
            </a:r>
            <a:r>
              <a:rPr lang="en-US" sz="4000" dirty="0" err="1" smtClean="0">
                <a:latin typeface="Bradley Hand ITC" panose="03070402050302030203" pitchFamily="66" charset="0"/>
              </a:rPr>
              <a:t>basura</a:t>
            </a:r>
            <a:endParaRPr lang="en-US" sz="40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987" y="463639"/>
            <a:ext cx="11165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>
                <a:solidFill>
                  <a:prstClr val="black"/>
                </a:solidFill>
                <a:latin typeface="AR CENA" panose="02000000000000000000" pitchFamily="2" charset="0"/>
              </a:rPr>
              <a:t>Classwork to be turned in: Mis quehaceres</a:t>
            </a:r>
            <a:endParaRPr lang="en-US" sz="4400" dirty="0">
              <a:solidFill>
                <a:prstClr val="black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16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820" y="464801"/>
            <a:ext cx="1170689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>
                <a:solidFill>
                  <a:prstClr val="black"/>
                </a:solidFill>
                <a:latin typeface="AR CENA" panose="02000000000000000000" pitchFamily="2" charset="0"/>
              </a:rPr>
              <a:t>Classwork to be turned in: </a:t>
            </a:r>
            <a:r>
              <a:rPr lang="en-US" sz="4800" dirty="0" err="1">
                <a:solidFill>
                  <a:prstClr val="black"/>
                </a:solidFill>
                <a:latin typeface="AR CENA" panose="02000000000000000000" pitchFamily="2" charset="0"/>
              </a:rPr>
              <a:t>Mis</a:t>
            </a:r>
            <a:r>
              <a:rPr lang="en-US" sz="4800" dirty="0">
                <a:solidFill>
                  <a:prstClr val="black"/>
                </a:solidFill>
                <a:latin typeface="AR CENA" panose="02000000000000000000" pitchFamily="2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AR CENA" panose="02000000000000000000" pitchFamily="2" charset="0"/>
              </a:rPr>
              <a:t>quehaceres</a:t>
            </a:r>
            <a:endParaRPr lang="en-US" sz="4800" dirty="0" smtClean="0">
              <a:solidFill>
                <a:prstClr val="black"/>
              </a:solidFill>
              <a:latin typeface="AR CENA" panose="02000000000000000000" pitchFamily="2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prstClr val="black"/>
                </a:solidFill>
              </a:rPr>
              <a:t>Using the list you just made, write a message to a friend explaining why you can’t </a:t>
            </a:r>
            <a:r>
              <a:rPr lang="en-US" sz="4400" dirty="0" smtClean="0">
                <a:solidFill>
                  <a:prstClr val="black"/>
                </a:solidFill>
              </a:rPr>
              <a:t>do </a:t>
            </a:r>
            <a:r>
              <a:rPr lang="en-US" sz="4400" dirty="0" smtClean="0">
                <a:solidFill>
                  <a:prstClr val="black"/>
                </a:solidFill>
              </a:rPr>
              <a:t>something with him/her. (Use the following as a guide.)</a:t>
            </a:r>
          </a:p>
          <a:p>
            <a:pPr lvl="0"/>
            <a:endParaRPr lang="en-US" sz="4400" dirty="0" smtClean="0">
              <a:solidFill>
                <a:prstClr val="black"/>
              </a:solidFill>
            </a:endParaRPr>
          </a:p>
          <a:p>
            <a:pPr lvl="0"/>
            <a:r>
              <a:rPr lang="en-US" sz="4400" dirty="0" smtClean="0">
                <a:solidFill>
                  <a:prstClr val="black"/>
                </a:solidFill>
              </a:rPr>
              <a:t>Sandra, No </a:t>
            </a:r>
            <a:r>
              <a:rPr lang="en-US" sz="4400" dirty="0" err="1" smtClean="0">
                <a:solidFill>
                  <a:prstClr val="black"/>
                </a:solidFill>
              </a:rPr>
              <a:t>puedo</a:t>
            </a:r>
            <a:r>
              <a:rPr lang="en-US" sz="4400" dirty="0" smtClean="0">
                <a:solidFill>
                  <a:prstClr val="black"/>
                </a:solidFill>
              </a:rPr>
              <a:t> (choose an activity from previous lesson) </a:t>
            </a:r>
            <a:r>
              <a:rPr lang="en-US" sz="4400" dirty="0" err="1" smtClean="0">
                <a:solidFill>
                  <a:prstClr val="black"/>
                </a:solidFill>
              </a:rPr>
              <a:t>porque</a:t>
            </a:r>
            <a:r>
              <a:rPr lang="en-US" sz="4400" dirty="0" smtClean="0">
                <a:solidFill>
                  <a:prstClr val="black"/>
                </a:solidFill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</a:rPr>
              <a:t>tengo</a:t>
            </a:r>
            <a:r>
              <a:rPr lang="en-US" sz="4400" dirty="0" smtClean="0">
                <a:solidFill>
                  <a:prstClr val="black"/>
                </a:solidFill>
              </a:rPr>
              <a:t> mucho que </a:t>
            </a:r>
            <a:r>
              <a:rPr lang="en-US" sz="4400" dirty="0" err="1" smtClean="0">
                <a:solidFill>
                  <a:prstClr val="black"/>
                </a:solidFill>
              </a:rPr>
              <a:t>hacer</a:t>
            </a:r>
            <a:r>
              <a:rPr lang="en-US" sz="4400" dirty="0" smtClean="0">
                <a:solidFill>
                  <a:prstClr val="black"/>
                </a:solidFill>
              </a:rPr>
              <a:t>. </a:t>
            </a:r>
            <a:r>
              <a:rPr lang="en-US" sz="4400" dirty="0" err="1" smtClean="0">
                <a:solidFill>
                  <a:prstClr val="black"/>
                </a:solidFill>
              </a:rPr>
              <a:t>Tengo</a:t>
            </a:r>
            <a:r>
              <a:rPr lang="en-US" sz="4400" dirty="0" smtClean="0">
                <a:solidFill>
                  <a:prstClr val="black"/>
                </a:solidFill>
              </a:rPr>
              <a:t> que (use the chores from your list). 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00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6672" y="532035"/>
            <a:ext cx="1137204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>
                <a:solidFill>
                  <a:prstClr val="black"/>
                </a:solidFill>
                <a:latin typeface="AR CENA" panose="02000000000000000000" pitchFamily="2" charset="0"/>
              </a:rPr>
              <a:t>Classwork to be turned in: </a:t>
            </a:r>
            <a:r>
              <a:rPr lang="en-US" sz="4800" dirty="0" err="1">
                <a:solidFill>
                  <a:prstClr val="black"/>
                </a:solidFill>
                <a:latin typeface="AR CENA" panose="02000000000000000000" pitchFamily="2" charset="0"/>
              </a:rPr>
              <a:t>Mis</a:t>
            </a:r>
            <a:r>
              <a:rPr lang="en-US" sz="4800" dirty="0">
                <a:solidFill>
                  <a:prstClr val="black"/>
                </a:solidFill>
                <a:latin typeface="AR CENA" panose="02000000000000000000" pitchFamily="2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AR CENA" panose="02000000000000000000" pitchFamily="2" charset="0"/>
              </a:rPr>
              <a:t>quehaceres</a:t>
            </a:r>
            <a:endParaRPr lang="en-US" sz="4800" dirty="0" smtClean="0">
              <a:solidFill>
                <a:prstClr val="black"/>
              </a:solidFill>
              <a:latin typeface="AR CENA" panose="02000000000000000000" pitchFamily="2" charset="0"/>
            </a:endParaRPr>
          </a:p>
          <a:p>
            <a:pPr lvl="0"/>
            <a:r>
              <a:rPr lang="en-US" sz="4400" dirty="0" err="1" smtClean="0">
                <a:solidFill>
                  <a:prstClr val="black"/>
                </a:solidFill>
              </a:rPr>
              <a:t>Ejemplo</a:t>
            </a:r>
            <a:r>
              <a:rPr lang="en-US" sz="4400" dirty="0" smtClean="0">
                <a:solidFill>
                  <a:prstClr val="black"/>
                </a:solidFill>
              </a:rPr>
              <a:t>: You are to write </a:t>
            </a:r>
            <a:r>
              <a:rPr lang="en-US" sz="4400" b="1" u="sng" dirty="0" smtClean="0">
                <a:solidFill>
                  <a:prstClr val="black"/>
                </a:solidFill>
              </a:rPr>
              <a:t>your own</a:t>
            </a:r>
            <a:r>
              <a:rPr lang="en-US" sz="4400" dirty="0" smtClean="0">
                <a:solidFill>
                  <a:prstClr val="black"/>
                </a:solidFill>
              </a:rPr>
              <a:t> message. </a:t>
            </a:r>
            <a:r>
              <a:rPr lang="en-US" sz="4400" b="1" u="sng" dirty="0" smtClean="0">
                <a:solidFill>
                  <a:prstClr val="black"/>
                </a:solidFill>
              </a:rPr>
              <a:t>Do not</a:t>
            </a:r>
            <a:r>
              <a:rPr lang="en-US" sz="4400" dirty="0" smtClean="0">
                <a:solidFill>
                  <a:prstClr val="black"/>
                </a:solidFill>
              </a:rPr>
              <a:t> simply copy this one or you will receive a </a:t>
            </a:r>
            <a:r>
              <a:rPr lang="en-US" sz="4400" b="1" u="sng" dirty="0" smtClean="0">
                <a:solidFill>
                  <a:prstClr val="black"/>
                </a:solidFill>
              </a:rPr>
              <a:t>zero</a:t>
            </a:r>
            <a:r>
              <a:rPr lang="en-US" sz="4400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n-US" sz="4400" dirty="0" smtClean="0">
              <a:solidFill>
                <a:prstClr val="black"/>
              </a:solidFill>
            </a:endParaRPr>
          </a:p>
          <a:p>
            <a:pPr lvl="0"/>
            <a:r>
              <a:rPr lang="en-US" sz="4400" dirty="0" smtClean="0">
                <a:solidFill>
                  <a:prstClr val="black"/>
                </a:solidFill>
              </a:rPr>
              <a:t>Sandra, no </a:t>
            </a:r>
            <a:r>
              <a:rPr lang="en-US" sz="4400" dirty="0" err="1" smtClean="0">
                <a:solidFill>
                  <a:prstClr val="black"/>
                </a:solidFill>
              </a:rPr>
              <a:t>puedo</a:t>
            </a:r>
            <a:r>
              <a:rPr lang="en-US" sz="4400" dirty="0" smtClean="0">
                <a:solidFill>
                  <a:prstClr val="black"/>
                </a:solidFill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</a:rPr>
              <a:t>ir</a:t>
            </a:r>
            <a:r>
              <a:rPr lang="en-US" sz="4400" dirty="0" smtClean="0">
                <a:solidFill>
                  <a:prstClr val="black"/>
                </a:solidFill>
              </a:rPr>
              <a:t> al </a:t>
            </a:r>
            <a:r>
              <a:rPr lang="en-US" sz="4400" dirty="0" err="1" smtClean="0">
                <a:solidFill>
                  <a:prstClr val="black"/>
                </a:solidFill>
              </a:rPr>
              <a:t>gimnasio</a:t>
            </a:r>
            <a:r>
              <a:rPr lang="en-US" sz="4400" dirty="0" smtClean="0">
                <a:solidFill>
                  <a:prstClr val="black"/>
                </a:solidFill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</a:rPr>
              <a:t>porque</a:t>
            </a:r>
            <a:r>
              <a:rPr lang="en-US" sz="4400" dirty="0" smtClean="0">
                <a:solidFill>
                  <a:prstClr val="black"/>
                </a:solidFill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</a:rPr>
              <a:t>tengo</a:t>
            </a:r>
            <a:r>
              <a:rPr lang="en-US" sz="4400" dirty="0" smtClean="0">
                <a:solidFill>
                  <a:prstClr val="black"/>
                </a:solidFill>
              </a:rPr>
              <a:t> mucho que </a:t>
            </a:r>
            <a:r>
              <a:rPr lang="en-US" sz="4400" dirty="0" err="1" smtClean="0">
                <a:solidFill>
                  <a:prstClr val="black"/>
                </a:solidFill>
              </a:rPr>
              <a:t>hacer</a:t>
            </a:r>
            <a:r>
              <a:rPr lang="en-US" sz="4400" dirty="0" smtClean="0">
                <a:solidFill>
                  <a:prstClr val="black"/>
                </a:solidFill>
              </a:rPr>
              <a:t>. </a:t>
            </a:r>
            <a:r>
              <a:rPr lang="en-US" sz="4400" dirty="0" err="1" smtClean="0">
                <a:solidFill>
                  <a:prstClr val="black"/>
                </a:solidFill>
              </a:rPr>
              <a:t>Tengo</a:t>
            </a:r>
            <a:r>
              <a:rPr lang="en-US" sz="4400" dirty="0" smtClean="0">
                <a:solidFill>
                  <a:prstClr val="black"/>
                </a:solidFill>
              </a:rPr>
              <a:t> que </a:t>
            </a:r>
            <a:r>
              <a:rPr lang="en-US" sz="4400" dirty="0" err="1" smtClean="0">
                <a:solidFill>
                  <a:prstClr val="black"/>
                </a:solidFill>
              </a:rPr>
              <a:t>estudiar</a:t>
            </a:r>
            <a:r>
              <a:rPr lang="en-US" sz="4400" dirty="0" smtClean="0">
                <a:solidFill>
                  <a:prstClr val="black"/>
                </a:solidFill>
              </a:rPr>
              <a:t>, </a:t>
            </a:r>
            <a:r>
              <a:rPr lang="en-US" sz="4400" dirty="0" err="1" smtClean="0">
                <a:solidFill>
                  <a:prstClr val="black"/>
                </a:solidFill>
              </a:rPr>
              <a:t>planchar</a:t>
            </a:r>
            <a:r>
              <a:rPr lang="en-US" sz="4400" dirty="0" smtClean="0">
                <a:solidFill>
                  <a:prstClr val="black"/>
                </a:solidFill>
              </a:rPr>
              <a:t> mi </a:t>
            </a:r>
            <a:r>
              <a:rPr lang="en-US" sz="4400" dirty="0" err="1" smtClean="0">
                <a:solidFill>
                  <a:prstClr val="black"/>
                </a:solidFill>
              </a:rPr>
              <a:t>ropa</a:t>
            </a:r>
            <a:r>
              <a:rPr lang="en-US" sz="4400" dirty="0" smtClean="0">
                <a:solidFill>
                  <a:prstClr val="black"/>
                </a:solidFill>
              </a:rPr>
              <a:t>, </a:t>
            </a:r>
            <a:r>
              <a:rPr lang="en-US" sz="4400" dirty="0" err="1" smtClean="0">
                <a:solidFill>
                  <a:prstClr val="black"/>
                </a:solidFill>
              </a:rPr>
              <a:t>cortar</a:t>
            </a:r>
            <a:r>
              <a:rPr lang="en-US" sz="4400" dirty="0" smtClean="0">
                <a:solidFill>
                  <a:prstClr val="black"/>
                </a:solidFill>
              </a:rPr>
              <a:t> el </a:t>
            </a:r>
            <a:r>
              <a:rPr lang="en-US" sz="4400" dirty="0" err="1" smtClean="0">
                <a:solidFill>
                  <a:prstClr val="black"/>
                </a:solidFill>
              </a:rPr>
              <a:t>c</a:t>
            </a:r>
            <a:r>
              <a:rPr lang="en-US" sz="4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ésped</a:t>
            </a:r>
            <a:r>
              <a:rPr lang="en-US" sz="4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y </a:t>
            </a:r>
            <a:r>
              <a:rPr lang="en-US" sz="4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barrer</a:t>
            </a:r>
            <a:r>
              <a:rPr lang="en-US" sz="4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el </a:t>
            </a:r>
            <a:r>
              <a:rPr lang="en-US" sz="4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suelo</a:t>
            </a:r>
            <a:r>
              <a:rPr lang="en-US" sz="4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 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02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124" y="244699"/>
            <a:ext cx="117798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 CENA" panose="02000000000000000000" pitchFamily="2" charset="0"/>
              </a:rPr>
              <a:t>Classwork to be turned in: ¿</a:t>
            </a:r>
            <a:r>
              <a:rPr lang="en-US" sz="4400" dirty="0" err="1" smtClean="0">
                <a:latin typeface="AR CENA" panose="02000000000000000000" pitchFamily="2" charset="0"/>
              </a:rPr>
              <a:t>Qué</a:t>
            </a:r>
            <a:r>
              <a:rPr lang="en-US" sz="4400" dirty="0" smtClean="0">
                <a:latin typeface="AR CENA" panose="02000000000000000000" pitchFamily="2" charset="0"/>
              </a:rPr>
              <a:t> </a:t>
            </a:r>
            <a:r>
              <a:rPr lang="en-US" sz="4400" dirty="0" err="1" smtClean="0">
                <a:latin typeface="AR CENA" panose="02000000000000000000" pitchFamily="2" charset="0"/>
              </a:rPr>
              <a:t>tienes</a:t>
            </a:r>
            <a:r>
              <a:rPr lang="en-US" sz="4400" dirty="0" smtClean="0">
                <a:latin typeface="AR CENA" panose="02000000000000000000" pitchFamily="2" charset="0"/>
              </a:rPr>
              <a:t> que </a:t>
            </a:r>
            <a:r>
              <a:rPr lang="en-US" sz="4400" dirty="0" err="1" smtClean="0">
                <a:latin typeface="AR CENA" panose="02000000000000000000" pitchFamily="2" charset="0"/>
              </a:rPr>
              <a:t>hacer</a:t>
            </a:r>
            <a:r>
              <a:rPr lang="en-US" sz="4400" dirty="0" smtClean="0">
                <a:latin typeface="AR CENA" panose="02000000000000000000" pitchFamily="2" charset="0"/>
              </a:rPr>
              <a:t>?</a:t>
            </a:r>
          </a:p>
          <a:p>
            <a:endParaRPr lang="en-US" sz="4400" dirty="0">
              <a:latin typeface="AR CENA" panose="02000000000000000000" pitchFamily="2" charset="0"/>
            </a:endParaRPr>
          </a:p>
          <a:p>
            <a:r>
              <a:rPr lang="en-US" sz="4400" dirty="0" smtClean="0"/>
              <a:t>Ask three people what he/she has to do.</a:t>
            </a:r>
          </a:p>
          <a:p>
            <a:endParaRPr lang="en-US" sz="4400" dirty="0"/>
          </a:p>
          <a:p>
            <a:r>
              <a:rPr lang="en-US" sz="4400" dirty="0" err="1" smtClean="0"/>
              <a:t>Ejemplo</a:t>
            </a:r>
            <a:r>
              <a:rPr lang="en-US" sz="4400" dirty="0" smtClean="0"/>
              <a:t>:</a:t>
            </a:r>
          </a:p>
          <a:p>
            <a:r>
              <a:rPr lang="en-US" sz="4400" dirty="0" smtClean="0">
                <a:latin typeface="Calibri" panose="020F0502020204030204" pitchFamily="34" charset="0"/>
              </a:rPr>
              <a:t>¿</a:t>
            </a:r>
            <a:r>
              <a:rPr lang="en-US" sz="4400" dirty="0" err="1" smtClean="0">
                <a:latin typeface="Calibri" panose="020F0502020204030204" pitchFamily="34" charset="0"/>
              </a:rPr>
              <a:t>Qué</a:t>
            </a:r>
            <a:r>
              <a:rPr lang="en-US" sz="4400" dirty="0" smtClean="0">
                <a:latin typeface="Calibri" panose="020F0502020204030204" pitchFamily="34" charset="0"/>
              </a:rPr>
              <a:t> </a:t>
            </a:r>
            <a:r>
              <a:rPr lang="en-US" sz="4400" dirty="0" err="1" smtClean="0">
                <a:latin typeface="Calibri" panose="020F0502020204030204" pitchFamily="34" charset="0"/>
              </a:rPr>
              <a:t>tienes</a:t>
            </a:r>
            <a:r>
              <a:rPr lang="en-US" sz="4400" dirty="0" smtClean="0">
                <a:latin typeface="Calibri" panose="020F0502020204030204" pitchFamily="34" charset="0"/>
              </a:rPr>
              <a:t> que </a:t>
            </a:r>
            <a:r>
              <a:rPr lang="en-US" sz="4400" dirty="0" err="1" smtClean="0">
                <a:latin typeface="Calibri" panose="020F0502020204030204" pitchFamily="34" charset="0"/>
              </a:rPr>
              <a:t>hacer</a:t>
            </a:r>
            <a:r>
              <a:rPr lang="en-US" sz="4400" dirty="0" smtClean="0">
                <a:latin typeface="Calibri" panose="020F0502020204030204" pitchFamily="34" charset="0"/>
              </a:rPr>
              <a:t>? (What do you have to do?)</a:t>
            </a:r>
          </a:p>
          <a:p>
            <a:endParaRPr lang="en-US" sz="4400" dirty="0">
              <a:latin typeface="Calibri" panose="020F0502020204030204" pitchFamily="34" charset="0"/>
            </a:endParaRPr>
          </a:p>
          <a:p>
            <a:r>
              <a:rPr lang="en-US" sz="4400" dirty="0" err="1" smtClean="0">
                <a:latin typeface="Calibri" panose="020F0502020204030204" pitchFamily="34" charset="0"/>
              </a:rPr>
              <a:t>Yo</a:t>
            </a:r>
            <a:r>
              <a:rPr lang="en-US" sz="4400" dirty="0" smtClean="0">
                <a:latin typeface="Calibri" panose="020F0502020204030204" pitchFamily="34" charset="0"/>
              </a:rPr>
              <a:t> </a:t>
            </a:r>
            <a:r>
              <a:rPr lang="en-US" sz="4400" dirty="0" err="1" smtClean="0">
                <a:latin typeface="Calibri" panose="020F0502020204030204" pitchFamily="34" charset="0"/>
              </a:rPr>
              <a:t>tengo</a:t>
            </a:r>
            <a:r>
              <a:rPr lang="en-US" sz="4400" dirty="0" smtClean="0">
                <a:latin typeface="Calibri" panose="020F0502020204030204" pitchFamily="34" charset="0"/>
              </a:rPr>
              <a:t> que </a:t>
            </a:r>
            <a:r>
              <a:rPr lang="en-US" sz="4400" dirty="0" err="1" smtClean="0">
                <a:latin typeface="Calibri" panose="020F0502020204030204" pitchFamily="34" charset="0"/>
              </a:rPr>
              <a:t>hacer</a:t>
            </a:r>
            <a:r>
              <a:rPr lang="en-US" sz="4400" dirty="0" smtClean="0">
                <a:latin typeface="Calibri" panose="020F0502020204030204" pitchFamily="34" charset="0"/>
              </a:rPr>
              <a:t> mi </a:t>
            </a:r>
            <a:r>
              <a:rPr lang="en-US" sz="4400" dirty="0" err="1" smtClean="0">
                <a:latin typeface="Calibri" panose="020F0502020204030204" pitchFamily="34" charset="0"/>
              </a:rPr>
              <a:t>cama</a:t>
            </a:r>
            <a:r>
              <a:rPr lang="en-US" sz="4400" dirty="0" smtClean="0">
                <a:latin typeface="Calibri" panose="020F0502020204030204" pitchFamily="34" charset="0"/>
              </a:rPr>
              <a:t> y </a:t>
            </a:r>
            <a:r>
              <a:rPr lang="en-US" sz="4400" dirty="0" err="1" smtClean="0">
                <a:latin typeface="Calibri" panose="020F0502020204030204" pitchFamily="34" charset="0"/>
              </a:rPr>
              <a:t>limpiar</a:t>
            </a:r>
            <a:r>
              <a:rPr lang="en-US" sz="4400" dirty="0" smtClean="0">
                <a:latin typeface="Calibri" panose="020F0502020204030204" pitchFamily="34" charset="0"/>
              </a:rPr>
              <a:t> el </a:t>
            </a:r>
            <a:r>
              <a:rPr lang="en-US" sz="4400" dirty="0" err="1" smtClean="0">
                <a:latin typeface="Calibri" panose="020F0502020204030204" pitchFamily="34" charset="0"/>
              </a:rPr>
              <a:t>baño</a:t>
            </a:r>
            <a:r>
              <a:rPr lang="en-US" sz="44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4400" dirty="0" smtClean="0">
                <a:latin typeface="Calibri" panose="020F0502020204030204" pitchFamily="34" charset="0"/>
              </a:rPr>
              <a:t>(I have to make my bed and clean the bathroom.)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20267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345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 CENA</vt:lpstr>
      <vt:lpstr>Arial</vt:lpstr>
      <vt:lpstr>Bradley Hand ITC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6</cp:revision>
  <dcterms:created xsi:type="dcterms:W3CDTF">2015-11-10T01:34:17Z</dcterms:created>
  <dcterms:modified xsi:type="dcterms:W3CDTF">2015-11-10T02:25:09Z</dcterms:modified>
</cp:coreProperties>
</file>