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2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7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2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1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7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7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3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CBD0B-EE23-4334-AF90-0D1D7BE50B24}" type="datetimeFigureOut">
              <a:rPr lang="en-US" smtClean="0"/>
              <a:t>11/11/2015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3A29-9850-4FB8-A0F7-6BB45A8D6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3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1609" y="2309826"/>
            <a:ext cx="894969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AR CHRISTY" panose="02000000000000000000" pitchFamily="2" charset="0"/>
              </a:rPr>
              <a:t>Tener</a:t>
            </a:r>
            <a:endParaRPr lang="en-US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continued</a:t>
            </a:r>
            <a:endParaRPr lang="en-US" sz="9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AR CHRISTY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58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1065" y="425003"/>
            <a:ext cx="5112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Notes: </a:t>
            </a:r>
            <a:r>
              <a:rPr lang="en-US" sz="4400" dirty="0" err="1" smtClean="0">
                <a:latin typeface="AR CENA" panose="02000000000000000000" pitchFamily="2" charset="0"/>
              </a:rPr>
              <a:t>Tener</a:t>
            </a:r>
            <a:r>
              <a:rPr lang="en-US" sz="4400" dirty="0" smtClean="0">
                <a:latin typeface="AR CENA" panose="02000000000000000000" pitchFamily="2" charset="0"/>
              </a:rPr>
              <a:t>- To have</a:t>
            </a:r>
            <a:endParaRPr lang="en-US" sz="4400" dirty="0">
              <a:latin typeface="AR CENA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47730" y="1466640"/>
          <a:ext cx="9569003" cy="478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6704"/>
                <a:gridCol w="3902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Yo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ú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Él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/Ella/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Usted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Nosotros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/as</a:t>
                      </a: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Vosotros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/as</a:t>
                      </a: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Ellos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Ellas</a:t>
                      </a:r>
                      <a:r>
                        <a:rPr lang="en-US" sz="44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Ustedes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Tengo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Tienes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Tiene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Tenemos</a:t>
                      </a:r>
                      <a:endParaRPr lang="en-US" sz="4400" dirty="0" smtClean="0"/>
                    </a:p>
                    <a:p>
                      <a:pPr algn="ctr"/>
                      <a:r>
                        <a:rPr lang="en-US" sz="4400" dirty="0" err="1" smtClean="0"/>
                        <a:t>Ten</a:t>
                      </a:r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éis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4400" dirty="0" err="1" smtClean="0">
                          <a:latin typeface="Calibri" panose="020F0502020204030204" pitchFamily="34" charset="0"/>
                        </a:rPr>
                        <a:t>Tienen</a:t>
                      </a:r>
                      <a:endParaRPr lang="en-US" sz="4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6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292" y="334851"/>
            <a:ext cx="8940569" cy="622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360608"/>
            <a:ext cx="112046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Notes: </a:t>
            </a:r>
            <a:r>
              <a:rPr lang="en-US" sz="4400" dirty="0" err="1" smtClean="0">
                <a:latin typeface="AR CENA" panose="02000000000000000000" pitchFamily="2" charset="0"/>
              </a:rPr>
              <a:t>Tener</a:t>
            </a:r>
            <a:r>
              <a:rPr lang="en-US" sz="4400" dirty="0" smtClean="0">
                <a:latin typeface="AR CENA" panose="02000000000000000000" pitchFamily="2" charset="0"/>
              </a:rPr>
              <a:t> + que</a:t>
            </a:r>
          </a:p>
          <a:p>
            <a:endParaRPr lang="en-US" sz="4400" dirty="0">
              <a:latin typeface="AR CENA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To say that you have to do something you use the expression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tener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</a:t>
            </a:r>
            <a:r>
              <a:rPr lang="en-US" sz="4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/>
              <a:t>Ejemplos</a:t>
            </a:r>
            <a:r>
              <a:rPr lang="en-US" sz="40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Tengo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4000" dirty="0" err="1" smtClean="0"/>
              <a:t>barrer</a:t>
            </a:r>
            <a:r>
              <a:rPr lang="en-US" sz="4000" dirty="0" smtClean="0"/>
              <a:t> el </a:t>
            </a:r>
            <a:r>
              <a:rPr lang="en-US" sz="4000" dirty="0" err="1" smtClean="0"/>
              <a:t>suelo</a:t>
            </a:r>
            <a:r>
              <a:rPr lang="en-US" sz="4000" dirty="0" smtClean="0"/>
              <a:t>. (I have to sweep the floor.)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Marta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tiene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que </a:t>
            </a:r>
            <a:r>
              <a:rPr lang="en-US" sz="4000" dirty="0" err="1" smtClean="0"/>
              <a:t>lavar</a:t>
            </a:r>
            <a:r>
              <a:rPr lang="en-US" sz="4000" dirty="0" smtClean="0"/>
              <a:t> </a:t>
            </a:r>
            <a:r>
              <a:rPr lang="en-US" sz="4000" dirty="0" err="1" smtClean="0"/>
              <a:t>los</a:t>
            </a:r>
            <a:r>
              <a:rPr lang="en-US" sz="4000" dirty="0" smtClean="0"/>
              <a:t> </a:t>
            </a:r>
            <a:r>
              <a:rPr lang="en-US" sz="4000" dirty="0" err="1" smtClean="0"/>
              <a:t>platos</a:t>
            </a:r>
            <a:r>
              <a:rPr lang="en-US" sz="4000" dirty="0" smtClean="0"/>
              <a:t>. (Marta has to wash the dishes.)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897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882" y="386366"/>
            <a:ext cx="101871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 CENA" panose="02000000000000000000" pitchFamily="2" charset="0"/>
              </a:rPr>
              <a:t>Notes: </a:t>
            </a:r>
            <a:r>
              <a:rPr lang="en-US" sz="4400" dirty="0" err="1" smtClean="0">
                <a:latin typeface="AR CENA" panose="02000000000000000000" pitchFamily="2" charset="0"/>
              </a:rPr>
              <a:t>Expressiones</a:t>
            </a:r>
            <a:r>
              <a:rPr lang="en-US" sz="4400" dirty="0" smtClean="0">
                <a:latin typeface="AR CENA" panose="02000000000000000000" pitchFamily="2" charset="0"/>
              </a:rPr>
              <a:t> con </a:t>
            </a:r>
            <a:r>
              <a:rPr lang="en-US" sz="4400" dirty="0" err="1" smtClean="0">
                <a:latin typeface="AR CENA" panose="02000000000000000000" pitchFamily="2" charset="0"/>
              </a:rPr>
              <a:t>tener</a:t>
            </a:r>
            <a:endParaRPr lang="en-US" sz="4400" dirty="0">
              <a:latin typeface="AR CENA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2" y="1574535"/>
            <a:ext cx="11309801" cy="463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4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08" y="1297942"/>
            <a:ext cx="7959356" cy="5669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3031" y="218941"/>
            <a:ext cx="1188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Classwork: Describe what is happening in each picture using an expression with </a:t>
            </a:r>
            <a:r>
              <a:rPr lang="en-US" sz="4000" dirty="0" err="1" smtClean="0"/>
              <a:t>tener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5117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003" y="360608"/>
            <a:ext cx="11320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Classwork: </a:t>
            </a:r>
            <a:r>
              <a:rPr lang="en-US" sz="4000" dirty="0" err="1" smtClean="0"/>
              <a:t>Encuesta</a:t>
            </a:r>
            <a:r>
              <a:rPr lang="en-US" sz="4000" dirty="0" smtClean="0"/>
              <a:t>- Ask three people the following questions. Write the answers down.</a:t>
            </a:r>
          </a:p>
          <a:p>
            <a:r>
              <a:rPr lang="en-US" sz="4000" dirty="0" err="1" smtClean="0"/>
              <a:t>Ejemplo</a:t>
            </a:r>
            <a:r>
              <a:rPr lang="en-US" sz="4000" dirty="0" smtClean="0"/>
              <a:t>: Student 1 asks: </a:t>
            </a:r>
            <a:r>
              <a:rPr lang="en-US" sz="4000" dirty="0" smtClean="0"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latin typeface="Calibri" panose="020F0502020204030204" pitchFamily="34" charset="0"/>
              </a:rPr>
              <a:t>Tienes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sed</a:t>
            </a:r>
            <a:r>
              <a:rPr lang="en-US" sz="40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sz="4000" dirty="0">
                <a:latin typeface="Calibri" panose="020F0502020204030204" pitchFamily="34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</a:rPr>
              <a:t>      Student 2 says: </a:t>
            </a:r>
            <a:r>
              <a:rPr lang="en-US" sz="4000" dirty="0" err="1" smtClean="0">
                <a:latin typeface="Calibri" panose="020F0502020204030204" pitchFamily="34" charset="0"/>
              </a:rPr>
              <a:t>Sí</a:t>
            </a:r>
            <a:r>
              <a:rPr lang="en-US" sz="4000" dirty="0" smtClean="0">
                <a:latin typeface="Calibri" panose="020F0502020204030204" pitchFamily="34" charset="0"/>
              </a:rPr>
              <a:t>, </a:t>
            </a:r>
            <a:r>
              <a:rPr lang="en-US" sz="4000" dirty="0" err="1" smtClean="0">
                <a:latin typeface="Calibri" panose="020F0502020204030204" pitchFamily="34" charset="0"/>
              </a:rPr>
              <a:t>tengo</a:t>
            </a:r>
            <a:r>
              <a:rPr lang="en-US" sz="4000" dirty="0" smtClean="0">
                <a:latin typeface="Calibri" panose="020F0502020204030204" pitchFamily="34" charset="0"/>
              </a:rPr>
              <a:t> sed. or No, no </a:t>
            </a:r>
            <a:r>
              <a:rPr lang="en-US" sz="4000" dirty="0" err="1" smtClean="0">
                <a:latin typeface="Calibri" panose="020F0502020204030204" pitchFamily="34" charset="0"/>
              </a:rPr>
              <a:t>tengo</a:t>
            </a:r>
            <a:r>
              <a:rPr lang="en-US" sz="4000" dirty="0" smtClean="0">
                <a:latin typeface="Calibri" panose="020F0502020204030204" pitchFamily="34" charset="0"/>
              </a:rPr>
              <a:t> sed. </a:t>
            </a:r>
            <a:endParaRPr lang="en-US" sz="4000" dirty="0"/>
          </a:p>
          <a:p>
            <a:r>
              <a:rPr lang="en-US" sz="4000" dirty="0"/>
              <a:t> </a:t>
            </a:r>
            <a:r>
              <a:rPr lang="en-US" sz="4000" dirty="0" smtClean="0"/>
              <a:t>      Student 3 writes: </a:t>
            </a:r>
            <a:r>
              <a:rPr lang="en-US" sz="4000" dirty="0" smtClean="0">
                <a:latin typeface="Calibri" panose="020F0502020204030204" pitchFamily="34" charset="0"/>
              </a:rPr>
              <a:t>(person’s name) </a:t>
            </a:r>
            <a:r>
              <a:rPr lang="en-US" sz="4000" dirty="0" err="1" smtClean="0">
                <a:latin typeface="Calibri" panose="020F0502020204030204" pitchFamily="34" charset="0"/>
              </a:rPr>
              <a:t>tiene</a:t>
            </a:r>
            <a:r>
              <a:rPr lang="en-US" sz="4000" dirty="0" smtClean="0">
                <a:latin typeface="Calibri" panose="020F0502020204030204" pitchFamily="34" charset="0"/>
              </a:rPr>
              <a:t> sed. Or</a:t>
            </a: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smtClean="0">
                <a:latin typeface="Calibri" panose="020F0502020204030204" pitchFamily="34" charset="0"/>
              </a:rPr>
              <a:t>			       (person’s name) no </a:t>
            </a:r>
            <a:r>
              <a:rPr lang="en-US" sz="4000" dirty="0" err="1" smtClean="0">
                <a:latin typeface="Calibri" panose="020F0502020204030204" pitchFamily="34" charset="0"/>
              </a:rPr>
              <a:t>tiene</a:t>
            </a:r>
            <a:r>
              <a:rPr lang="en-US" sz="4000" smtClean="0">
                <a:latin typeface="Calibri" panose="020F0502020204030204" pitchFamily="34" charset="0"/>
              </a:rPr>
              <a:t> sed.</a:t>
            </a:r>
            <a:endParaRPr lang="en-US" sz="4000" dirty="0" smtClean="0"/>
          </a:p>
          <a:p>
            <a:r>
              <a:rPr lang="en-US" sz="4000" dirty="0" smtClean="0"/>
              <a:t>1. </a:t>
            </a:r>
            <a:r>
              <a:rPr lang="en-US" sz="4000" dirty="0" smtClean="0">
                <a:latin typeface="Calibri" panose="020F0502020204030204" pitchFamily="34" charset="0"/>
              </a:rPr>
              <a:t>¿</a:t>
            </a:r>
            <a:r>
              <a:rPr lang="en-US" sz="4000" dirty="0" err="1" smtClean="0"/>
              <a:t>Tienes</a:t>
            </a:r>
            <a:r>
              <a:rPr lang="en-US" sz="4000" dirty="0" smtClean="0"/>
              <a:t> </a:t>
            </a:r>
            <a:r>
              <a:rPr lang="en-US" sz="4000" dirty="0" err="1" smtClean="0"/>
              <a:t>hambre</a:t>
            </a:r>
            <a:r>
              <a:rPr lang="en-US" sz="4000" dirty="0" smtClean="0"/>
              <a:t>?</a:t>
            </a:r>
          </a:p>
          <a:p>
            <a:r>
              <a:rPr lang="en-US" sz="4000" dirty="0" smtClean="0"/>
              <a:t>2. </a:t>
            </a:r>
            <a:r>
              <a:rPr lang="en-US" sz="4000" dirty="0" smtClean="0"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latin typeface="Calibri" panose="020F0502020204030204" pitchFamily="34" charset="0"/>
              </a:rPr>
              <a:t>Tienes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sueño</a:t>
            </a:r>
            <a:r>
              <a:rPr lang="en-US" sz="4000" dirty="0" smtClean="0">
                <a:latin typeface="Calibri" panose="020F0502020204030204" pitchFamily="34" charset="0"/>
              </a:rPr>
              <a:t>?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3. ¿</a:t>
            </a:r>
            <a:r>
              <a:rPr lang="en-US" sz="4000" dirty="0" err="1" smtClean="0">
                <a:latin typeface="Calibri" panose="020F0502020204030204" pitchFamily="34" charset="0"/>
              </a:rPr>
              <a:t>Tienes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calor</a:t>
            </a:r>
            <a:r>
              <a:rPr lang="en-US" sz="4000" dirty="0" smtClean="0">
                <a:latin typeface="Calibri" panose="020F0502020204030204" pitchFamily="34" charset="0"/>
              </a:rPr>
              <a:t> o </a:t>
            </a:r>
            <a:r>
              <a:rPr lang="en-US" sz="4000" dirty="0" err="1" smtClean="0">
                <a:latin typeface="Calibri" panose="020F0502020204030204" pitchFamily="34" charset="0"/>
              </a:rPr>
              <a:t>frío</a:t>
            </a:r>
            <a:r>
              <a:rPr lang="en-US" sz="4000" dirty="0" smtClean="0">
                <a:latin typeface="Calibri" panose="020F0502020204030204" pitchFamily="34" charset="0"/>
              </a:rPr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71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146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 CENA</vt:lpstr>
      <vt:lpstr>AR CHRISTY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4</cp:revision>
  <dcterms:created xsi:type="dcterms:W3CDTF">2015-11-12T04:57:12Z</dcterms:created>
  <dcterms:modified xsi:type="dcterms:W3CDTF">2015-11-12T05:30:27Z</dcterms:modified>
</cp:coreProperties>
</file>