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1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2" d="100"/>
          <a:sy n="72" d="100"/>
        </p:scale>
        <p:origin x="4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C4D3-7891-4B0E-9386-FA9DC20B1093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BAF0-53F9-4294-BB9B-EA7DAC66B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04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C4D3-7891-4B0E-9386-FA9DC20B1093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BAF0-53F9-4294-BB9B-EA7DAC66B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91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C4D3-7891-4B0E-9386-FA9DC20B1093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BAF0-53F9-4294-BB9B-EA7DAC66B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59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C4D3-7891-4B0E-9386-FA9DC20B1093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BAF0-53F9-4294-BB9B-EA7DAC66B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805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C4D3-7891-4B0E-9386-FA9DC20B1093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BAF0-53F9-4294-BB9B-EA7DAC66B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93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C4D3-7891-4B0E-9386-FA9DC20B1093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BAF0-53F9-4294-BB9B-EA7DAC66B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7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C4D3-7891-4B0E-9386-FA9DC20B1093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BAF0-53F9-4294-BB9B-EA7DAC66B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37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C4D3-7891-4B0E-9386-FA9DC20B1093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BAF0-53F9-4294-BB9B-EA7DAC66B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C4D3-7891-4B0E-9386-FA9DC20B1093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BAF0-53F9-4294-BB9B-EA7DAC66B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736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C4D3-7891-4B0E-9386-FA9DC20B1093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BAF0-53F9-4294-BB9B-EA7DAC66B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51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C4D3-7891-4B0E-9386-FA9DC20B1093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BAF0-53F9-4294-BB9B-EA7DAC66B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6C4D3-7891-4B0E-9386-FA9DC20B1093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8BAF0-53F9-4294-BB9B-EA7DAC66B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90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2434" y="177311"/>
            <a:ext cx="46522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4000" dirty="0">
                <a:solidFill>
                  <a:srgbClr val="5B9BD5">
                    <a:lumMod val="75000"/>
                  </a:srgbClr>
                </a:solidFill>
                <a:latin typeface="AR DELANEY" panose="02000000000000000000" pitchFamily="2" charset="0"/>
              </a:rPr>
              <a:t>¡Mi </a:t>
            </a:r>
            <a:r>
              <a:rPr lang="en-US" sz="4000" dirty="0" err="1">
                <a:solidFill>
                  <a:srgbClr val="5B9BD5">
                    <a:lumMod val="75000"/>
                  </a:srgbClr>
                </a:solidFill>
                <a:latin typeface="AR DELANEY" panose="02000000000000000000" pitchFamily="2" charset="0"/>
              </a:rPr>
              <a:t>vida</a:t>
            </a:r>
            <a:r>
              <a:rPr lang="en-US" sz="4000" dirty="0">
                <a:solidFill>
                  <a:srgbClr val="5B9BD5">
                    <a:lumMod val="75000"/>
                  </a:srgbClr>
                </a:solidFill>
                <a:latin typeface="AR DELANEY" panose="02000000000000000000" pitchFamily="2" charset="0"/>
              </a:rPr>
              <a:t> </a:t>
            </a:r>
            <a:r>
              <a:rPr lang="en-US" sz="4000" dirty="0" err="1">
                <a:solidFill>
                  <a:srgbClr val="5B9BD5">
                    <a:lumMod val="75000"/>
                  </a:srgbClr>
                </a:solidFill>
                <a:latin typeface="AR DELANEY" panose="02000000000000000000" pitchFamily="2" charset="0"/>
              </a:rPr>
              <a:t>cotidiana</a:t>
            </a:r>
            <a:r>
              <a:rPr lang="en-US" sz="4000" dirty="0">
                <a:solidFill>
                  <a:srgbClr val="5B9BD5">
                    <a:lumMod val="75000"/>
                  </a:srgbClr>
                </a:solidFill>
                <a:latin typeface="AR DELANEY" panose="02000000000000000000" pitchFamily="2" charset="0"/>
              </a:rPr>
              <a:t>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6823" y="2524260"/>
            <a:ext cx="108311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00B050"/>
                </a:solidFill>
                <a:latin typeface="AR DARLING" panose="02000000000000000000" pitchFamily="2" charset="0"/>
              </a:rPr>
              <a:t>The </a:t>
            </a:r>
            <a:r>
              <a:rPr lang="en-US" sz="8000" dirty="0" err="1" smtClean="0">
                <a:solidFill>
                  <a:srgbClr val="00B050"/>
                </a:solidFill>
                <a:latin typeface="AR DARLING" panose="02000000000000000000" pitchFamily="2" charset="0"/>
              </a:rPr>
              <a:t>preterite</a:t>
            </a:r>
            <a:r>
              <a:rPr lang="en-US" sz="8000" dirty="0" smtClean="0">
                <a:solidFill>
                  <a:srgbClr val="00B050"/>
                </a:solidFill>
                <a:latin typeface="AR DARLING" panose="02000000000000000000" pitchFamily="2" charset="0"/>
              </a:rPr>
              <a:t> tense</a:t>
            </a:r>
            <a:endParaRPr lang="en-US" sz="8000" dirty="0">
              <a:solidFill>
                <a:srgbClr val="00B050"/>
              </a:solidFill>
              <a:latin typeface="AR DARLING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86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9134" y="179163"/>
            <a:ext cx="86662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solidFill>
                  <a:srgbClr val="00B050"/>
                </a:solidFill>
                <a:latin typeface="AR DARLING" panose="02000000000000000000" pitchFamily="2" charset="0"/>
              </a:rPr>
              <a:t>The </a:t>
            </a:r>
            <a:r>
              <a:rPr lang="en-US" sz="4800" dirty="0" err="1" smtClean="0">
                <a:solidFill>
                  <a:srgbClr val="00B050"/>
                </a:solidFill>
                <a:latin typeface="AR DARLING" panose="02000000000000000000" pitchFamily="2" charset="0"/>
              </a:rPr>
              <a:t>preterite</a:t>
            </a:r>
            <a:r>
              <a:rPr lang="en-US" sz="4800" dirty="0" smtClean="0">
                <a:solidFill>
                  <a:srgbClr val="00B050"/>
                </a:solidFill>
                <a:latin typeface="AR DARLING" panose="02000000000000000000" pitchFamily="2" charset="0"/>
              </a:rPr>
              <a:t> tense: notes</a:t>
            </a:r>
            <a:endParaRPr lang="en-US" sz="4800" dirty="0">
              <a:solidFill>
                <a:srgbClr val="00B050"/>
              </a:solidFill>
              <a:latin typeface="AR DARLING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9134" y="1010160"/>
            <a:ext cx="1132052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The </a:t>
            </a:r>
            <a:r>
              <a:rPr lang="en-US" sz="4000" dirty="0" err="1" smtClean="0"/>
              <a:t>preterite</a:t>
            </a:r>
            <a:r>
              <a:rPr lang="en-US" sz="4000" dirty="0" smtClean="0"/>
              <a:t> tense is one of two types of </a:t>
            </a:r>
            <a:r>
              <a:rPr lang="en-US" sz="4000" u="sng" dirty="0" smtClean="0"/>
              <a:t>past</a:t>
            </a:r>
            <a:r>
              <a:rPr lang="en-US" sz="4000" dirty="0" smtClean="0"/>
              <a:t> tense used in Spanish.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The </a:t>
            </a:r>
            <a:r>
              <a:rPr lang="en-US" sz="4000" dirty="0" err="1" smtClean="0"/>
              <a:t>preterite</a:t>
            </a:r>
            <a:r>
              <a:rPr lang="en-US" sz="4000" dirty="0" smtClean="0"/>
              <a:t> is used for actions that have occurred one time and are completely over.</a:t>
            </a:r>
          </a:p>
          <a:p>
            <a:r>
              <a:rPr lang="en-US" sz="4000" dirty="0" err="1" smtClean="0"/>
              <a:t>Ejemplos</a:t>
            </a:r>
            <a:r>
              <a:rPr lang="en-US" sz="4000" dirty="0" smtClean="0"/>
              <a:t>:</a:t>
            </a:r>
          </a:p>
          <a:p>
            <a:r>
              <a:rPr lang="en-US" sz="4000" dirty="0" smtClean="0"/>
              <a:t>Ayer </a:t>
            </a:r>
            <a:r>
              <a:rPr lang="en-US" sz="4000" dirty="0" err="1" smtClean="0"/>
              <a:t>yo</a:t>
            </a:r>
            <a:r>
              <a:rPr lang="en-US" sz="4000" dirty="0" smtClean="0"/>
              <a:t> </a:t>
            </a:r>
            <a:r>
              <a:rPr lang="en-US" sz="4000" dirty="0" err="1" smtClean="0"/>
              <a:t>corr</a:t>
            </a:r>
            <a:r>
              <a:rPr lang="en-US" sz="4000" dirty="0" err="1">
                <a:latin typeface="Calibri" panose="020F0502020204030204" pitchFamily="34" charset="0"/>
              </a:rPr>
              <a:t>í</a:t>
            </a:r>
            <a:r>
              <a:rPr lang="en-US" sz="4000" dirty="0" smtClean="0">
                <a:latin typeface="Calibri" panose="020F0502020204030204" pitchFamily="34" charset="0"/>
              </a:rPr>
              <a:t> </a:t>
            </a:r>
            <a:r>
              <a:rPr lang="en-US" sz="4000" dirty="0" err="1" smtClean="0">
                <a:latin typeface="Calibri" panose="020F0502020204030204" pitchFamily="34" charset="0"/>
              </a:rPr>
              <a:t>en</a:t>
            </a:r>
            <a:r>
              <a:rPr lang="en-US" sz="4000" dirty="0" smtClean="0">
                <a:latin typeface="Calibri" panose="020F0502020204030204" pitchFamily="34" charset="0"/>
              </a:rPr>
              <a:t> el </a:t>
            </a:r>
            <a:r>
              <a:rPr lang="en-US" sz="4000" dirty="0" err="1" smtClean="0">
                <a:latin typeface="Calibri" panose="020F0502020204030204" pitchFamily="34" charset="0"/>
              </a:rPr>
              <a:t>parque</a:t>
            </a:r>
            <a:r>
              <a:rPr lang="en-US" sz="4000" dirty="0" smtClean="0">
                <a:latin typeface="Calibri" panose="020F0502020204030204" pitchFamily="34" charset="0"/>
              </a:rPr>
              <a:t>.</a:t>
            </a:r>
            <a:r>
              <a:rPr lang="en-US" sz="4000" dirty="0" smtClean="0"/>
              <a:t> </a:t>
            </a:r>
          </a:p>
          <a:p>
            <a:r>
              <a:rPr lang="en-US" sz="4000" dirty="0" smtClean="0"/>
              <a:t>(Yesterday I ran at the park.)</a:t>
            </a:r>
          </a:p>
          <a:p>
            <a:r>
              <a:rPr lang="en-US" sz="4000" dirty="0" err="1" smtClean="0"/>
              <a:t>Esta</a:t>
            </a:r>
            <a:r>
              <a:rPr lang="en-US" sz="4000" dirty="0" smtClean="0"/>
              <a:t> </a:t>
            </a:r>
            <a:r>
              <a:rPr lang="en-US" sz="4000" dirty="0" err="1" smtClean="0"/>
              <a:t>ma</a:t>
            </a:r>
            <a:r>
              <a:rPr lang="en-US" sz="4000" dirty="0" err="1" smtClean="0">
                <a:latin typeface="Calibri" panose="020F0502020204030204" pitchFamily="34" charset="0"/>
              </a:rPr>
              <a:t>ñana</a:t>
            </a:r>
            <a:r>
              <a:rPr lang="en-US" sz="4000" dirty="0" smtClean="0">
                <a:latin typeface="Calibri" panose="020F0502020204030204" pitchFamily="34" charset="0"/>
              </a:rPr>
              <a:t> </a:t>
            </a:r>
            <a:r>
              <a:rPr lang="en-US" sz="4000" dirty="0" err="1" smtClean="0">
                <a:latin typeface="Calibri" panose="020F0502020204030204" pitchFamily="34" charset="0"/>
              </a:rPr>
              <a:t>comí</a:t>
            </a:r>
            <a:r>
              <a:rPr lang="en-US" sz="4000" dirty="0" smtClean="0">
                <a:latin typeface="Calibri" panose="020F0502020204030204" pitchFamily="34" charset="0"/>
              </a:rPr>
              <a:t> cereal.</a:t>
            </a:r>
          </a:p>
          <a:p>
            <a:r>
              <a:rPr lang="en-US" sz="4000" dirty="0" smtClean="0">
                <a:latin typeface="Calibri" panose="020F0502020204030204" pitchFamily="34" charset="0"/>
              </a:rPr>
              <a:t>(This morning I ate cereal.)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2246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7819" y="0"/>
            <a:ext cx="7462151" cy="12802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3487" y="1004552"/>
            <a:ext cx="115137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Like in the present tense, the verb endings change according to the subject.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661858"/>
              </p:ext>
            </p:extLst>
          </p:nvPr>
        </p:nvGraphicFramePr>
        <p:xfrm>
          <a:off x="792050" y="2598448"/>
          <a:ext cx="10676585" cy="3992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77296"/>
                <a:gridCol w="1777284"/>
                <a:gridCol w="3515933"/>
                <a:gridCol w="190607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AR</a:t>
                      </a:r>
                      <a:r>
                        <a:rPr lang="en-US" sz="3200" b="1" baseline="0" dirty="0" smtClean="0"/>
                        <a:t> Verbs</a:t>
                      </a:r>
                      <a:endParaRPr lang="en-US" sz="3200" b="1" dirty="0" smtClean="0"/>
                    </a:p>
                    <a:p>
                      <a:r>
                        <a:rPr lang="en-US" sz="3200" dirty="0" smtClean="0"/>
                        <a:t>Yo</a:t>
                      </a:r>
                    </a:p>
                    <a:p>
                      <a:r>
                        <a:rPr lang="en-US" sz="3200" dirty="0" smtClean="0"/>
                        <a:t>T</a:t>
                      </a:r>
                      <a:r>
                        <a:rPr lang="en-US" sz="3200" dirty="0" smtClean="0">
                          <a:latin typeface="Calibri" panose="020F0502020204030204" pitchFamily="34" charset="0"/>
                        </a:rPr>
                        <a:t>ú</a:t>
                      </a:r>
                    </a:p>
                    <a:p>
                      <a:r>
                        <a:rPr lang="en-US" sz="3200" dirty="0" err="1" smtClean="0">
                          <a:latin typeface="Calibri" panose="020F0502020204030204" pitchFamily="34" charset="0"/>
                        </a:rPr>
                        <a:t>Él</a:t>
                      </a:r>
                      <a:r>
                        <a:rPr lang="en-US" sz="3200" dirty="0" smtClean="0">
                          <a:latin typeface="Calibri" panose="020F0502020204030204" pitchFamily="34" charset="0"/>
                        </a:rPr>
                        <a:t>/Ella/</a:t>
                      </a:r>
                      <a:r>
                        <a:rPr lang="en-US" sz="3200" dirty="0" err="1" smtClean="0">
                          <a:latin typeface="Calibri" panose="020F0502020204030204" pitchFamily="34" charset="0"/>
                        </a:rPr>
                        <a:t>Usted</a:t>
                      </a:r>
                      <a:endParaRPr lang="en-US" sz="3200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en-US" sz="3200" dirty="0" smtClean="0">
                          <a:latin typeface="Calibri" panose="020F0502020204030204" pitchFamily="34" charset="0"/>
                        </a:rPr>
                        <a:t>Nosotros/as</a:t>
                      </a:r>
                    </a:p>
                    <a:p>
                      <a:r>
                        <a:rPr lang="en-US" sz="3200" dirty="0" smtClean="0">
                          <a:latin typeface="Calibri" panose="020F0502020204030204" pitchFamily="34" charset="0"/>
                        </a:rPr>
                        <a:t>Vosotros/as</a:t>
                      </a:r>
                    </a:p>
                    <a:p>
                      <a:r>
                        <a:rPr lang="en-US" sz="3200" dirty="0" smtClean="0">
                          <a:latin typeface="Calibri" panose="020F0502020204030204" pitchFamily="34" charset="0"/>
                        </a:rPr>
                        <a:t>Ellos/</a:t>
                      </a:r>
                      <a:r>
                        <a:rPr lang="en-US" sz="3200" dirty="0" err="1" smtClean="0">
                          <a:latin typeface="Calibri" panose="020F0502020204030204" pitchFamily="34" charset="0"/>
                        </a:rPr>
                        <a:t>Ellas</a:t>
                      </a:r>
                      <a:r>
                        <a:rPr lang="en-US" sz="3200" dirty="0" smtClean="0"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3200" dirty="0" err="1" smtClean="0">
                          <a:latin typeface="Calibri" panose="020F0502020204030204" pitchFamily="34" charset="0"/>
                        </a:rPr>
                        <a:t>Ustedes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en-US" sz="3200" dirty="0" smtClean="0">
                          <a:latin typeface="Calibri" panose="020F0502020204030204" pitchFamily="34" charset="0"/>
                        </a:rPr>
                        <a:t>é</a:t>
                      </a:r>
                    </a:p>
                    <a:p>
                      <a:r>
                        <a:rPr lang="en-US" sz="3200" dirty="0" err="1" smtClean="0">
                          <a:latin typeface="Calibri" panose="020F0502020204030204" pitchFamily="34" charset="0"/>
                        </a:rPr>
                        <a:t>aste</a:t>
                      </a:r>
                      <a:endParaRPr lang="en-US" sz="3200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en-US" sz="3200" dirty="0" smtClean="0">
                          <a:latin typeface="Calibri" panose="020F0502020204030204" pitchFamily="34" charset="0"/>
                        </a:rPr>
                        <a:t>ó</a:t>
                      </a:r>
                    </a:p>
                    <a:p>
                      <a:r>
                        <a:rPr lang="en-US" sz="3200" dirty="0" err="1" smtClean="0">
                          <a:latin typeface="Calibri" panose="020F0502020204030204" pitchFamily="34" charset="0"/>
                        </a:rPr>
                        <a:t>amos</a:t>
                      </a:r>
                      <a:endParaRPr lang="en-US" sz="3200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en-US" sz="3200" dirty="0" err="1" smtClean="0">
                          <a:latin typeface="Calibri" panose="020F0502020204030204" pitchFamily="34" charset="0"/>
                        </a:rPr>
                        <a:t>asteis</a:t>
                      </a:r>
                      <a:endParaRPr lang="en-US" sz="3200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en-US" sz="3200" dirty="0" err="1" smtClean="0"/>
                        <a:t>aron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ER &amp; IR</a:t>
                      </a:r>
                      <a:r>
                        <a:rPr lang="en-US" sz="3200" b="1" baseline="0" dirty="0" smtClean="0"/>
                        <a:t> Verbs</a:t>
                      </a:r>
                      <a:endParaRPr lang="en-US" sz="3200" b="1" dirty="0" smtClean="0"/>
                    </a:p>
                    <a:p>
                      <a:r>
                        <a:rPr lang="en-US" sz="3200" dirty="0" smtClean="0"/>
                        <a:t>Yo</a:t>
                      </a:r>
                    </a:p>
                    <a:p>
                      <a:r>
                        <a:rPr lang="en-US" sz="3200" dirty="0" smtClean="0"/>
                        <a:t>T</a:t>
                      </a:r>
                      <a:r>
                        <a:rPr lang="en-US" sz="3200" dirty="0" smtClean="0">
                          <a:latin typeface="Calibri" panose="020F0502020204030204" pitchFamily="34" charset="0"/>
                        </a:rPr>
                        <a:t>ú</a:t>
                      </a:r>
                    </a:p>
                    <a:p>
                      <a:r>
                        <a:rPr lang="en-US" sz="3200" dirty="0" err="1" smtClean="0">
                          <a:latin typeface="Calibri" panose="020F0502020204030204" pitchFamily="34" charset="0"/>
                        </a:rPr>
                        <a:t>Él</a:t>
                      </a:r>
                      <a:r>
                        <a:rPr lang="en-US" sz="3200" dirty="0" smtClean="0">
                          <a:latin typeface="Calibri" panose="020F0502020204030204" pitchFamily="34" charset="0"/>
                        </a:rPr>
                        <a:t>/Ella/</a:t>
                      </a:r>
                      <a:r>
                        <a:rPr lang="en-US" sz="3200" dirty="0" err="1" smtClean="0">
                          <a:latin typeface="Calibri" panose="020F0502020204030204" pitchFamily="34" charset="0"/>
                        </a:rPr>
                        <a:t>Usted</a:t>
                      </a:r>
                      <a:endParaRPr lang="en-US" sz="3200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en-US" sz="3200" dirty="0" smtClean="0">
                          <a:latin typeface="Calibri" panose="020F0502020204030204" pitchFamily="34" charset="0"/>
                        </a:rPr>
                        <a:t>Nosotros/as</a:t>
                      </a:r>
                    </a:p>
                    <a:p>
                      <a:r>
                        <a:rPr lang="en-US" sz="3200" dirty="0" smtClean="0">
                          <a:latin typeface="Calibri" panose="020F0502020204030204" pitchFamily="34" charset="0"/>
                        </a:rPr>
                        <a:t>Vosotros/as</a:t>
                      </a:r>
                    </a:p>
                    <a:p>
                      <a:r>
                        <a:rPr lang="en-US" sz="3200" dirty="0" smtClean="0">
                          <a:latin typeface="Calibri" panose="020F0502020204030204" pitchFamily="34" charset="0"/>
                        </a:rPr>
                        <a:t>Ellos/</a:t>
                      </a:r>
                      <a:r>
                        <a:rPr lang="en-US" sz="3200" dirty="0" err="1" smtClean="0">
                          <a:latin typeface="Calibri" panose="020F0502020204030204" pitchFamily="34" charset="0"/>
                        </a:rPr>
                        <a:t>Ellas</a:t>
                      </a:r>
                      <a:r>
                        <a:rPr lang="en-US" sz="3200" dirty="0" smtClean="0"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3200" dirty="0" err="1" smtClean="0">
                          <a:latin typeface="Calibri" panose="020F0502020204030204" pitchFamily="34" charset="0"/>
                        </a:rPr>
                        <a:t>Ustedes</a:t>
                      </a:r>
                      <a:endParaRPr lang="en-US" sz="3200" dirty="0" smtClean="0"/>
                    </a:p>
                    <a:p>
                      <a:endParaRPr lang="en-US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3200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pt-BR" sz="3200" dirty="0" smtClean="0">
                          <a:latin typeface="Calibri" panose="020F0502020204030204" pitchFamily="34" charset="0"/>
                        </a:rPr>
                        <a:t>í</a:t>
                      </a:r>
                      <a:endParaRPr lang="pt-BR" sz="3200" dirty="0" smtClean="0"/>
                    </a:p>
                    <a:p>
                      <a:r>
                        <a:rPr lang="pt-BR" sz="3200" dirty="0" err="1" smtClean="0"/>
                        <a:t>iste</a:t>
                      </a:r>
                      <a:endParaRPr lang="pt-BR" sz="3200" dirty="0" smtClean="0"/>
                    </a:p>
                    <a:p>
                      <a:r>
                        <a:rPr lang="pt-BR" sz="3200" dirty="0" err="1" smtClean="0"/>
                        <a:t>ió</a:t>
                      </a:r>
                      <a:endParaRPr lang="pt-BR" sz="3200" dirty="0" smtClean="0"/>
                    </a:p>
                    <a:p>
                      <a:r>
                        <a:rPr lang="pt-BR" sz="3200" dirty="0" smtClean="0"/>
                        <a:t>imos</a:t>
                      </a:r>
                    </a:p>
                    <a:p>
                      <a:r>
                        <a:rPr lang="pt-BR" sz="3200" dirty="0" err="1" smtClean="0"/>
                        <a:t>isteis</a:t>
                      </a:r>
                      <a:endParaRPr lang="pt-BR" sz="3200" dirty="0" smtClean="0"/>
                    </a:p>
                    <a:p>
                      <a:r>
                        <a:rPr lang="pt-BR" sz="3200" dirty="0" err="1" smtClean="0"/>
                        <a:t>ieron</a:t>
                      </a:r>
                      <a:endParaRPr lang="pt-BR" sz="3200" dirty="0" smtClean="0"/>
                    </a:p>
                    <a:p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308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7819" y="0"/>
            <a:ext cx="7462151" cy="128027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3487" y="1280271"/>
            <a:ext cx="116425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/>
              <a:t>Hacer</a:t>
            </a:r>
            <a:r>
              <a:rPr lang="en-US" sz="4000" b="1" dirty="0" smtClean="0"/>
              <a:t>: </a:t>
            </a:r>
            <a:r>
              <a:rPr lang="en-US" sz="4000" dirty="0" err="1" smtClean="0"/>
              <a:t>Hacer</a:t>
            </a:r>
            <a:r>
              <a:rPr lang="en-US" sz="4000" dirty="0" smtClean="0"/>
              <a:t> is irregular in the </a:t>
            </a:r>
            <a:r>
              <a:rPr lang="en-US" sz="4000" dirty="0" err="1" smtClean="0"/>
              <a:t>preterite</a:t>
            </a:r>
            <a:r>
              <a:rPr lang="en-US" sz="4000" dirty="0" smtClean="0"/>
              <a:t> tense.</a:t>
            </a:r>
          </a:p>
          <a:p>
            <a:endParaRPr lang="en-US" sz="40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292711"/>
              </p:ext>
            </p:extLst>
          </p:nvPr>
        </p:nvGraphicFramePr>
        <p:xfrm>
          <a:off x="2130738" y="2232870"/>
          <a:ext cx="8128000" cy="435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98851"/>
                <a:gridCol w="3729149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Yo</a:t>
                      </a:r>
                      <a:endParaRPr kumimoji="0" lang="en-US" sz="4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en-US" sz="4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ú</a:t>
                      </a:r>
                      <a:endParaRPr kumimoji="0" lang="en-US" sz="4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Él</a:t>
                      </a:r>
                      <a:r>
                        <a:rPr kumimoji="0" lang="en-US" sz="4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/Ella/</a:t>
                      </a:r>
                      <a:r>
                        <a:rPr kumimoji="0" lang="en-US" sz="4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Usted</a:t>
                      </a:r>
                      <a:endParaRPr kumimoji="0" lang="en-US" sz="4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Nosotros</a:t>
                      </a:r>
                      <a:r>
                        <a:rPr kumimoji="0" lang="en-US" sz="4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/as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Vosotros</a:t>
                      </a:r>
                      <a:r>
                        <a:rPr kumimoji="0" lang="en-US" sz="4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/as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Ellos</a:t>
                      </a:r>
                      <a:r>
                        <a:rPr kumimoji="0" lang="en-US" sz="4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en-US" sz="4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Ellas</a:t>
                      </a:r>
                      <a:r>
                        <a:rPr kumimoji="0" lang="en-US" sz="4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en-US" sz="4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Ustedes</a:t>
                      </a:r>
                      <a:endParaRPr kumimoji="0" lang="en-US" sz="4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Hice</a:t>
                      </a:r>
                      <a:endParaRPr lang="en-US" sz="4000" dirty="0" smtClean="0"/>
                    </a:p>
                    <a:p>
                      <a:r>
                        <a:rPr lang="en-US" sz="4000" dirty="0" err="1" smtClean="0"/>
                        <a:t>Hiciste</a:t>
                      </a:r>
                      <a:endParaRPr lang="en-US" sz="4000" dirty="0" smtClean="0"/>
                    </a:p>
                    <a:p>
                      <a:r>
                        <a:rPr lang="en-US" sz="4000" dirty="0" err="1" smtClean="0"/>
                        <a:t>Hizo</a:t>
                      </a:r>
                      <a:endParaRPr lang="en-US" sz="4000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en-US" sz="4000" dirty="0" err="1" smtClean="0">
                          <a:latin typeface="Calibri" panose="020F0502020204030204" pitchFamily="34" charset="0"/>
                        </a:rPr>
                        <a:t>Hicimos</a:t>
                      </a:r>
                      <a:endParaRPr lang="en-US" sz="4000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en-US" sz="4000" dirty="0" err="1" smtClean="0">
                          <a:latin typeface="Calibri" panose="020F0502020204030204" pitchFamily="34" charset="0"/>
                        </a:rPr>
                        <a:t>Hicistéis</a:t>
                      </a:r>
                      <a:endParaRPr lang="en-US" sz="4000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en-US" sz="4000" dirty="0" err="1" smtClean="0">
                          <a:latin typeface="Calibri" panose="020F0502020204030204" pitchFamily="34" charset="0"/>
                        </a:rPr>
                        <a:t>Hicieron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435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341" y="167271"/>
            <a:ext cx="94782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latin typeface="AR DARLING" panose="02000000000000000000" pitchFamily="2" charset="0"/>
              </a:rPr>
              <a:t>The </a:t>
            </a:r>
            <a:r>
              <a:rPr lang="en-US" sz="4800" dirty="0" err="1">
                <a:solidFill>
                  <a:srgbClr val="00B050"/>
                </a:solidFill>
                <a:latin typeface="AR DARLING" panose="02000000000000000000" pitchFamily="2" charset="0"/>
              </a:rPr>
              <a:t>preterite</a:t>
            </a:r>
            <a:r>
              <a:rPr lang="en-US" sz="4800" dirty="0">
                <a:solidFill>
                  <a:srgbClr val="00B050"/>
                </a:solidFill>
                <a:latin typeface="AR DARLING" panose="02000000000000000000" pitchFamily="2" charset="0"/>
              </a:rPr>
              <a:t> tense: </a:t>
            </a:r>
            <a:r>
              <a:rPr lang="en-US" sz="4800" dirty="0" smtClean="0">
                <a:solidFill>
                  <a:srgbClr val="00B050"/>
                </a:solidFill>
                <a:latin typeface="AR DARLING" panose="02000000000000000000" pitchFamily="2" charset="0"/>
              </a:rPr>
              <a:t>classwork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5341" y="998268"/>
            <a:ext cx="1170625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Conjugate the verb in parentheses with the correct </a:t>
            </a:r>
            <a:r>
              <a:rPr lang="en-US" sz="3200" dirty="0" err="1" smtClean="0"/>
              <a:t>preterite</a:t>
            </a:r>
            <a:r>
              <a:rPr lang="en-US" sz="3200" dirty="0" smtClean="0"/>
              <a:t> tense ending.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200" dirty="0" smtClean="0"/>
              <a:t>Yo _________ </a:t>
            </a:r>
            <a:r>
              <a:rPr lang="en-US" sz="3200" dirty="0" err="1" smtClean="0"/>
              <a:t>en</a:t>
            </a:r>
            <a:r>
              <a:rPr lang="en-US" sz="3200" dirty="0" smtClean="0"/>
              <a:t> el </a:t>
            </a:r>
            <a:r>
              <a:rPr lang="en-US" sz="3200" dirty="0" err="1" smtClean="0"/>
              <a:t>parque</a:t>
            </a:r>
            <a:r>
              <a:rPr lang="en-US" sz="3200" dirty="0" smtClean="0"/>
              <a:t> </a:t>
            </a:r>
            <a:r>
              <a:rPr lang="en-US" sz="3200" dirty="0" err="1" smtClean="0"/>
              <a:t>ayer</a:t>
            </a:r>
            <a:r>
              <a:rPr lang="en-US" sz="3200" dirty="0" smtClean="0">
                <a:latin typeface="Calibri" panose="020F0502020204030204" pitchFamily="34" charset="0"/>
              </a:rPr>
              <a:t>. (</a:t>
            </a:r>
            <a:r>
              <a:rPr lang="en-US" sz="3200" dirty="0" err="1" smtClean="0">
                <a:latin typeface="Calibri" panose="020F0502020204030204" pitchFamily="34" charset="0"/>
              </a:rPr>
              <a:t>correr</a:t>
            </a:r>
            <a:r>
              <a:rPr lang="en-US" sz="3200" dirty="0" smtClean="0">
                <a:latin typeface="Calibri" panose="020F0502020204030204" pitchFamily="34" charset="0"/>
              </a:rPr>
              <a:t>)</a:t>
            </a:r>
            <a:endParaRPr lang="en-US" sz="3200" dirty="0" smtClean="0">
              <a:latin typeface="Calibri" panose="020F0502020204030204" pitchFamily="34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200" dirty="0" smtClean="0">
                <a:latin typeface="Calibri" panose="020F0502020204030204" pitchFamily="34" charset="0"/>
              </a:rPr>
              <a:t>Isabela</a:t>
            </a:r>
            <a:r>
              <a:rPr lang="en-US" sz="3200" dirty="0" smtClean="0">
                <a:latin typeface="Calibri" panose="020F0502020204030204" pitchFamily="34" charset="0"/>
              </a:rPr>
              <a:t> </a:t>
            </a:r>
            <a:r>
              <a:rPr lang="en-US" sz="3200" dirty="0" smtClean="0">
                <a:latin typeface="Calibri" panose="020F0502020204030204" pitchFamily="34" charset="0"/>
              </a:rPr>
              <a:t>_________ a la </a:t>
            </a:r>
            <a:r>
              <a:rPr lang="en-US" sz="3200" dirty="0" err="1" smtClean="0">
                <a:latin typeface="Calibri" panose="020F0502020204030204" pitchFamily="34" charset="0"/>
              </a:rPr>
              <a:t>escuela</a:t>
            </a:r>
            <a:r>
              <a:rPr lang="en-US" sz="3200" dirty="0" smtClean="0">
                <a:latin typeface="Calibri" panose="020F0502020204030204" pitchFamily="34" charset="0"/>
              </a:rPr>
              <a:t> la </a:t>
            </a:r>
            <a:r>
              <a:rPr lang="en-US" sz="3200" dirty="0" err="1" smtClean="0">
                <a:latin typeface="Calibri" panose="020F0502020204030204" pitchFamily="34" charset="0"/>
              </a:rPr>
              <a:t>semana</a:t>
            </a:r>
            <a:r>
              <a:rPr lang="en-US" sz="3200" dirty="0" smtClean="0"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latin typeface="Calibri" panose="020F0502020204030204" pitchFamily="34" charset="0"/>
              </a:rPr>
              <a:t>pasada</a:t>
            </a:r>
            <a:r>
              <a:rPr lang="en-US" sz="3200" dirty="0" smtClean="0">
                <a:latin typeface="Calibri" panose="020F0502020204030204" pitchFamily="34" charset="0"/>
              </a:rPr>
              <a:t>. </a:t>
            </a:r>
            <a:r>
              <a:rPr lang="en-US" sz="3200" dirty="0" smtClean="0">
                <a:latin typeface="Calibri" panose="020F0502020204030204" pitchFamily="34" charset="0"/>
              </a:rPr>
              <a:t>(</a:t>
            </a:r>
            <a:r>
              <a:rPr lang="en-US" sz="3200" dirty="0" err="1" smtClean="0">
                <a:latin typeface="Calibri" panose="020F0502020204030204" pitchFamily="34" charset="0"/>
              </a:rPr>
              <a:t>asistir</a:t>
            </a:r>
            <a:r>
              <a:rPr lang="en-US" sz="3200" dirty="0" smtClean="0">
                <a:latin typeface="Calibri" panose="020F0502020204030204" pitchFamily="34" charset="0"/>
              </a:rPr>
              <a:t>)</a:t>
            </a:r>
            <a:endParaRPr lang="en-US" sz="3200" dirty="0" smtClean="0">
              <a:latin typeface="Calibri" panose="020F0502020204030204" pitchFamily="34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200" dirty="0" smtClean="0">
                <a:latin typeface="Calibri" panose="020F0502020204030204" pitchFamily="34" charset="0"/>
              </a:rPr>
              <a:t>Nosotros ___________ </a:t>
            </a:r>
            <a:r>
              <a:rPr lang="en-US" sz="3200" dirty="0" err="1" smtClean="0">
                <a:latin typeface="Calibri" panose="020F0502020204030204" pitchFamily="34" charset="0"/>
              </a:rPr>
              <a:t>por</a:t>
            </a:r>
            <a:r>
              <a:rPr lang="en-US" sz="3200" dirty="0" smtClean="0"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latin typeface="Calibri" panose="020F0502020204030204" pitchFamily="34" charset="0"/>
              </a:rPr>
              <a:t>teléfono</a:t>
            </a:r>
            <a:r>
              <a:rPr lang="en-US" sz="3200" dirty="0" smtClean="0">
                <a:latin typeface="Calibri" panose="020F0502020204030204" pitchFamily="34" charset="0"/>
              </a:rPr>
              <a:t> el </a:t>
            </a:r>
            <a:r>
              <a:rPr lang="en-US" sz="3200" dirty="0" err="1" smtClean="0">
                <a:latin typeface="Calibri" panose="020F0502020204030204" pitchFamily="34" charset="0"/>
              </a:rPr>
              <a:t>viernes</a:t>
            </a:r>
            <a:r>
              <a:rPr lang="en-US" sz="3200" dirty="0" smtClean="0">
                <a:latin typeface="Calibri" panose="020F0502020204030204" pitchFamily="34" charset="0"/>
              </a:rPr>
              <a:t>. (</a:t>
            </a:r>
            <a:r>
              <a:rPr lang="en-US" sz="3200" dirty="0" err="1" smtClean="0">
                <a:latin typeface="Calibri" panose="020F0502020204030204" pitchFamily="34" charset="0"/>
              </a:rPr>
              <a:t>hablar</a:t>
            </a:r>
            <a:r>
              <a:rPr lang="en-US" sz="3200" dirty="0" smtClean="0">
                <a:latin typeface="Calibri" panose="020F0502020204030204" pitchFamily="34" charset="0"/>
              </a:rPr>
              <a:t>)</a:t>
            </a:r>
            <a:endParaRPr lang="en-US" sz="3200" dirty="0" smtClean="0">
              <a:latin typeface="Calibri" panose="020F0502020204030204" pitchFamily="34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200" dirty="0" err="1" smtClean="0">
                <a:latin typeface="Calibri" panose="020F0502020204030204" pitchFamily="34" charset="0"/>
              </a:rPr>
              <a:t>Ustedes</a:t>
            </a:r>
            <a:r>
              <a:rPr lang="en-US" sz="3200" dirty="0" smtClean="0">
                <a:latin typeface="Calibri" panose="020F0502020204030204" pitchFamily="34" charset="0"/>
              </a:rPr>
              <a:t> ___________ </a:t>
            </a:r>
            <a:r>
              <a:rPr lang="en-US" sz="3200" dirty="0" err="1" smtClean="0">
                <a:latin typeface="Calibri" panose="020F0502020204030204" pitchFamily="34" charset="0"/>
              </a:rPr>
              <a:t>los</a:t>
            </a:r>
            <a:r>
              <a:rPr lang="en-US" sz="3200" dirty="0" smtClean="0"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latin typeface="Calibri" panose="020F0502020204030204" pitchFamily="34" charset="0"/>
              </a:rPr>
              <a:t>platos</a:t>
            </a:r>
            <a:r>
              <a:rPr lang="en-US" sz="3200" dirty="0" smtClean="0">
                <a:latin typeface="Calibri" panose="020F0502020204030204" pitchFamily="34" charset="0"/>
              </a:rPr>
              <a:t> (the dishes) </a:t>
            </a:r>
            <a:r>
              <a:rPr lang="en-US" sz="3200" dirty="0" err="1" smtClean="0">
                <a:latin typeface="Calibri" panose="020F0502020204030204" pitchFamily="34" charset="0"/>
              </a:rPr>
              <a:t>anoche</a:t>
            </a:r>
            <a:r>
              <a:rPr lang="en-US" sz="3200" dirty="0" smtClean="0">
                <a:latin typeface="Calibri" panose="020F0502020204030204" pitchFamily="34" charset="0"/>
              </a:rPr>
              <a:t>. (</a:t>
            </a:r>
            <a:r>
              <a:rPr lang="en-US" sz="3200" dirty="0" err="1" smtClean="0">
                <a:latin typeface="Calibri" panose="020F0502020204030204" pitchFamily="34" charset="0"/>
              </a:rPr>
              <a:t>lavar</a:t>
            </a:r>
            <a:r>
              <a:rPr lang="en-US" sz="3200" dirty="0" smtClean="0">
                <a:latin typeface="Calibri" panose="020F0502020204030204" pitchFamily="34" charset="0"/>
              </a:rPr>
              <a:t>)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200" dirty="0" smtClean="0">
                <a:latin typeface="Calibri" panose="020F0502020204030204" pitchFamily="34" charset="0"/>
              </a:rPr>
              <a:t>Tú ________ </a:t>
            </a:r>
            <a:r>
              <a:rPr lang="en-US" sz="3200" dirty="0" smtClean="0">
                <a:latin typeface="Calibri" panose="020F0502020204030204" pitchFamily="34" charset="0"/>
              </a:rPr>
              <a:t>la </a:t>
            </a:r>
            <a:r>
              <a:rPr lang="en-US" sz="3200" dirty="0" err="1" smtClean="0">
                <a:latin typeface="Calibri" panose="020F0502020204030204" pitchFamily="34" charset="0"/>
              </a:rPr>
              <a:t>cama</a:t>
            </a:r>
            <a:r>
              <a:rPr lang="en-US" sz="3200" dirty="0" smtClean="0"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latin typeface="Calibri" panose="020F0502020204030204" pitchFamily="34" charset="0"/>
              </a:rPr>
              <a:t>ayer</a:t>
            </a:r>
            <a:r>
              <a:rPr lang="en-US" sz="3200" dirty="0" smtClean="0">
                <a:latin typeface="Calibri" panose="020F0502020204030204" pitchFamily="34" charset="0"/>
              </a:rPr>
              <a:t>. </a:t>
            </a:r>
            <a:r>
              <a:rPr lang="en-US" sz="3200" dirty="0" smtClean="0">
                <a:latin typeface="Calibri" panose="020F0502020204030204" pitchFamily="34" charset="0"/>
              </a:rPr>
              <a:t>(</a:t>
            </a:r>
            <a:r>
              <a:rPr lang="en-US" sz="3200" dirty="0" err="1" smtClean="0">
                <a:latin typeface="Calibri" panose="020F0502020204030204" pitchFamily="34" charset="0"/>
              </a:rPr>
              <a:t>hacer</a:t>
            </a:r>
            <a:r>
              <a:rPr lang="en-US" sz="3200" dirty="0" smtClean="0">
                <a:latin typeface="Calibri" panose="020F0502020204030204" pitchFamily="34" charset="0"/>
              </a:rPr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9746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010" y="210063"/>
            <a:ext cx="86331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dirty="0">
                <a:solidFill>
                  <a:srgbClr val="00B050"/>
                </a:solidFill>
                <a:latin typeface="AR DARLING" panose="02000000000000000000" pitchFamily="2" charset="0"/>
              </a:rPr>
              <a:t>The </a:t>
            </a:r>
            <a:r>
              <a:rPr lang="en-US" sz="4800" dirty="0" err="1">
                <a:solidFill>
                  <a:srgbClr val="00B050"/>
                </a:solidFill>
                <a:latin typeface="AR DARLING" panose="02000000000000000000" pitchFamily="2" charset="0"/>
              </a:rPr>
              <a:t>preterite</a:t>
            </a:r>
            <a:r>
              <a:rPr lang="en-US" sz="4800" dirty="0">
                <a:solidFill>
                  <a:srgbClr val="00B050"/>
                </a:solidFill>
                <a:latin typeface="AR DARLING" panose="02000000000000000000" pitchFamily="2" charset="0"/>
              </a:rPr>
              <a:t> tense: classwork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6062" y="1223493"/>
            <a:ext cx="1151371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Translate the following questions into Spanish</a:t>
            </a:r>
            <a:r>
              <a:rPr lang="en-US" sz="3200" dirty="0" smtClean="0">
                <a:latin typeface="Calibri" panose="020F0502020204030204" pitchFamily="34" charset="0"/>
              </a:rPr>
              <a:t>. </a:t>
            </a:r>
            <a:endParaRPr lang="en-US" sz="3200" dirty="0" smtClean="0">
              <a:latin typeface="Calibri" panose="020F0502020204030204" pitchFamily="34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200" dirty="0" smtClean="0">
                <a:latin typeface="Calibri" panose="020F0502020204030204" pitchFamily="34" charset="0"/>
              </a:rPr>
              <a:t>(At) What time did you wake up this morning</a:t>
            </a:r>
            <a:r>
              <a:rPr lang="en-US" sz="3200" dirty="0" smtClean="0">
                <a:latin typeface="Calibri" panose="020F0502020204030204" pitchFamily="34" charset="0"/>
              </a:rPr>
              <a:t>?</a:t>
            </a:r>
            <a:endParaRPr lang="en-US" sz="3200" dirty="0" smtClean="0">
              <a:latin typeface="Calibri" panose="020F0502020204030204" pitchFamily="34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200" dirty="0" smtClean="0">
                <a:latin typeface="Calibri" panose="020F0502020204030204" pitchFamily="34" charset="0"/>
              </a:rPr>
              <a:t>¿</a:t>
            </a:r>
            <a:r>
              <a:rPr lang="en-US" sz="3200" dirty="0" smtClean="0">
                <a:latin typeface="Calibri" panose="020F0502020204030204" pitchFamily="34" charset="0"/>
              </a:rPr>
              <a:t>What did you eat for breakfast</a:t>
            </a:r>
            <a:r>
              <a:rPr lang="en-US" sz="3200" dirty="0" smtClean="0">
                <a:latin typeface="Calibri" panose="020F0502020204030204" pitchFamily="34" charset="0"/>
              </a:rPr>
              <a:t>?</a:t>
            </a:r>
            <a:endParaRPr lang="en-US" sz="3200" dirty="0" smtClean="0">
              <a:latin typeface="Calibri" panose="020F0502020204030204" pitchFamily="34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200" dirty="0" smtClean="0">
                <a:latin typeface="Calibri" panose="020F0502020204030204" pitchFamily="34" charset="0"/>
              </a:rPr>
              <a:t>¿Did you do your homework</a:t>
            </a:r>
            <a:r>
              <a:rPr lang="en-US" sz="3200" dirty="0" smtClean="0">
                <a:latin typeface="Calibri" panose="020F0502020204030204" pitchFamily="34" charset="0"/>
              </a:rPr>
              <a:t>?</a:t>
            </a:r>
            <a:endParaRPr lang="en-US" sz="3200" dirty="0" smtClean="0">
              <a:latin typeface="Calibri" panose="020F0502020204030204" pitchFamily="34" charset="0"/>
            </a:endParaRPr>
          </a:p>
          <a:p>
            <a:pPr marL="514350" indent="-514350"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7081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010" y="210063"/>
            <a:ext cx="86331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dirty="0">
                <a:solidFill>
                  <a:srgbClr val="00B050"/>
                </a:solidFill>
                <a:latin typeface="AR DARLING" panose="02000000000000000000" pitchFamily="2" charset="0"/>
              </a:rPr>
              <a:t>The </a:t>
            </a:r>
            <a:r>
              <a:rPr lang="en-US" sz="4800" dirty="0" err="1">
                <a:solidFill>
                  <a:srgbClr val="00B050"/>
                </a:solidFill>
                <a:latin typeface="AR DARLING" panose="02000000000000000000" pitchFamily="2" charset="0"/>
              </a:rPr>
              <a:t>preterite</a:t>
            </a:r>
            <a:r>
              <a:rPr lang="en-US" sz="4800" dirty="0">
                <a:solidFill>
                  <a:srgbClr val="00B050"/>
                </a:solidFill>
                <a:latin typeface="AR DARLING" panose="02000000000000000000" pitchFamily="2" charset="0"/>
              </a:rPr>
              <a:t> tense: classwork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6062" y="1223493"/>
            <a:ext cx="115137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Trabajen</a:t>
            </a:r>
            <a:r>
              <a:rPr lang="en-US" sz="3200" dirty="0" smtClean="0"/>
              <a:t> con un </a:t>
            </a:r>
            <a:r>
              <a:rPr lang="en-US" sz="3200" dirty="0" err="1" smtClean="0"/>
              <a:t>compa</a:t>
            </a:r>
            <a:r>
              <a:rPr lang="en-US" sz="3200" dirty="0" err="1" smtClean="0">
                <a:latin typeface="Calibri" panose="020F0502020204030204" pitchFamily="34" charset="0"/>
              </a:rPr>
              <a:t>ñero</a:t>
            </a:r>
            <a:r>
              <a:rPr lang="en-US" sz="3200" dirty="0" smtClean="0">
                <a:latin typeface="Calibri" panose="020F0502020204030204" pitchFamily="34" charset="0"/>
              </a:rPr>
              <a:t>: </a:t>
            </a:r>
            <a:r>
              <a:rPr lang="en-US" sz="3200" dirty="0" smtClean="0">
                <a:latin typeface="Calibri" panose="020F0502020204030204" pitchFamily="34" charset="0"/>
              </a:rPr>
              <a:t>ask a partner the questions you just translated. Answer in complete sentences. </a:t>
            </a:r>
            <a:endParaRPr lang="en-US" sz="3200" dirty="0" smtClean="0">
              <a:latin typeface="Calibri" panose="020F0502020204030204" pitchFamily="34" charset="0"/>
            </a:endParaRPr>
          </a:p>
          <a:p>
            <a:pPr marL="514350" indent="-514350"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9355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1774</TotalTime>
  <Words>274</Words>
  <Application>Microsoft Office PowerPoint</Application>
  <PresentationFormat>Widescreen</PresentationFormat>
  <Paragraphs>66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 DARLING</vt:lpstr>
      <vt:lpstr>AR DELANEY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Ellyn Powers-Wack</dc:creator>
  <cp:lastModifiedBy>Ellyn Powers-Wack</cp:lastModifiedBy>
  <cp:revision>13</cp:revision>
  <dcterms:created xsi:type="dcterms:W3CDTF">2015-11-02T04:32:21Z</dcterms:created>
  <dcterms:modified xsi:type="dcterms:W3CDTF">2015-11-16T20:18:07Z</dcterms:modified>
</cp:coreProperties>
</file>