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018-4120-4B04-A69A-0DBDB7B2101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194-77E3-439D-AFE8-4D7F87BE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018-4120-4B04-A69A-0DBDB7B2101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194-77E3-439D-AFE8-4D7F87BE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3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018-4120-4B04-A69A-0DBDB7B2101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194-77E3-439D-AFE8-4D7F87BE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1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018-4120-4B04-A69A-0DBDB7B2101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194-77E3-439D-AFE8-4D7F87BE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8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018-4120-4B04-A69A-0DBDB7B2101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194-77E3-439D-AFE8-4D7F87BE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018-4120-4B04-A69A-0DBDB7B2101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194-77E3-439D-AFE8-4D7F87BE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018-4120-4B04-A69A-0DBDB7B2101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194-77E3-439D-AFE8-4D7F87BE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018-4120-4B04-A69A-0DBDB7B2101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194-77E3-439D-AFE8-4D7F87BE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7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018-4120-4B04-A69A-0DBDB7B2101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194-77E3-439D-AFE8-4D7F87BE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018-4120-4B04-A69A-0DBDB7B2101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194-77E3-439D-AFE8-4D7F87BE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1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018-4120-4B04-A69A-0DBDB7B2101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194-77E3-439D-AFE8-4D7F87BE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BF018-4120-4B04-A69A-0DBDB7B2101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36194-77E3-439D-AFE8-4D7F87BE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5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83" y="141668"/>
            <a:ext cx="11861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  <a:latin typeface="AR DARLING" panose="02000000000000000000" pitchFamily="2" charset="0"/>
              </a:rPr>
              <a:t>Quiz 5: </a:t>
            </a:r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11/2/15-11/17/15</a:t>
            </a:r>
            <a:endParaRPr lang="en-US" sz="6600" dirty="0">
              <a:solidFill>
                <a:srgbClr val="7030A0"/>
              </a:solidFill>
              <a:latin typeface="AR DARLING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276" y="1764406"/>
            <a:ext cx="107409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Vocabulary: Translation and picture matching.</a:t>
            </a:r>
          </a:p>
          <a:p>
            <a:r>
              <a:rPr lang="en-US" sz="4400" dirty="0" err="1" smtClean="0">
                <a:solidFill>
                  <a:srgbClr val="7030A0"/>
                </a:solidFill>
              </a:rPr>
              <a:t>Preterite</a:t>
            </a:r>
            <a:r>
              <a:rPr lang="en-US" sz="4400" dirty="0" smtClean="0">
                <a:solidFill>
                  <a:srgbClr val="7030A0"/>
                </a:solidFill>
              </a:rPr>
              <a:t> tense: Conjugate the verb in parentheses.</a:t>
            </a:r>
            <a:endParaRPr lang="en-US" sz="4400" dirty="0">
              <a:solidFill>
                <a:srgbClr val="7030A0"/>
              </a:solidFill>
            </a:endParaRPr>
          </a:p>
          <a:p>
            <a:r>
              <a:rPr lang="en-US" sz="4400" dirty="0" err="1" smtClean="0">
                <a:solidFill>
                  <a:srgbClr val="7030A0"/>
                </a:solidFill>
              </a:rPr>
              <a:t>Tener</a:t>
            </a:r>
            <a:r>
              <a:rPr lang="en-US" sz="4400" dirty="0" smtClean="0">
                <a:solidFill>
                  <a:srgbClr val="7030A0"/>
                </a:solidFill>
              </a:rPr>
              <a:t>: Conjugate </a:t>
            </a:r>
            <a:r>
              <a:rPr lang="en-US" sz="4400" dirty="0" err="1" smtClean="0">
                <a:solidFill>
                  <a:srgbClr val="7030A0"/>
                </a:solidFill>
              </a:rPr>
              <a:t>tener</a:t>
            </a:r>
            <a:r>
              <a:rPr lang="en-US" sz="4400" dirty="0" smtClean="0">
                <a:solidFill>
                  <a:srgbClr val="7030A0"/>
                </a:solidFill>
              </a:rPr>
              <a:t> and match pictures using expressions with </a:t>
            </a:r>
            <a:r>
              <a:rPr lang="en-US" sz="4400" dirty="0" err="1" smtClean="0">
                <a:solidFill>
                  <a:srgbClr val="7030A0"/>
                </a:solidFill>
              </a:rPr>
              <a:t>tener</a:t>
            </a:r>
            <a:r>
              <a:rPr lang="en-US" sz="44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4400" dirty="0" smtClean="0">
                <a:solidFill>
                  <a:srgbClr val="7030A0"/>
                </a:solidFill>
              </a:rPr>
              <a:t>Reading: Multiple choice questions.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0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257" y="410570"/>
            <a:ext cx="116167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Vocabulary: </a:t>
            </a:r>
          </a:p>
          <a:p>
            <a:endParaRPr lang="en-US" sz="4000" dirty="0" smtClean="0"/>
          </a:p>
          <a:p>
            <a:r>
              <a:rPr lang="en-US" sz="4000" dirty="0" smtClean="0"/>
              <a:t>Translate from English to Spanish.</a:t>
            </a:r>
          </a:p>
          <a:p>
            <a:endParaRPr lang="en-US" sz="4000" dirty="0" smtClean="0"/>
          </a:p>
          <a:p>
            <a:pPr marL="342900" indent="-342900">
              <a:buAutoNum type="arabicPeriod"/>
            </a:pPr>
            <a:r>
              <a:rPr lang="en-US" sz="4000" dirty="0" smtClean="0"/>
              <a:t>The chores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The stove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The living room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The lamp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The curtains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16351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36" y="4719333"/>
            <a:ext cx="2141128" cy="2138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" y="297180"/>
            <a:ext cx="1175004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Vocaubulary: </a:t>
            </a:r>
          </a:p>
          <a:p>
            <a:endParaRPr lang="en-US" sz="3200" dirty="0"/>
          </a:p>
          <a:p>
            <a:r>
              <a:rPr lang="en-US" sz="3200" dirty="0" smtClean="0"/>
              <a:t>Write the word according to the picture.</a:t>
            </a:r>
          </a:p>
          <a:p>
            <a:endParaRPr lang="en-US" sz="3200" dirty="0"/>
          </a:p>
          <a:p>
            <a:r>
              <a:rPr lang="en-US" sz="3200" dirty="0" smtClean="0"/>
              <a:t>1.					2.				   3.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		4.				         5.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139" y="5019604"/>
            <a:ext cx="1693970" cy="1753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23" y="2533146"/>
            <a:ext cx="1452524" cy="1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4348" y="2533146"/>
            <a:ext cx="1643564" cy="1892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611" y="2585415"/>
            <a:ext cx="2936495" cy="16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5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862" y="1129290"/>
            <a:ext cx="11681138" cy="547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Yo __________ español en clase. (hablar)</a:t>
            </a:r>
            <a:endParaRPr lang="en-US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Sara __________ un diccionario. (necesitar)</a:t>
            </a:r>
            <a:endParaRPr lang="en-US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Clara ___________ Coca-Cola. (tomar)</a:t>
            </a:r>
            <a:endParaRPr lang="en-US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María y yo ___________ en un coro. (cantar)</a:t>
            </a:r>
            <a:endParaRPr lang="en-US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Usted ___________ dinero. (necesitar)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183" y="206062"/>
            <a:ext cx="11603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Preterite</a:t>
            </a:r>
            <a:r>
              <a:rPr lang="en-US" sz="4400" b="1" dirty="0" smtClean="0"/>
              <a:t>:</a:t>
            </a:r>
            <a:r>
              <a:rPr lang="en-US" sz="4400" dirty="0" smtClean="0"/>
              <a:t> Conjugate using the </a:t>
            </a:r>
            <a:r>
              <a:rPr lang="en-US" sz="4400" i="1" u="sng" dirty="0" err="1" smtClean="0"/>
              <a:t>preterite</a:t>
            </a:r>
            <a:r>
              <a:rPr lang="en-US" sz="4400" dirty="0" smtClean="0"/>
              <a:t> tense.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7501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5" y="1687132"/>
            <a:ext cx="11513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4400" dirty="0" smtClean="0">
                <a:effectLst/>
              </a:rPr>
              <a:t>Nosotros __________ una prueba de psicología mañana.</a:t>
            </a:r>
          </a:p>
          <a:p>
            <a:pPr marL="342900" indent="-342900">
              <a:buAutoNum type="arabicPeriod"/>
            </a:pPr>
            <a:r>
              <a:rPr lang="es-ES" sz="4400" dirty="0" smtClean="0">
                <a:effectLst/>
              </a:rPr>
              <a:t> </a:t>
            </a:r>
            <a:r>
              <a:rPr lang="en-US" sz="4400" dirty="0" err="1" smtClean="0">
                <a:effectLst/>
              </a:rPr>
              <a:t>Yo</a:t>
            </a:r>
            <a:r>
              <a:rPr lang="en-US" sz="4400" dirty="0" smtClean="0">
                <a:effectLst/>
              </a:rPr>
              <a:t> __________ dos </a:t>
            </a:r>
            <a:r>
              <a:rPr lang="en-US" sz="4400" dirty="0" err="1" smtClean="0">
                <a:effectLst/>
              </a:rPr>
              <a:t>hermanos</a:t>
            </a:r>
            <a:r>
              <a:rPr lang="en-US" sz="4400" dirty="0" smtClean="0">
                <a:effectLst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4400" dirty="0" smtClean="0">
                <a:effectLst/>
              </a:rPr>
              <a:t> </a:t>
            </a:r>
            <a:r>
              <a:rPr lang="es-ES" sz="4400" dirty="0"/>
              <a:t>M</a:t>
            </a:r>
            <a:r>
              <a:rPr lang="es-ES" sz="4400" dirty="0" smtClean="0">
                <a:effectLst/>
              </a:rPr>
              <a:t>is sobrinos __________ que estudiar mucho.</a:t>
            </a:r>
          </a:p>
          <a:p>
            <a:pPr marL="342900" indent="-342900">
              <a:buAutoNum type="arabicPeriod"/>
            </a:pPr>
            <a:r>
              <a:rPr lang="es-ES" sz="4400" dirty="0" smtClean="0">
                <a:effectLst/>
              </a:rPr>
              <a:t> El señor Alejo __________ noventa años.</a:t>
            </a:r>
          </a:p>
          <a:p>
            <a:pPr marL="342900" indent="-342900">
              <a:buAutoNum type="arabicPeriod"/>
            </a:pPr>
            <a:r>
              <a:rPr lang="es-ES" sz="4400" dirty="0" smtClean="0">
                <a:effectLst/>
              </a:rPr>
              <a:t>Vosotros __________ una casa cerca del mar (</a:t>
            </a:r>
            <a:r>
              <a:rPr lang="es-ES" sz="4400" i="1" dirty="0" smtClean="0">
                <a:effectLst/>
              </a:rPr>
              <a:t>sea</a:t>
            </a:r>
            <a:r>
              <a:rPr lang="es-ES" sz="4400" dirty="0" smtClean="0">
                <a:effectLst/>
              </a:rPr>
              <a:t>).  </a:t>
            </a:r>
            <a:endParaRPr lang="es-ES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25" y="296214"/>
            <a:ext cx="11462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Tener</a:t>
            </a:r>
            <a:r>
              <a:rPr lang="en-US" sz="4400" b="1" dirty="0" smtClean="0"/>
              <a:t>:</a:t>
            </a:r>
            <a:r>
              <a:rPr lang="en-US" sz="4400" dirty="0" smtClean="0"/>
              <a:t> Conjugate using the correct form of </a:t>
            </a:r>
            <a:r>
              <a:rPr lang="en-US" sz="4400" i="1" u="sng" dirty="0" err="1" smtClean="0"/>
              <a:t>tener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5214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502" y="4205936"/>
            <a:ext cx="2774173" cy="2652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399" y="1692316"/>
            <a:ext cx="2013101" cy="2010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484" y="4486050"/>
            <a:ext cx="2361213" cy="2012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39" y="1814991"/>
            <a:ext cx="2082088" cy="1887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236" y="1348620"/>
            <a:ext cx="2738508" cy="2820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335" y="283335"/>
            <a:ext cx="113334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Write a sentence describing the picture using an expression with </a:t>
            </a:r>
            <a:r>
              <a:rPr lang="en-US" sz="4000" dirty="0" err="1" smtClean="0"/>
              <a:t>tener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1.				  2.					3.</a:t>
            </a:r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	     4.					5.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455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48" y="868110"/>
            <a:ext cx="117774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/>
              <a:t>El otro día Juan Carlos y un grupo de sus amigos de la escuela fueron (</a:t>
            </a:r>
            <a:r>
              <a:rPr lang="es-ES" sz="2200" dirty="0" err="1" smtClean="0"/>
              <a:t>went</a:t>
            </a:r>
            <a:r>
              <a:rPr lang="es-ES" sz="2200" dirty="0" smtClean="0"/>
              <a:t>) a </a:t>
            </a:r>
            <a:r>
              <a:rPr lang="es-ES" sz="2200" dirty="0" err="1" smtClean="0"/>
              <a:t>Estepona</a:t>
            </a:r>
            <a:r>
              <a:rPr lang="es-ES" sz="2200" dirty="0" smtClean="0"/>
              <a:t> donde pasaron el día entero en la playa. </a:t>
            </a:r>
            <a:r>
              <a:rPr lang="es-ES" sz="2200" dirty="0" err="1" smtClean="0"/>
              <a:t>Estepona</a:t>
            </a:r>
            <a:r>
              <a:rPr lang="es-ES" sz="2200" dirty="0" smtClean="0"/>
              <a:t> tiene muchos balnearios (spas) y cuando el día está muy claro, es posible ver la costa de África.</a:t>
            </a:r>
          </a:p>
          <a:p>
            <a:r>
              <a:rPr lang="es-ES" sz="2200" dirty="0" smtClean="0"/>
              <a:t>     Los amigos lo pasaron muy bien en la playa. Conversaron de muchas cosas. Nadaron y tomaron el sol. Sandra y Felipe alquilaron un barquito (</a:t>
            </a:r>
            <a:r>
              <a:rPr lang="es-ES" sz="2200" dirty="0" err="1" smtClean="0"/>
              <a:t>rented</a:t>
            </a:r>
            <a:r>
              <a:rPr lang="es-ES" sz="2200" dirty="0" smtClean="0"/>
              <a:t> a </a:t>
            </a:r>
            <a:r>
              <a:rPr lang="es-ES" sz="2200" dirty="0" err="1" smtClean="0"/>
              <a:t>small</a:t>
            </a:r>
            <a:r>
              <a:rPr lang="es-ES" sz="2200" dirty="0" smtClean="0"/>
              <a:t> </a:t>
            </a:r>
            <a:r>
              <a:rPr lang="es-ES" sz="2200" dirty="0" err="1" smtClean="0"/>
              <a:t>boat</a:t>
            </a:r>
            <a:r>
              <a:rPr lang="es-ES" sz="2200" dirty="0" smtClean="0"/>
              <a:t>) y esquiaron en el agua. Y Tomás practicó la plancha de vela.</a:t>
            </a:r>
          </a:p>
          <a:p>
            <a:r>
              <a:rPr lang="es-ES" sz="2200" dirty="0" smtClean="0"/>
              <a:t>     A las tres y media todos fueron a un chiringuito—un restaurante pequeño al aire libre en la playa. Como (</a:t>
            </a:r>
            <a:r>
              <a:rPr lang="es-ES" sz="2200" dirty="0" err="1" smtClean="0"/>
              <a:t>since</a:t>
            </a:r>
            <a:r>
              <a:rPr lang="es-ES" sz="2200" dirty="0" smtClean="0"/>
              <a:t>) están en la costa tienen que comer pescado y mariscos. Todos picaron (ate a Little) de varios platos—gambas al ajillo (</a:t>
            </a:r>
            <a:r>
              <a:rPr lang="es-ES" sz="2200" dirty="0" err="1" smtClean="0"/>
              <a:t>shrimp</a:t>
            </a:r>
            <a:r>
              <a:rPr lang="es-ES" sz="2200" dirty="0" smtClean="0"/>
              <a:t> in </a:t>
            </a:r>
            <a:r>
              <a:rPr lang="es-ES" sz="2200" dirty="0" err="1" smtClean="0"/>
              <a:t>garlic</a:t>
            </a:r>
            <a:r>
              <a:rPr lang="es-ES" sz="2200" dirty="0" smtClean="0"/>
              <a:t> sauce), arroz con camarones, calamares (</a:t>
            </a:r>
            <a:r>
              <a:rPr lang="es-ES" sz="2200" dirty="0" err="1" smtClean="0"/>
              <a:t>squid</a:t>
            </a:r>
            <a:r>
              <a:rPr lang="es-ES" sz="2200" dirty="0" smtClean="0"/>
              <a:t>)—y una tortilla a la española. La tortilla fue (</a:t>
            </a:r>
            <a:r>
              <a:rPr lang="es-ES" sz="2200" dirty="0" err="1" smtClean="0"/>
              <a:t>was</a:t>
            </a:r>
            <a:r>
              <a:rPr lang="es-ES" sz="2200" dirty="0" smtClean="0"/>
              <a:t>) para </a:t>
            </a:r>
            <a:r>
              <a:rPr lang="es-ES" sz="2200" dirty="0" err="1" smtClean="0"/>
              <a:t>Maripaz</a:t>
            </a:r>
            <a:r>
              <a:rPr lang="es-ES" sz="2200" dirty="0" smtClean="0"/>
              <a:t> porque a ella no le gustan los mariscos ni el pescado. </a:t>
            </a:r>
          </a:p>
          <a:p>
            <a:pPr marL="457200" indent="-457200">
              <a:buAutoNum type="arabicPeriod"/>
            </a:pPr>
            <a:r>
              <a:rPr lang="es-ES" sz="2200" dirty="0" smtClean="0">
                <a:latin typeface="Calibri" panose="020F0502020204030204" pitchFamily="34" charset="0"/>
              </a:rPr>
              <a:t>¿Adónde fueron Juan Carlos y sus amigos?   (A) A las montañas      (B) Al campo      (C) A la playa</a:t>
            </a:r>
          </a:p>
          <a:p>
            <a:pPr marL="457200" indent="-457200">
              <a:buAutoNum type="arabicPeriod"/>
            </a:pPr>
            <a:r>
              <a:rPr lang="es-ES" sz="2200" dirty="0" smtClean="0">
                <a:latin typeface="Calibri" panose="020F0502020204030204" pitchFamily="34" charset="0"/>
              </a:rPr>
              <a:t>¿Hicieron muchas cosas?  (A) Sí   (B) No</a:t>
            </a:r>
          </a:p>
          <a:p>
            <a:pPr marL="457200" indent="-457200">
              <a:buAutoNum type="arabicPeriod"/>
            </a:pPr>
            <a:r>
              <a:rPr lang="es-ES" sz="2200" dirty="0" smtClean="0">
                <a:latin typeface="Calibri" panose="020F0502020204030204" pitchFamily="34" charset="0"/>
              </a:rPr>
              <a:t>¿A qué hora comieron? (A) A las dos y media    (B) A las tres y media    (C) A las tres y cuarto</a:t>
            </a:r>
          </a:p>
          <a:p>
            <a:pPr marL="457200" indent="-457200">
              <a:buAutoNum type="arabicPeriod"/>
            </a:pPr>
            <a:r>
              <a:rPr lang="es-ES" sz="2200" dirty="0" smtClean="0">
                <a:latin typeface="Calibri" panose="020F0502020204030204" pitchFamily="34" charset="0"/>
              </a:rPr>
              <a:t>¿Qué comieron? (A) mariscos y pescados       (B) Pescados y manzanas      (C) Mariscos y pizza</a:t>
            </a:r>
          </a:p>
          <a:p>
            <a:pPr marL="457200" indent="-457200">
              <a:buFontTx/>
              <a:buAutoNum type="arabicPeriod"/>
            </a:pPr>
            <a:r>
              <a:rPr lang="es-ES" sz="2200" dirty="0" smtClean="0">
                <a:latin typeface="Calibri" panose="020F0502020204030204" pitchFamily="34" charset="0"/>
              </a:rPr>
              <a:t>¿Por qué comió </a:t>
            </a:r>
            <a:r>
              <a:rPr lang="es-ES" sz="2200" dirty="0" err="1" smtClean="0">
                <a:latin typeface="Calibri" panose="020F0502020204030204" pitchFamily="34" charset="0"/>
              </a:rPr>
              <a:t>Maripaz</a:t>
            </a:r>
            <a:r>
              <a:rPr lang="es-ES" sz="2200" dirty="0" smtClean="0">
                <a:latin typeface="Calibri" panose="020F0502020204030204" pitchFamily="34" charset="0"/>
              </a:rPr>
              <a:t> una tortilla a la española?  (A) Porque le gustan mucho los mariscos y el pescado.       (B) Porque no le gustan los mariscos ni el pescado.          </a:t>
            </a:r>
            <a:endParaRPr lang="es-ES" sz="2200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07548" y="283335"/>
            <a:ext cx="1168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Reading:</a:t>
            </a:r>
            <a:r>
              <a:rPr lang="en-US" sz="3200" dirty="0" smtClean="0"/>
              <a:t> Read the paragraph and answer the following questions.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5147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521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 DARLING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11</cp:revision>
  <dcterms:created xsi:type="dcterms:W3CDTF">2015-11-17T04:28:13Z</dcterms:created>
  <dcterms:modified xsi:type="dcterms:W3CDTF">2015-11-17T11:04:10Z</dcterms:modified>
</cp:coreProperties>
</file>