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0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9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9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7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3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5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6C4D3-7891-4B0E-9386-FA9DC20B1093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8BAF0-53F9-4294-BB9B-EA7DAC66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9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434" y="177311"/>
            <a:ext cx="46522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000" dirty="0">
                <a:solidFill>
                  <a:srgbClr val="5B9BD5">
                    <a:lumMod val="75000"/>
                  </a:srgbClr>
                </a:solidFill>
                <a:latin typeface="AR DELANEY" panose="02000000000000000000" pitchFamily="2" charset="0"/>
              </a:rPr>
              <a:t>¡Mi </a:t>
            </a:r>
            <a:r>
              <a:rPr lang="en-US" sz="4000" dirty="0" err="1">
                <a:solidFill>
                  <a:srgbClr val="5B9BD5">
                    <a:lumMod val="75000"/>
                  </a:srgbClr>
                </a:solidFill>
                <a:latin typeface="AR DELANEY" panose="02000000000000000000" pitchFamily="2" charset="0"/>
              </a:rPr>
              <a:t>vida</a:t>
            </a:r>
            <a:r>
              <a:rPr lang="en-US" sz="4000" dirty="0">
                <a:solidFill>
                  <a:srgbClr val="5B9BD5">
                    <a:lumMod val="75000"/>
                  </a:srgbClr>
                </a:solidFill>
                <a:latin typeface="AR DELANEY" panose="02000000000000000000" pitchFamily="2" charset="0"/>
              </a:rPr>
              <a:t> </a:t>
            </a:r>
            <a:r>
              <a:rPr lang="en-US" sz="4000" dirty="0" err="1">
                <a:solidFill>
                  <a:srgbClr val="5B9BD5">
                    <a:lumMod val="75000"/>
                  </a:srgbClr>
                </a:solidFill>
                <a:latin typeface="AR DELANEY" panose="02000000000000000000" pitchFamily="2" charset="0"/>
              </a:rPr>
              <a:t>cotidiana</a:t>
            </a:r>
            <a:r>
              <a:rPr lang="en-US" sz="4000" dirty="0">
                <a:solidFill>
                  <a:srgbClr val="5B9BD5">
                    <a:lumMod val="75000"/>
                  </a:srgbClr>
                </a:solidFill>
                <a:latin typeface="AR DELANEY" panose="02000000000000000000" pitchFamily="2" charset="0"/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6823" y="2524260"/>
            <a:ext cx="10831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00B050"/>
                </a:solidFill>
                <a:latin typeface="AR DARLING" panose="02000000000000000000" pitchFamily="2" charset="0"/>
              </a:rPr>
              <a:t>The </a:t>
            </a:r>
            <a:r>
              <a:rPr lang="en-US" sz="8000" dirty="0" err="1" smtClean="0">
                <a:solidFill>
                  <a:srgbClr val="00B050"/>
                </a:solidFill>
                <a:latin typeface="AR DARLING" panose="02000000000000000000" pitchFamily="2" charset="0"/>
              </a:rPr>
              <a:t>preterite</a:t>
            </a:r>
            <a:r>
              <a:rPr lang="en-US" sz="8000" dirty="0" smtClean="0">
                <a:solidFill>
                  <a:srgbClr val="00B050"/>
                </a:solidFill>
                <a:latin typeface="AR DARLING" panose="02000000000000000000" pitchFamily="2" charset="0"/>
              </a:rPr>
              <a:t> tense</a:t>
            </a:r>
            <a:endParaRPr lang="en-US" sz="8000" dirty="0">
              <a:solidFill>
                <a:srgbClr val="00B050"/>
              </a:solidFill>
              <a:latin typeface="AR DARLIN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8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134" y="179163"/>
            <a:ext cx="86662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AR DARLING" panose="02000000000000000000" pitchFamily="2" charset="0"/>
              </a:rPr>
              <a:t>The </a:t>
            </a:r>
            <a:r>
              <a:rPr lang="en-US" sz="4800" dirty="0" err="1" smtClean="0">
                <a:solidFill>
                  <a:srgbClr val="00B050"/>
                </a:solidFill>
                <a:latin typeface="AR DARLING" panose="02000000000000000000" pitchFamily="2" charset="0"/>
              </a:rPr>
              <a:t>preterite</a:t>
            </a:r>
            <a:r>
              <a:rPr lang="en-US" sz="4800" dirty="0" smtClean="0">
                <a:solidFill>
                  <a:srgbClr val="00B050"/>
                </a:solidFill>
                <a:latin typeface="AR DARLING" panose="02000000000000000000" pitchFamily="2" charset="0"/>
              </a:rPr>
              <a:t> tense: notes</a:t>
            </a:r>
            <a:endParaRPr lang="en-US" sz="4800" dirty="0">
              <a:solidFill>
                <a:srgbClr val="00B050"/>
              </a:solidFill>
              <a:latin typeface="AR DARLING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134" y="1010160"/>
            <a:ext cx="113205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The </a:t>
            </a:r>
            <a:r>
              <a:rPr lang="en-US" sz="4000" dirty="0" err="1" smtClean="0"/>
              <a:t>preterite</a:t>
            </a:r>
            <a:r>
              <a:rPr lang="en-US" sz="4000" dirty="0" smtClean="0"/>
              <a:t> tense is one of two types of </a:t>
            </a:r>
            <a:r>
              <a:rPr lang="en-US" sz="4000" u="sng" dirty="0" smtClean="0"/>
              <a:t>past</a:t>
            </a:r>
            <a:r>
              <a:rPr lang="en-US" sz="4000" dirty="0" smtClean="0"/>
              <a:t> tense used in Spanish.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The </a:t>
            </a:r>
            <a:r>
              <a:rPr lang="en-US" sz="4000" dirty="0" err="1" smtClean="0"/>
              <a:t>preterite</a:t>
            </a:r>
            <a:r>
              <a:rPr lang="en-US" sz="4000" dirty="0" smtClean="0"/>
              <a:t> is used for actions that have occurred one time and are completely over.</a:t>
            </a:r>
          </a:p>
          <a:p>
            <a:r>
              <a:rPr lang="en-US" sz="4000" dirty="0" err="1" smtClean="0"/>
              <a:t>Ejemplos</a:t>
            </a:r>
            <a:r>
              <a:rPr lang="en-US" sz="4000" dirty="0" smtClean="0"/>
              <a:t>:</a:t>
            </a:r>
          </a:p>
          <a:p>
            <a:r>
              <a:rPr lang="en-US" sz="4000" dirty="0" smtClean="0"/>
              <a:t>Ayer </a:t>
            </a: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corr</a:t>
            </a:r>
            <a:r>
              <a:rPr lang="en-US" sz="4000" dirty="0" err="1">
                <a:latin typeface="Calibri" panose="020F0502020204030204" pitchFamily="34" charset="0"/>
              </a:rPr>
              <a:t>í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</a:rPr>
              <a:t>en</a:t>
            </a:r>
            <a:r>
              <a:rPr lang="en-US" sz="4000" dirty="0" smtClean="0">
                <a:latin typeface="Calibri" panose="020F0502020204030204" pitchFamily="34" charset="0"/>
              </a:rPr>
              <a:t> el </a:t>
            </a:r>
            <a:r>
              <a:rPr lang="en-US" sz="4000" dirty="0" err="1" smtClean="0">
                <a:latin typeface="Calibri" panose="020F0502020204030204" pitchFamily="34" charset="0"/>
              </a:rPr>
              <a:t>parque</a:t>
            </a:r>
            <a:r>
              <a:rPr lang="en-US" sz="4000" dirty="0" smtClean="0">
                <a:latin typeface="Calibri" panose="020F0502020204030204" pitchFamily="34" charset="0"/>
              </a:rPr>
              <a:t>.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(Yesterday I ran at the park.)</a:t>
            </a:r>
          </a:p>
          <a:p>
            <a:r>
              <a:rPr lang="en-US" sz="4000" dirty="0" err="1" smtClean="0"/>
              <a:t>Esta</a:t>
            </a:r>
            <a:r>
              <a:rPr lang="en-US" sz="4000" dirty="0" smtClean="0"/>
              <a:t> </a:t>
            </a:r>
            <a:r>
              <a:rPr lang="en-US" sz="4000" dirty="0" err="1" smtClean="0"/>
              <a:t>ma</a:t>
            </a:r>
            <a:r>
              <a:rPr lang="en-US" sz="4000" dirty="0" err="1" smtClean="0">
                <a:latin typeface="Calibri" panose="020F0502020204030204" pitchFamily="34" charset="0"/>
              </a:rPr>
              <a:t>ñana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</a:rPr>
              <a:t>comí</a:t>
            </a:r>
            <a:r>
              <a:rPr lang="en-US" sz="4000" dirty="0" smtClean="0">
                <a:latin typeface="Calibri" panose="020F0502020204030204" pitchFamily="34" charset="0"/>
              </a:rPr>
              <a:t> cereal.</a:t>
            </a:r>
          </a:p>
          <a:p>
            <a:r>
              <a:rPr lang="en-US" sz="4000" dirty="0" smtClean="0">
                <a:latin typeface="Calibri" panose="020F0502020204030204" pitchFamily="34" charset="0"/>
              </a:rPr>
              <a:t>(This morning I ate cereal.)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24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7819" y="0"/>
            <a:ext cx="7462151" cy="12802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487" y="1004552"/>
            <a:ext cx="115137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Like in the present tense, the verb endings change according to the subject.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61858"/>
              </p:ext>
            </p:extLst>
          </p:nvPr>
        </p:nvGraphicFramePr>
        <p:xfrm>
          <a:off x="792050" y="2598448"/>
          <a:ext cx="10676585" cy="3992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7296"/>
                <a:gridCol w="1777284"/>
                <a:gridCol w="3515933"/>
                <a:gridCol w="19060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AR</a:t>
                      </a:r>
                      <a:r>
                        <a:rPr lang="en-US" sz="3200" b="1" baseline="0" dirty="0" smtClean="0"/>
                        <a:t> Verbs</a:t>
                      </a:r>
                      <a:endParaRPr lang="en-US" sz="3200" b="1" dirty="0" smtClean="0"/>
                    </a:p>
                    <a:p>
                      <a:r>
                        <a:rPr lang="en-US" sz="3200" dirty="0" smtClean="0"/>
                        <a:t>Yo</a:t>
                      </a:r>
                    </a:p>
                    <a:p>
                      <a:r>
                        <a:rPr lang="en-US" sz="3200" dirty="0" smtClean="0"/>
                        <a:t>T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ú</a:t>
                      </a: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Él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/Ella/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Usted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Nosotros/as</a:t>
                      </a: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Vosotros/as</a:t>
                      </a: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Ellos/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Ellas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Ustedes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é</a:t>
                      </a: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aste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ó</a:t>
                      </a: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amos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asteis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/>
                        <a:t>aron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ER &amp; IR</a:t>
                      </a:r>
                      <a:r>
                        <a:rPr lang="en-US" sz="3200" b="1" baseline="0" dirty="0" smtClean="0"/>
                        <a:t> Verbs</a:t>
                      </a:r>
                      <a:endParaRPr lang="en-US" sz="3200" b="1" dirty="0" smtClean="0"/>
                    </a:p>
                    <a:p>
                      <a:r>
                        <a:rPr lang="en-US" sz="3200" dirty="0" smtClean="0"/>
                        <a:t>Yo</a:t>
                      </a:r>
                    </a:p>
                    <a:p>
                      <a:r>
                        <a:rPr lang="en-US" sz="3200" dirty="0" smtClean="0"/>
                        <a:t>T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ú</a:t>
                      </a: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Él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/Ella/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Usted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Nosotros/as</a:t>
                      </a: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Vosotros/as</a:t>
                      </a: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Ellos/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Ellas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Ustedes</a:t>
                      </a:r>
                      <a:endParaRPr lang="en-US" sz="3200" dirty="0" smtClean="0"/>
                    </a:p>
                    <a:p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pt-BR" sz="3200" dirty="0" smtClean="0">
                          <a:latin typeface="Calibri" panose="020F0502020204030204" pitchFamily="34" charset="0"/>
                        </a:rPr>
                        <a:t>í</a:t>
                      </a:r>
                      <a:endParaRPr lang="pt-BR" sz="3200" dirty="0" smtClean="0"/>
                    </a:p>
                    <a:p>
                      <a:r>
                        <a:rPr lang="pt-BR" sz="3200" dirty="0" err="1" smtClean="0"/>
                        <a:t>iste</a:t>
                      </a:r>
                      <a:endParaRPr lang="pt-BR" sz="3200" dirty="0" smtClean="0"/>
                    </a:p>
                    <a:p>
                      <a:r>
                        <a:rPr lang="pt-BR" sz="3200" dirty="0" err="1" smtClean="0"/>
                        <a:t>ió</a:t>
                      </a:r>
                      <a:endParaRPr lang="pt-BR" sz="3200" dirty="0" smtClean="0"/>
                    </a:p>
                    <a:p>
                      <a:r>
                        <a:rPr lang="pt-BR" sz="3200" dirty="0" smtClean="0"/>
                        <a:t>imos</a:t>
                      </a:r>
                    </a:p>
                    <a:p>
                      <a:r>
                        <a:rPr lang="pt-BR" sz="3200" dirty="0" err="1" smtClean="0"/>
                        <a:t>isteis</a:t>
                      </a:r>
                      <a:endParaRPr lang="pt-BR" sz="3200" dirty="0" smtClean="0"/>
                    </a:p>
                    <a:p>
                      <a:r>
                        <a:rPr lang="pt-BR" sz="3200" dirty="0" err="1" smtClean="0"/>
                        <a:t>ieron</a:t>
                      </a:r>
                      <a:endParaRPr lang="pt-BR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0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315" y="184305"/>
            <a:ext cx="69202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The </a:t>
            </a:r>
            <a:r>
              <a:rPr lang="en-US" sz="4800" dirty="0" err="1">
                <a:solidFill>
                  <a:srgbClr val="00B050"/>
                </a:solidFill>
                <a:latin typeface="AR DARLING" panose="02000000000000000000" pitchFamily="2" charset="0"/>
              </a:rPr>
              <a:t>preterite</a:t>
            </a:r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 tense: notes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3487" y="1262130"/>
            <a:ext cx="1134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Ejemplos</a:t>
            </a:r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902880"/>
              </p:ext>
            </p:extLst>
          </p:nvPr>
        </p:nvGraphicFramePr>
        <p:xfrm>
          <a:off x="356315" y="1862294"/>
          <a:ext cx="11230380" cy="3992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8558"/>
                <a:gridCol w="1931831"/>
                <a:gridCol w="3889420"/>
                <a:gridCol w="20305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AR Verbs: </a:t>
                      </a:r>
                      <a:r>
                        <a:rPr lang="en-US" sz="3200" dirty="0" err="1" smtClean="0"/>
                        <a:t>Hablar</a:t>
                      </a:r>
                      <a:r>
                        <a:rPr lang="en-US" sz="3200" dirty="0" smtClean="0"/>
                        <a:t> </a:t>
                      </a:r>
                    </a:p>
                    <a:p>
                      <a:r>
                        <a:rPr lang="es-ES" sz="3200" dirty="0" smtClean="0"/>
                        <a:t>Yo</a:t>
                      </a:r>
                    </a:p>
                    <a:p>
                      <a:r>
                        <a:rPr lang="es-ES" sz="3200" dirty="0" smtClean="0"/>
                        <a:t>Tú</a:t>
                      </a:r>
                    </a:p>
                    <a:p>
                      <a:r>
                        <a:rPr lang="es-ES" sz="3200" dirty="0" smtClean="0"/>
                        <a:t>Él/Ella/Usted</a:t>
                      </a:r>
                    </a:p>
                    <a:p>
                      <a:r>
                        <a:rPr lang="es-ES" sz="3200" dirty="0" smtClean="0"/>
                        <a:t>Nosotros/as</a:t>
                      </a:r>
                    </a:p>
                    <a:p>
                      <a:r>
                        <a:rPr lang="es-ES" sz="3200" dirty="0" smtClean="0"/>
                        <a:t>Vosotros/as</a:t>
                      </a:r>
                    </a:p>
                    <a:p>
                      <a:r>
                        <a:rPr lang="es-ES" sz="3200" dirty="0" smtClean="0"/>
                        <a:t>Ellos/Ellas/Ustedes</a:t>
                      </a:r>
                    </a:p>
                    <a:p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err="1" smtClean="0">
                          <a:latin typeface="+mn-lt"/>
                        </a:rPr>
                        <a:t>habl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é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hablaste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habló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hablamos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/>
                        <a:t>hablasteis</a:t>
                      </a:r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hablaron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ER &amp; IR</a:t>
                      </a:r>
                      <a:r>
                        <a:rPr lang="en-US" sz="3200" b="1" baseline="0" dirty="0" smtClean="0"/>
                        <a:t> Verbs: </a:t>
                      </a:r>
                      <a:r>
                        <a:rPr lang="en-US" sz="3200" baseline="0" dirty="0" smtClean="0"/>
                        <a:t>Comer</a:t>
                      </a:r>
                    </a:p>
                    <a:p>
                      <a:r>
                        <a:rPr lang="es-ES" sz="3200" dirty="0" smtClean="0"/>
                        <a:t>Yo</a:t>
                      </a:r>
                    </a:p>
                    <a:p>
                      <a:r>
                        <a:rPr lang="es-ES" sz="3200" dirty="0" smtClean="0"/>
                        <a:t>Tú</a:t>
                      </a:r>
                    </a:p>
                    <a:p>
                      <a:r>
                        <a:rPr lang="es-ES" sz="3200" dirty="0" smtClean="0"/>
                        <a:t>Él/Ella/Usted</a:t>
                      </a:r>
                    </a:p>
                    <a:p>
                      <a:r>
                        <a:rPr lang="es-ES" sz="3200" dirty="0" smtClean="0"/>
                        <a:t>Nosotros/as</a:t>
                      </a:r>
                    </a:p>
                    <a:p>
                      <a:r>
                        <a:rPr lang="es-ES" sz="3200" dirty="0" smtClean="0"/>
                        <a:t>Vosotros/as</a:t>
                      </a:r>
                    </a:p>
                    <a:p>
                      <a:r>
                        <a:rPr lang="es-ES" sz="3200" dirty="0" smtClean="0"/>
                        <a:t>Ellos/Ellas/Ustedes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com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í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/>
                        <a:t>comiste</a:t>
                      </a:r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comi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ó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comimos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/>
                        <a:t>comisteis</a:t>
                      </a:r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comieron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63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647" y="171426"/>
            <a:ext cx="73452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The </a:t>
            </a:r>
            <a:r>
              <a:rPr lang="en-US" sz="4800" dirty="0" err="1">
                <a:solidFill>
                  <a:srgbClr val="00B050"/>
                </a:solidFill>
                <a:latin typeface="AR DARLING" panose="02000000000000000000" pitchFamily="2" charset="0"/>
              </a:rPr>
              <a:t>preterite</a:t>
            </a:r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 tense: notes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577" y="1184856"/>
            <a:ext cx="11384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Words commonly used with the </a:t>
            </a:r>
            <a:r>
              <a:rPr lang="en-US" sz="3600" dirty="0" err="1" smtClean="0"/>
              <a:t>preterite</a:t>
            </a:r>
            <a:r>
              <a:rPr lang="en-US" sz="3600" dirty="0" smtClean="0"/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487479"/>
              </p:ext>
            </p:extLst>
          </p:nvPr>
        </p:nvGraphicFramePr>
        <p:xfrm>
          <a:off x="214647" y="2013620"/>
          <a:ext cx="11685432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3099"/>
                <a:gridCol w="2846231"/>
                <a:gridCol w="3387144"/>
                <a:gridCol w="27689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Anoche</a:t>
                      </a:r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Anteayer</a:t>
                      </a:r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Ayer</a:t>
                      </a:r>
                    </a:p>
                    <a:p>
                      <a:r>
                        <a:rPr lang="en-US" sz="3200" dirty="0" smtClean="0"/>
                        <a:t>De </a:t>
                      </a:r>
                      <a:r>
                        <a:rPr lang="en-US" sz="3200" dirty="0" err="1" smtClean="0"/>
                        <a:t>repente</a:t>
                      </a:r>
                      <a:endParaRPr lang="en-US" sz="3200" dirty="0" smtClean="0"/>
                    </a:p>
                    <a:p>
                      <a:r>
                        <a:rPr lang="en-US" sz="3200" dirty="0" err="1" smtClean="0"/>
                        <a:t>Desde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Hasta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Last night</a:t>
                      </a:r>
                    </a:p>
                    <a:p>
                      <a:r>
                        <a:rPr lang="en-US" sz="3200" dirty="0" smtClean="0"/>
                        <a:t>The day before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yesterday</a:t>
                      </a:r>
                    </a:p>
                    <a:p>
                      <a:r>
                        <a:rPr lang="en-US" sz="3200" dirty="0" smtClean="0"/>
                        <a:t>Yesterday</a:t>
                      </a:r>
                    </a:p>
                    <a:p>
                      <a:r>
                        <a:rPr lang="en-US" sz="3200" dirty="0" smtClean="0"/>
                        <a:t>Suddenly</a:t>
                      </a:r>
                    </a:p>
                    <a:p>
                      <a:r>
                        <a:rPr lang="en-US" sz="3200" dirty="0" smtClean="0"/>
                        <a:t>From/Since</a:t>
                      </a:r>
                    </a:p>
                    <a:p>
                      <a:r>
                        <a:rPr lang="en-US" sz="3200" dirty="0" smtClean="0"/>
                        <a:t>Until 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Pasado</a:t>
                      </a:r>
                      <a:r>
                        <a:rPr lang="en-US" sz="3200" dirty="0" smtClean="0"/>
                        <a:t>/a</a:t>
                      </a:r>
                    </a:p>
                    <a:p>
                      <a:r>
                        <a:rPr lang="en-US" sz="3200" dirty="0" smtClean="0"/>
                        <a:t>El </a:t>
                      </a:r>
                      <a:r>
                        <a:rPr lang="en-US" sz="3200" dirty="0" err="1" smtClean="0"/>
                        <a:t>a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ño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pasado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La 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semana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pasada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Una 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vez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Dos </a:t>
                      </a:r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veces</a:t>
                      </a:r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endParaRPr lang="en-US" sz="32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3200" dirty="0" err="1" smtClean="0">
                          <a:latin typeface="Calibri" panose="020F0502020204030204" pitchFamily="34" charset="0"/>
                        </a:rPr>
                        <a:t>Ya</a:t>
                      </a:r>
                      <a:r>
                        <a:rPr lang="en-US" sz="320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Last/Past</a:t>
                      </a:r>
                    </a:p>
                    <a:p>
                      <a:r>
                        <a:rPr lang="en-US" sz="3200" dirty="0" smtClean="0"/>
                        <a:t>Last year</a:t>
                      </a:r>
                    </a:p>
                    <a:p>
                      <a:r>
                        <a:rPr lang="en-US" sz="3200" dirty="0" smtClean="0"/>
                        <a:t>Last week</a:t>
                      </a:r>
                    </a:p>
                    <a:p>
                      <a:r>
                        <a:rPr lang="en-US" sz="3200" dirty="0" smtClean="0"/>
                        <a:t>Once/One time</a:t>
                      </a:r>
                    </a:p>
                    <a:p>
                      <a:r>
                        <a:rPr lang="en-US" sz="3200" dirty="0" smtClean="0"/>
                        <a:t>Twice/Two</a:t>
                      </a:r>
                      <a:r>
                        <a:rPr lang="en-US" sz="3200" baseline="0" dirty="0" smtClean="0"/>
                        <a:t> times</a:t>
                      </a:r>
                    </a:p>
                    <a:p>
                      <a:r>
                        <a:rPr lang="en-US" sz="3200" baseline="0" dirty="0" smtClean="0"/>
                        <a:t>Already 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341" y="167271"/>
            <a:ext cx="9478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The </a:t>
            </a:r>
            <a:r>
              <a:rPr lang="en-US" sz="4800" dirty="0" err="1">
                <a:solidFill>
                  <a:srgbClr val="00B050"/>
                </a:solidFill>
                <a:latin typeface="AR DARLING" panose="02000000000000000000" pitchFamily="2" charset="0"/>
              </a:rPr>
              <a:t>preterite</a:t>
            </a:r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 tense: </a:t>
            </a:r>
            <a:r>
              <a:rPr lang="en-US" sz="4800" dirty="0" smtClean="0">
                <a:solidFill>
                  <a:srgbClr val="00B050"/>
                </a:solidFill>
                <a:latin typeface="AR DARLING" panose="02000000000000000000" pitchFamily="2" charset="0"/>
              </a:rPr>
              <a:t>classwork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341" y="998268"/>
            <a:ext cx="11706252" cy="4694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Conjugate the verb in parentheses with the correct </a:t>
            </a:r>
            <a:r>
              <a:rPr lang="en-US" sz="3200" dirty="0" err="1" smtClean="0"/>
              <a:t>preterite</a:t>
            </a:r>
            <a:r>
              <a:rPr lang="en-US" sz="3200" dirty="0" smtClean="0"/>
              <a:t> tense ending.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/>
              <a:t>Yo _________ con mi </a:t>
            </a:r>
            <a:r>
              <a:rPr lang="en-US" sz="3200" dirty="0" err="1" smtClean="0"/>
              <a:t>abuela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tel</a:t>
            </a:r>
            <a:r>
              <a:rPr lang="en-US" sz="3200" dirty="0" err="1" smtClean="0">
                <a:latin typeface="Calibri" panose="020F0502020204030204" pitchFamily="34" charset="0"/>
              </a:rPr>
              <a:t>éfono</a:t>
            </a:r>
            <a:r>
              <a:rPr lang="en-US" sz="3200" dirty="0" smtClean="0">
                <a:latin typeface="Calibri" panose="020F0502020204030204" pitchFamily="34" charset="0"/>
              </a:rPr>
              <a:t>. (</a:t>
            </a:r>
            <a:r>
              <a:rPr lang="en-US" sz="3200" dirty="0" err="1" smtClean="0">
                <a:latin typeface="Calibri" panose="020F0502020204030204" pitchFamily="34" charset="0"/>
              </a:rPr>
              <a:t>hablar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Catarina _________ a la </a:t>
            </a:r>
            <a:r>
              <a:rPr lang="en-US" sz="3200" dirty="0" err="1" smtClean="0">
                <a:latin typeface="Calibri" panose="020F0502020204030204" pitchFamily="34" charset="0"/>
              </a:rPr>
              <a:t>escuela</a:t>
            </a:r>
            <a:r>
              <a:rPr lang="en-US" sz="3200" dirty="0" smtClean="0">
                <a:latin typeface="Calibri" panose="020F0502020204030204" pitchFamily="34" charset="0"/>
              </a:rPr>
              <a:t> la </a:t>
            </a:r>
            <a:r>
              <a:rPr lang="en-US" sz="3200" dirty="0" err="1" smtClean="0">
                <a:latin typeface="Calibri" panose="020F0502020204030204" pitchFamily="34" charset="0"/>
              </a:rPr>
              <a:t>semana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pasada</a:t>
            </a:r>
            <a:r>
              <a:rPr lang="en-US" sz="3200" dirty="0" smtClean="0">
                <a:latin typeface="Calibri" panose="020F0502020204030204" pitchFamily="34" charset="0"/>
              </a:rPr>
              <a:t>. (</a:t>
            </a:r>
            <a:r>
              <a:rPr lang="en-US" sz="3200" dirty="0" err="1" smtClean="0">
                <a:latin typeface="Calibri" panose="020F0502020204030204" pitchFamily="34" charset="0"/>
              </a:rPr>
              <a:t>caminar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Nosotros ___________ </a:t>
            </a:r>
            <a:r>
              <a:rPr lang="en-US" sz="3200" dirty="0" err="1" smtClean="0">
                <a:latin typeface="Calibri" panose="020F0502020204030204" pitchFamily="34" charset="0"/>
              </a:rPr>
              <a:t>toda</a:t>
            </a:r>
            <a:r>
              <a:rPr lang="en-US" sz="3200" dirty="0" smtClean="0">
                <a:latin typeface="Calibri" panose="020F0502020204030204" pitchFamily="34" charset="0"/>
              </a:rPr>
              <a:t> la casa. (</a:t>
            </a:r>
            <a:r>
              <a:rPr lang="en-US" sz="3200" dirty="0" err="1" smtClean="0">
                <a:latin typeface="Calibri" panose="020F0502020204030204" pitchFamily="34" charset="0"/>
              </a:rPr>
              <a:t>limpiar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err="1" smtClean="0">
                <a:latin typeface="Calibri" panose="020F0502020204030204" pitchFamily="34" charset="0"/>
              </a:rPr>
              <a:t>Ustedes</a:t>
            </a:r>
            <a:r>
              <a:rPr lang="en-US" sz="3200" dirty="0" smtClean="0">
                <a:latin typeface="Calibri" panose="020F0502020204030204" pitchFamily="34" charset="0"/>
              </a:rPr>
              <a:t> ___________ </a:t>
            </a:r>
            <a:r>
              <a:rPr lang="en-US" sz="3200" dirty="0" err="1" smtClean="0">
                <a:latin typeface="Calibri" panose="020F0502020204030204" pitchFamily="34" charset="0"/>
              </a:rPr>
              <a:t>los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platos</a:t>
            </a:r>
            <a:r>
              <a:rPr lang="en-US" sz="3200" dirty="0" smtClean="0">
                <a:latin typeface="Calibri" panose="020F0502020204030204" pitchFamily="34" charset="0"/>
              </a:rPr>
              <a:t> (the dishes) </a:t>
            </a:r>
            <a:r>
              <a:rPr lang="en-US" sz="3200" dirty="0" err="1" smtClean="0">
                <a:latin typeface="Calibri" panose="020F0502020204030204" pitchFamily="34" charset="0"/>
              </a:rPr>
              <a:t>anoche</a:t>
            </a:r>
            <a:r>
              <a:rPr lang="en-US" sz="3200" dirty="0" smtClean="0">
                <a:latin typeface="Calibri" panose="020F0502020204030204" pitchFamily="34" charset="0"/>
              </a:rPr>
              <a:t>. (</a:t>
            </a:r>
            <a:r>
              <a:rPr lang="en-US" sz="3200" dirty="0" err="1" smtClean="0">
                <a:latin typeface="Calibri" panose="020F0502020204030204" pitchFamily="34" charset="0"/>
              </a:rPr>
              <a:t>lavar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Tú ________ </a:t>
            </a:r>
            <a:r>
              <a:rPr lang="en-US" sz="3200" dirty="0" err="1" smtClean="0">
                <a:latin typeface="Calibri" panose="020F0502020204030204" pitchFamily="34" charset="0"/>
              </a:rPr>
              <a:t>una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película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ayer</a:t>
            </a:r>
            <a:r>
              <a:rPr lang="en-US" sz="3200" dirty="0" smtClean="0">
                <a:latin typeface="Calibri" panose="020F0502020204030204" pitchFamily="34" charset="0"/>
              </a:rPr>
              <a:t>. (</a:t>
            </a:r>
            <a:r>
              <a:rPr lang="en-US" sz="3200" dirty="0" err="1" smtClean="0">
                <a:latin typeface="Calibri" panose="020F0502020204030204" pitchFamily="34" charset="0"/>
              </a:rPr>
              <a:t>ver</a:t>
            </a:r>
            <a:r>
              <a:rPr lang="en-US" sz="3200" dirty="0" smtClean="0">
                <a:latin typeface="Calibri" panose="020F0502020204030204" pitchFamily="34" charset="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74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10" y="210063"/>
            <a:ext cx="86331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The </a:t>
            </a:r>
            <a:r>
              <a:rPr lang="en-US" sz="4800" dirty="0" err="1">
                <a:solidFill>
                  <a:srgbClr val="00B050"/>
                </a:solidFill>
                <a:latin typeface="AR DARLING" panose="02000000000000000000" pitchFamily="2" charset="0"/>
              </a:rPr>
              <a:t>preterite</a:t>
            </a:r>
            <a:r>
              <a:rPr lang="en-US" sz="4800" dirty="0">
                <a:solidFill>
                  <a:srgbClr val="00B050"/>
                </a:solidFill>
                <a:latin typeface="AR DARLING" panose="02000000000000000000" pitchFamily="2" charset="0"/>
              </a:rPr>
              <a:t> tense: classwork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62" y="1223493"/>
            <a:ext cx="115137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Trabajen</a:t>
            </a:r>
            <a:r>
              <a:rPr lang="en-US" sz="3200" dirty="0" smtClean="0"/>
              <a:t> con un </a:t>
            </a:r>
            <a:r>
              <a:rPr lang="en-US" sz="3200" dirty="0" err="1" smtClean="0"/>
              <a:t>compa</a:t>
            </a:r>
            <a:r>
              <a:rPr lang="en-US" sz="3200" dirty="0" err="1" smtClean="0">
                <a:latin typeface="Calibri" panose="020F0502020204030204" pitchFamily="34" charset="0"/>
              </a:rPr>
              <a:t>ñero</a:t>
            </a:r>
            <a:r>
              <a:rPr lang="en-US" sz="3200" dirty="0" smtClean="0">
                <a:latin typeface="Calibri" panose="020F0502020204030204" pitchFamily="34" charset="0"/>
              </a:rPr>
              <a:t>: ask a partner these questions. Answer in </a:t>
            </a:r>
            <a:r>
              <a:rPr lang="en-US" sz="3200" smtClean="0">
                <a:latin typeface="Calibri" panose="020F0502020204030204" pitchFamily="34" charset="0"/>
              </a:rPr>
              <a:t>complete sentences. 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¿A </a:t>
            </a:r>
            <a:r>
              <a:rPr lang="en-US" sz="3200" dirty="0" err="1" smtClean="0">
                <a:latin typeface="Calibri" panose="020F0502020204030204" pitchFamily="34" charset="0"/>
              </a:rPr>
              <a:t>qué</a:t>
            </a:r>
            <a:r>
              <a:rPr lang="en-US" sz="3200" dirty="0" smtClean="0">
                <a:latin typeface="Calibri" panose="020F0502020204030204" pitchFamily="34" charset="0"/>
              </a:rPr>
              <a:t> hora </a:t>
            </a:r>
            <a:r>
              <a:rPr lang="en-US" sz="3200" dirty="0" err="1" smtClean="0">
                <a:latin typeface="Calibri" panose="020F0502020204030204" pitchFamily="34" charset="0"/>
              </a:rPr>
              <a:t>te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levantaste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ayer</a:t>
            </a:r>
            <a:r>
              <a:rPr lang="en-US" sz="3200" dirty="0" smtClean="0">
                <a:latin typeface="Calibri" panose="020F0502020204030204" pitchFamily="34" charset="0"/>
              </a:rPr>
              <a:t>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¿</a:t>
            </a:r>
            <a:r>
              <a:rPr lang="en-US" sz="3200" dirty="0" err="1" smtClean="0">
                <a:latin typeface="Calibri" panose="020F0502020204030204" pitchFamily="34" charset="0"/>
              </a:rPr>
              <a:t>Qué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comiste</a:t>
            </a:r>
            <a:r>
              <a:rPr lang="en-US" sz="3200" dirty="0" smtClean="0">
                <a:latin typeface="Calibri" panose="020F0502020204030204" pitchFamily="34" charset="0"/>
              </a:rPr>
              <a:t> para el </a:t>
            </a:r>
            <a:r>
              <a:rPr lang="en-US" sz="3200" dirty="0" err="1" smtClean="0">
                <a:latin typeface="Calibri" panose="020F0502020204030204" pitchFamily="34" charset="0"/>
              </a:rPr>
              <a:t>desayuno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ayer</a:t>
            </a:r>
            <a:r>
              <a:rPr lang="en-US" sz="3200" dirty="0" smtClean="0">
                <a:latin typeface="Calibri" panose="020F0502020204030204" pitchFamily="34" charset="0"/>
              </a:rPr>
              <a:t>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¿</a:t>
            </a:r>
            <a:r>
              <a:rPr lang="en-US" sz="3200" dirty="0" err="1" smtClean="0">
                <a:latin typeface="Calibri" panose="020F0502020204030204" pitchFamily="34" charset="0"/>
              </a:rPr>
              <a:t>Miraste</a:t>
            </a:r>
            <a:r>
              <a:rPr lang="en-US" sz="3200" dirty="0" smtClean="0">
                <a:latin typeface="Calibri" panose="020F0502020204030204" pitchFamily="34" charset="0"/>
              </a:rPr>
              <a:t> la tele </a:t>
            </a:r>
            <a:r>
              <a:rPr lang="en-US" sz="3200" dirty="0" err="1" smtClean="0">
                <a:latin typeface="Calibri" panose="020F0502020204030204" pitchFamily="34" charset="0"/>
              </a:rPr>
              <a:t>ayer</a:t>
            </a:r>
            <a:r>
              <a:rPr lang="en-US" sz="3200" dirty="0" smtClean="0">
                <a:latin typeface="Calibri" panose="020F0502020204030204" pitchFamily="34" charset="0"/>
              </a:rPr>
              <a:t>? </a:t>
            </a:r>
          </a:p>
          <a:p>
            <a:pPr marL="514350" indent="-514350"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08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323</Words>
  <Application>Microsoft Office PowerPoint</Application>
  <PresentationFormat>Widescreen</PresentationFormat>
  <Paragraphs>109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 DARLING</vt:lpstr>
      <vt:lpstr>AR DELANEY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10</cp:revision>
  <dcterms:created xsi:type="dcterms:W3CDTF">2015-11-02T04:32:21Z</dcterms:created>
  <dcterms:modified xsi:type="dcterms:W3CDTF">2015-11-17T04:32:30Z</dcterms:modified>
</cp:coreProperties>
</file>