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yn Powers-Wack" initials="EP" lastIdx="0" clrIdx="0">
    <p:extLst>
      <p:ext uri="{19B8F6BF-5375-455C-9EA6-DF929625EA0E}">
        <p15:presenceInfo xmlns:p15="http://schemas.microsoft.com/office/powerpoint/2012/main" userId="c3ac9a8171dddc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3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3318-EEDB-45D6-AEE2-E70D09F2E9C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461F-11D1-4760-95C6-4E6C0A0C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6764" y="2892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>Vida </a:t>
            </a:r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>Saludable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/>
            </a:r>
            <a:b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(Healthy Life)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Unit 3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40" y="788987"/>
            <a:ext cx="6130310" cy="4506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3400" y="3048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latin typeface="AR CENA" panose="02000000000000000000" pitchFamily="2" charset="0"/>
              </a:rPr>
              <a:t>bistéc</a:t>
            </a:r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The steak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23" y="1323974"/>
            <a:ext cx="6407139" cy="425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5300" y="171815"/>
            <a:ext cx="56261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Los frijoles</a:t>
            </a: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The beans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230313"/>
            <a:ext cx="6350000" cy="423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600" y="70217"/>
            <a:ext cx="6286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latin typeface="AR CENA" panose="02000000000000000000" pitchFamily="2" charset="0"/>
              </a:rPr>
              <a:t>pescado</a:t>
            </a:r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The fish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319212"/>
            <a:ext cx="5619750" cy="421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8350" y="151178"/>
            <a:ext cx="5575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Los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mariscos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The seafood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020" y="1200456"/>
            <a:ext cx="4655180" cy="4552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800" y="101600"/>
            <a:ext cx="4724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ENA" panose="02000000000000000000" pitchFamily="2" charset="0"/>
              </a:rPr>
              <a:t>La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AR CENA" panose="02000000000000000000" pitchFamily="2" charset="0"/>
              </a:rPr>
              <a:t>galleta</a:t>
            </a:r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ENA" panose="02000000000000000000" pitchFamily="2" charset="0"/>
              </a:rPr>
              <a:t>The cookie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1005332"/>
            <a:ext cx="6683502" cy="4455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0" y="101600"/>
            <a:ext cx="6337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R CENA" panose="02000000000000000000" pitchFamily="2" charset="0"/>
              </a:rPr>
              <a:t>E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ENA" panose="02000000000000000000" pitchFamily="2" charset="0"/>
              </a:rPr>
              <a:t>l pastel</a:t>
            </a:r>
          </a:p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ENA" panose="02000000000000000000" pitchFamily="2" charset="0"/>
              </a:rPr>
              <a:t>The cake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325217"/>
            <a:ext cx="3098799" cy="4041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406400"/>
            <a:ext cx="1137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R CENA" panose="02000000000000000000" pitchFamily="2" charset="0"/>
              </a:rPr>
              <a:t>Es</a:t>
            </a:r>
            <a:r>
              <a:rPr lang="en-US" sz="6000" dirty="0" smtClean="0">
                <a:latin typeface="AR CENA" panose="02000000000000000000" pitchFamily="2" charset="0"/>
              </a:rPr>
              <a:t> </a:t>
            </a:r>
            <a:r>
              <a:rPr lang="en-US" sz="6000" dirty="0" err="1" smtClean="0">
                <a:latin typeface="AR CENA" panose="02000000000000000000" pitchFamily="2" charset="0"/>
              </a:rPr>
              <a:t>bueno</a:t>
            </a:r>
            <a:r>
              <a:rPr lang="en-US" sz="6000" dirty="0" smtClean="0">
                <a:latin typeface="AR CENA" panose="02000000000000000000" pitchFamily="2" charset="0"/>
              </a:rPr>
              <a:t>/a para </a:t>
            </a:r>
            <a:r>
              <a:rPr lang="en-US" sz="6000" dirty="0" err="1" smtClean="0">
                <a:latin typeface="AR CENA" panose="02000000000000000000" pitchFamily="2" charset="0"/>
              </a:rPr>
              <a:t>ti</a:t>
            </a:r>
            <a:r>
              <a:rPr lang="en-US" sz="6000" dirty="0" smtClean="0">
                <a:latin typeface="AR CENA" panose="02000000000000000000" pitchFamily="2" charset="0"/>
              </a:rPr>
              <a:t>.</a:t>
            </a: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It’s good for you.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228600"/>
            <a:ext cx="731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R CENA" panose="02000000000000000000" pitchFamily="2" charset="0"/>
              </a:rPr>
              <a:t>Es</a:t>
            </a:r>
            <a:r>
              <a:rPr lang="en-US" sz="6000" dirty="0" smtClean="0">
                <a:latin typeface="AR CENA" panose="02000000000000000000" pitchFamily="2" charset="0"/>
              </a:rPr>
              <a:t> </a:t>
            </a:r>
            <a:r>
              <a:rPr lang="en-US" sz="6000" dirty="0" err="1" smtClean="0">
                <a:latin typeface="AR CENA" panose="02000000000000000000" pitchFamily="2" charset="0"/>
              </a:rPr>
              <a:t>malo</a:t>
            </a:r>
            <a:r>
              <a:rPr lang="en-US" sz="6000" dirty="0" smtClean="0">
                <a:latin typeface="AR CENA" panose="02000000000000000000" pitchFamily="2" charset="0"/>
              </a:rPr>
              <a:t>/a para </a:t>
            </a:r>
            <a:r>
              <a:rPr lang="en-US" sz="6000" dirty="0" err="1" smtClean="0">
                <a:latin typeface="AR CENA" panose="02000000000000000000" pitchFamily="2" charset="0"/>
              </a:rPr>
              <a:t>ti</a:t>
            </a:r>
            <a:r>
              <a:rPr lang="en-US" sz="6000" dirty="0" smtClean="0">
                <a:latin typeface="AR CENA" panose="02000000000000000000" pitchFamily="2" charset="0"/>
              </a:rPr>
              <a:t>.</a:t>
            </a: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It’s bad for you.</a:t>
            </a:r>
            <a:endParaRPr lang="en-US" sz="6000" dirty="0">
              <a:latin typeface="AR CEN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47" y="1254519"/>
            <a:ext cx="3352706" cy="4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77800"/>
            <a:ext cx="111887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 CENA" panose="02000000000000000000" pitchFamily="2" charset="0"/>
              </a:rPr>
              <a:t>Deber- should</a:t>
            </a:r>
          </a:p>
          <a:p>
            <a:endParaRPr lang="en-US" sz="6000" dirty="0">
              <a:latin typeface="AR CENA" panose="02000000000000000000" pitchFamily="2" charset="0"/>
            </a:endParaRPr>
          </a:p>
          <a:p>
            <a:endParaRPr lang="en-US" sz="6000" dirty="0" smtClean="0">
              <a:latin typeface="AR CENA" panose="02000000000000000000" pitchFamily="2" charset="0"/>
            </a:endParaRPr>
          </a:p>
          <a:p>
            <a:endParaRPr lang="en-US" sz="6000" dirty="0">
              <a:latin typeface="AR CENA" panose="02000000000000000000" pitchFamily="2" charset="0"/>
            </a:endParaRPr>
          </a:p>
          <a:p>
            <a:endParaRPr lang="en-US" sz="6000" dirty="0" smtClean="0">
              <a:latin typeface="AR CENA" panose="02000000000000000000" pitchFamily="2" charset="0"/>
            </a:endParaRPr>
          </a:p>
          <a:p>
            <a:endParaRPr lang="en-US" sz="6000" dirty="0">
              <a:latin typeface="AR CENA" panose="02000000000000000000" pitchFamily="2" charset="0"/>
            </a:endParaRPr>
          </a:p>
          <a:p>
            <a:endParaRPr lang="en-US" sz="5400" dirty="0" smtClean="0">
              <a:latin typeface="AR CENA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82731"/>
              </p:ext>
            </p:extLst>
          </p:nvPr>
        </p:nvGraphicFramePr>
        <p:xfrm>
          <a:off x="444500" y="1193463"/>
          <a:ext cx="111760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0"/>
                <a:gridCol w="558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Yo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Tú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Él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/Ella/</a:t>
                      </a:r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Usted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Nosotros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/as</a:t>
                      </a: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Vosotros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/as</a:t>
                      </a: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Ellos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</a:t>
                      </a:r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Ellas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</a:t>
                      </a:r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Ustedes</a:t>
                      </a:r>
                      <a:endParaRPr lang="en-US" sz="48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Debo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Debes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Debe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Debemos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Debéis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Deben </a:t>
                      </a:r>
                      <a:endParaRPr lang="en-US" sz="48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13" y="0"/>
            <a:ext cx="11740187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AR CENA" panose="02000000000000000000" pitchFamily="2" charset="0"/>
              </a:rPr>
              <a:t>Deber- </a:t>
            </a:r>
            <a:r>
              <a:rPr lang="en-US" sz="5400" dirty="0" smtClean="0">
                <a:solidFill>
                  <a:prstClr val="black"/>
                </a:solidFill>
                <a:latin typeface="AR CENA" panose="02000000000000000000" pitchFamily="2" charset="0"/>
              </a:rPr>
              <a:t>should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You use </a:t>
            </a:r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deber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 to say when someone should do something.</a:t>
            </a:r>
          </a:p>
          <a:p>
            <a:pPr lvl="0"/>
            <a:r>
              <a:rPr lang="en-US" sz="4800" dirty="0">
                <a:solidFill>
                  <a:prstClr val="black"/>
                </a:solidFill>
                <a:latin typeface="AR CENA" panose="02000000000000000000" pitchFamily="2" charset="0"/>
              </a:rPr>
              <a:t>	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	Deber + infinitive</a:t>
            </a:r>
            <a:endParaRPr lang="en-US" sz="4800" dirty="0">
              <a:solidFill>
                <a:prstClr val="black"/>
              </a:solidFill>
              <a:latin typeface="AR CENA" panose="02000000000000000000" pitchFamily="2" charset="0"/>
            </a:endParaRPr>
          </a:p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Ejemplos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:</a:t>
            </a:r>
          </a:p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Debemos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 comer comida </a:t>
            </a:r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fresca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. (We should eat fresh food.)</a:t>
            </a:r>
          </a:p>
          <a:p>
            <a:pPr lvl="0"/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No </a:t>
            </a:r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debe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 comer comida </a:t>
            </a:r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dulce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. (</a:t>
            </a:r>
            <a:r>
              <a:rPr lang="en-US" sz="4800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He/She</a:t>
            </a:r>
            <a:r>
              <a:rPr lang="en-US" sz="4800" dirty="0" smtClean="0">
                <a:solidFill>
                  <a:prstClr val="black"/>
                </a:solidFill>
                <a:latin typeface="AR CENA" panose="02000000000000000000" pitchFamily="2" charset="0"/>
              </a:rPr>
              <a:t> should not eat sweet food.)</a:t>
            </a:r>
          </a:p>
          <a:p>
            <a:pPr lvl="0"/>
            <a:endParaRPr lang="en-US" sz="5400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59" y="1500390"/>
            <a:ext cx="6559639" cy="4099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272456"/>
            <a:ext cx="48641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postre</a:t>
            </a:r>
            <a:endParaRPr lang="en-US" sz="6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The dessert</a:t>
            </a:r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5900"/>
            <a:ext cx="1184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 CENA" panose="02000000000000000000" pitchFamily="2" charset="0"/>
              </a:rPr>
              <a:t>¿</a:t>
            </a:r>
            <a:r>
              <a:rPr lang="en-US" sz="4800" dirty="0" err="1" smtClean="0">
                <a:latin typeface="AR CENA" panose="02000000000000000000" pitchFamily="2" charset="0"/>
              </a:rPr>
              <a:t>Es</a:t>
            </a:r>
            <a:r>
              <a:rPr lang="en-US" sz="4800" dirty="0" smtClean="0">
                <a:latin typeface="AR CENA" panose="02000000000000000000" pitchFamily="2" charset="0"/>
              </a:rPr>
              <a:t> Bueno o </a:t>
            </a:r>
            <a:r>
              <a:rPr lang="en-US" sz="4800" dirty="0" err="1" smtClean="0">
                <a:latin typeface="AR CENA" panose="02000000000000000000" pitchFamily="2" charset="0"/>
              </a:rPr>
              <a:t>malo</a:t>
            </a:r>
            <a:r>
              <a:rPr lang="en-US" sz="4800" dirty="0" smtClean="0">
                <a:latin typeface="AR CENA" panose="02000000000000000000" pitchFamily="2" charset="0"/>
              </a:rPr>
              <a:t> para </a:t>
            </a:r>
            <a:r>
              <a:rPr lang="en-US" sz="4800" dirty="0" err="1" smtClean="0">
                <a:latin typeface="AR CENA" panose="02000000000000000000" pitchFamily="2" charset="0"/>
              </a:rPr>
              <a:t>ti</a:t>
            </a:r>
            <a:r>
              <a:rPr lang="en-US" sz="4800" dirty="0" smtClean="0">
                <a:latin typeface="AR CENA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AR CENA" panose="02000000000000000000" pitchFamily="2" charset="0"/>
              </a:rPr>
              <a:t>Make a list of foods that are good for you and foods that are bad for you.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47872"/>
              </p:ext>
            </p:extLst>
          </p:nvPr>
        </p:nvGraphicFramePr>
        <p:xfrm>
          <a:off x="2012950" y="2524224"/>
          <a:ext cx="81280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AR CENA" panose="02000000000000000000" pitchFamily="2" charset="0"/>
                        </a:rPr>
                        <a:t>Es</a:t>
                      </a:r>
                      <a:r>
                        <a:rPr lang="en-US" sz="4400" baseline="0" dirty="0" smtClean="0"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 CENA" panose="02000000000000000000" pitchFamily="2" charset="0"/>
                        </a:rPr>
                        <a:t>bueno</a:t>
                      </a:r>
                      <a:r>
                        <a:rPr lang="en-US" sz="4400" baseline="0" dirty="0" smtClean="0">
                          <a:latin typeface="AR CENA" panose="02000000000000000000" pitchFamily="2" charset="0"/>
                        </a:rPr>
                        <a:t> para </a:t>
                      </a:r>
                      <a:r>
                        <a:rPr lang="en-US" sz="4400" baseline="0" dirty="0" err="1" smtClean="0">
                          <a:latin typeface="AR CENA" panose="02000000000000000000" pitchFamily="2" charset="0"/>
                        </a:rPr>
                        <a:t>ti</a:t>
                      </a:r>
                      <a:endParaRPr lang="en-US" sz="4400" dirty="0">
                        <a:latin typeface="AR CEN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AR CENA" panose="02000000000000000000" pitchFamily="2" charset="0"/>
                        </a:rPr>
                        <a:t>Es</a:t>
                      </a:r>
                      <a:r>
                        <a:rPr lang="en-US" sz="4400" dirty="0" smtClean="0"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AR CENA" panose="02000000000000000000" pitchFamily="2" charset="0"/>
                        </a:rPr>
                        <a:t>malo</a:t>
                      </a:r>
                      <a:r>
                        <a:rPr lang="en-US" sz="4400" baseline="0" dirty="0" smtClean="0">
                          <a:latin typeface="AR CENA" panose="02000000000000000000" pitchFamily="2" charset="0"/>
                        </a:rPr>
                        <a:t> para </a:t>
                      </a:r>
                      <a:r>
                        <a:rPr lang="en-US" sz="4400" baseline="0" dirty="0" err="1" smtClean="0">
                          <a:latin typeface="AR CENA" panose="02000000000000000000" pitchFamily="2" charset="0"/>
                        </a:rPr>
                        <a:t>ti</a:t>
                      </a:r>
                      <a:endParaRPr lang="en-US" sz="4400" dirty="0">
                        <a:latin typeface="AR CENA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419100"/>
            <a:ext cx="1143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 CENA" panose="02000000000000000000" pitchFamily="2" charset="0"/>
              </a:rPr>
              <a:t>¿</a:t>
            </a:r>
            <a:r>
              <a:rPr lang="en-US" sz="4800" dirty="0" err="1" smtClean="0">
                <a:latin typeface="AR CENA" panose="02000000000000000000" pitchFamily="2" charset="0"/>
              </a:rPr>
              <a:t>Qué</a:t>
            </a:r>
            <a:r>
              <a:rPr lang="en-US" sz="4800" dirty="0" smtClean="0">
                <a:latin typeface="AR CENA" panose="02000000000000000000" pitchFamily="2" charset="0"/>
              </a:rPr>
              <a:t> </a:t>
            </a:r>
            <a:r>
              <a:rPr lang="en-US" sz="4800" dirty="0" err="1" smtClean="0">
                <a:latin typeface="AR CENA" panose="02000000000000000000" pitchFamily="2" charset="0"/>
              </a:rPr>
              <a:t>debes</a:t>
            </a:r>
            <a:r>
              <a:rPr lang="en-US" sz="4800" dirty="0" smtClean="0">
                <a:latin typeface="AR CENA" panose="02000000000000000000" pitchFamily="2" charset="0"/>
              </a:rPr>
              <a:t> comer?</a:t>
            </a:r>
          </a:p>
          <a:p>
            <a:r>
              <a:rPr lang="en-US" sz="4800" dirty="0" smtClean="0">
                <a:latin typeface="AR CENA" panose="02000000000000000000" pitchFamily="2" charset="0"/>
              </a:rPr>
              <a:t>Using the lists you made, write two sentences saying what you should and should not eat.</a:t>
            </a:r>
          </a:p>
          <a:p>
            <a:endParaRPr lang="en-US" sz="4800" dirty="0">
              <a:latin typeface="AR CENA" panose="02000000000000000000" pitchFamily="2" charset="0"/>
            </a:endParaRPr>
          </a:p>
          <a:p>
            <a:r>
              <a:rPr lang="en-US" sz="4800" dirty="0" err="1" smtClean="0">
                <a:latin typeface="AR CENA" panose="02000000000000000000" pitchFamily="2" charset="0"/>
              </a:rPr>
              <a:t>Debes</a:t>
            </a:r>
            <a:r>
              <a:rPr lang="en-US" sz="4800" dirty="0" smtClean="0">
                <a:latin typeface="AR CENA" panose="02000000000000000000" pitchFamily="2" charset="0"/>
              </a:rPr>
              <a:t> comer…</a:t>
            </a:r>
          </a:p>
          <a:p>
            <a:endParaRPr lang="en-US" sz="4800" dirty="0">
              <a:latin typeface="AR CENA" panose="02000000000000000000" pitchFamily="2" charset="0"/>
            </a:endParaRPr>
          </a:p>
          <a:p>
            <a:r>
              <a:rPr lang="en-US" sz="4800" dirty="0" smtClean="0">
                <a:latin typeface="AR CENA" panose="02000000000000000000" pitchFamily="2" charset="0"/>
              </a:rPr>
              <a:t>No </a:t>
            </a:r>
            <a:r>
              <a:rPr lang="en-US" sz="4800" dirty="0" err="1" smtClean="0">
                <a:latin typeface="AR CENA" panose="02000000000000000000" pitchFamily="2" charset="0"/>
              </a:rPr>
              <a:t>debes</a:t>
            </a:r>
            <a:r>
              <a:rPr lang="en-US" sz="4800" dirty="0" smtClean="0">
                <a:latin typeface="AR CENA" panose="02000000000000000000" pitchFamily="2" charset="0"/>
              </a:rPr>
              <a:t> comer… 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9700"/>
            <a:ext cx="5740400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00" y="1308100"/>
            <a:ext cx="118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 Dulce 								   Sweet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3020" y="165100"/>
            <a:ext cx="5321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R CENA" panose="02000000000000000000" pitchFamily="2" charset="0"/>
              </a:rPr>
              <a:t>Picante</a:t>
            </a:r>
          </a:p>
          <a:p>
            <a:pPr algn="ctr"/>
            <a:endParaRPr lang="en-US" sz="6000" dirty="0">
              <a:solidFill>
                <a:srgbClr val="C0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C0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C0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C0000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C00000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C00000"/>
                </a:solidFill>
                <a:latin typeface="AR CENA" panose="02000000000000000000" pitchFamily="2" charset="0"/>
              </a:rPr>
              <a:t>Spicy </a:t>
            </a:r>
            <a:endParaRPr lang="en-US" sz="6000" dirty="0">
              <a:solidFill>
                <a:srgbClr val="C00000"/>
              </a:solidFill>
              <a:latin typeface="AR CEN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2864740" y="1209307"/>
            <a:ext cx="5237860" cy="46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12" y="1295400"/>
            <a:ext cx="5601626" cy="408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7300" y="62279"/>
            <a:ext cx="4051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Fresco/a</a:t>
            </a:r>
          </a:p>
          <a:p>
            <a:pPr algn="ctr"/>
            <a:endParaRPr lang="en-US" sz="60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70C0"/>
                </a:solidFill>
                <a:latin typeface="AR CENA" panose="02000000000000000000" pitchFamily="2" charset="0"/>
              </a:rPr>
              <a:t>Fresh </a:t>
            </a:r>
            <a:endParaRPr lang="en-US" sz="60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300480"/>
            <a:ext cx="6654800" cy="4412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50" y="139700"/>
            <a:ext cx="44577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Frito/a</a:t>
            </a: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Fried 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38" y="1525587"/>
            <a:ext cx="6042512" cy="4024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100" y="292100"/>
            <a:ext cx="5054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Al </a:t>
            </a:r>
            <a:r>
              <a:rPr lang="en-US" sz="6000" dirty="0" err="1" smtClean="0">
                <a:latin typeface="AR CENA" panose="02000000000000000000" pitchFamily="2" charset="0"/>
              </a:rPr>
              <a:t>horno</a:t>
            </a:r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Baked 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4" y="1059180"/>
            <a:ext cx="6896732" cy="4616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4300" y="0"/>
            <a:ext cx="622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A la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parilla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Grilled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311274"/>
            <a:ext cx="5995987" cy="449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100" y="279400"/>
            <a:ext cx="533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R CENA" panose="02000000000000000000" pitchFamily="2" charset="0"/>
              </a:rPr>
              <a:t>Hervido</a:t>
            </a:r>
            <a:r>
              <a:rPr lang="en-US" sz="6000" dirty="0" smtClean="0">
                <a:latin typeface="AR CENA" panose="02000000000000000000" pitchFamily="2" charset="0"/>
              </a:rPr>
              <a:t>/a</a:t>
            </a: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endParaRPr lang="en-US" sz="6000" dirty="0" smtClean="0">
              <a:latin typeface="AR CENA" panose="02000000000000000000" pitchFamily="2" charset="0"/>
            </a:endParaRPr>
          </a:p>
          <a:p>
            <a:pPr algn="ctr"/>
            <a:endParaRPr lang="en-US" sz="6000" dirty="0">
              <a:latin typeface="AR CENA" panose="02000000000000000000" pitchFamily="2" charset="0"/>
            </a:endParaRPr>
          </a:p>
          <a:p>
            <a:pPr algn="ctr"/>
            <a:r>
              <a:rPr lang="en-US" sz="6000" dirty="0" smtClean="0">
                <a:latin typeface="AR CENA" panose="02000000000000000000" pitchFamily="2" charset="0"/>
              </a:rPr>
              <a:t>Boiled </a:t>
            </a:r>
            <a:endParaRPr lang="en-US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158</Words>
  <Application>Microsoft Office PowerPoint</Application>
  <PresentationFormat>Widescreen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 CENA</vt:lpstr>
      <vt:lpstr>AR DELANEY</vt:lpstr>
      <vt:lpstr>Arial</vt:lpstr>
      <vt:lpstr>Calibri</vt:lpstr>
      <vt:lpstr>Calibri Light</vt:lpstr>
      <vt:lpstr>Office Theme</vt:lpstr>
      <vt:lpstr>Vida Saludable (Healthy Life) Unit 3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Saludable (Healthy Life) Unit 3 continued</dc:title>
  <dc:creator>Ellyn Powers-Wack</dc:creator>
  <cp:lastModifiedBy>Ellyn Powers-Wack</cp:lastModifiedBy>
  <cp:revision>10</cp:revision>
  <dcterms:created xsi:type="dcterms:W3CDTF">2015-11-30T06:37:31Z</dcterms:created>
  <dcterms:modified xsi:type="dcterms:W3CDTF">2015-12-08T05:46:42Z</dcterms:modified>
</cp:coreProperties>
</file>