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1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5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2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0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118D2-4647-4194-810B-DC77B09523A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CFB4-C14B-425A-A4EA-F57C981E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188" y="2548875"/>
            <a:ext cx="1017431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88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88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88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88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</a:t>
            </a:r>
          </a:p>
          <a:p>
            <a:pPr lvl="0" algn="ctr"/>
            <a:r>
              <a:rPr lang="en-US" sz="48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continued</a:t>
            </a:r>
            <a:endParaRPr lang="en-US" sz="48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3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82" y="1571222"/>
            <a:ext cx="4327663" cy="3940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6845" y="489397"/>
            <a:ext cx="36318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El </a:t>
            </a:r>
            <a:r>
              <a:rPr lang="en-US" sz="4800" dirty="0" err="1" smtClean="0">
                <a:latin typeface="AR CENA" panose="02000000000000000000" pitchFamily="2" charset="0"/>
              </a:rPr>
              <a:t>sillón</a:t>
            </a:r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The armchair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3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690" y="1620725"/>
            <a:ext cx="4435069" cy="381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1239" y="526982"/>
            <a:ext cx="30780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La </a:t>
            </a:r>
            <a:r>
              <a:rPr lang="en-US" sz="4800" dirty="0" err="1" smtClean="0">
                <a:latin typeface="AR CENA" panose="02000000000000000000" pitchFamily="2" charset="0"/>
              </a:rPr>
              <a:t>lámpara</a:t>
            </a:r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The lamp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4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390650"/>
            <a:ext cx="7781925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6834" y="386366"/>
            <a:ext cx="7276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 CENA" panose="02000000000000000000" pitchFamily="2" charset="0"/>
              </a:rPr>
              <a:t>Cocinar</a:t>
            </a:r>
            <a:r>
              <a:rPr lang="en-US" sz="4800" dirty="0" smtClean="0">
                <a:latin typeface="AR CENA" panose="02000000000000000000" pitchFamily="2" charset="0"/>
              </a:rPr>
              <a:t>/</a:t>
            </a:r>
            <a:r>
              <a:rPr lang="en-US" sz="4800" dirty="0" err="1" smtClean="0">
                <a:latin typeface="AR CENA" panose="02000000000000000000" pitchFamily="2" charset="0"/>
              </a:rPr>
              <a:t>Preparar</a:t>
            </a:r>
            <a:r>
              <a:rPr lang="en-US" sz="4800" dirty="0" smtClean="0">
                <a:latin typeface="AR CENA" panose="02000000000000000000" pitchFamily="2" charset="0"/>
              </a:rPr>
              <a:t> la comida</a:t>
            </a: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To cook/To prepare the food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7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355" y="1074556"/>
            <a:ext cx="5896377" cy="476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3808" y="180304"/>
            <a:ext cx="51773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 CENA" panose="02000000000000000000" pitchFamily="2" charset="0"/>
              </a:rPr>
              <a:t>Lavar</a:t>
            </a:r>
            <a:r>
              <a:rPr lang="en-US" sz="4800" dirty="0" smtClean="0">
                <a:latin typeface="AR CENA" panose="02000000000000000000" pitchFamily="2" charset="0"/>
              </a:rPr>
              <a:t> </a:t>
            </a:r>
            <a:r>
              <a:rPr lang="en-US" sz="4800" dirty="0" err="1" smtClean="0">
                <a:latin typeface="AR CENA" panose="02000000000000000000" pitchFamily="2" charset="0"/>
              </a:rPr>
              <a:t>los</a:t>
            </a:r>
            <a:r>
              <a:rPr lang="en-US" sz="4800" dirty="0" smtClean="0">
                <a:latin typeface="AR CENA" panose="02000000000000000000" pitchFamily="2" charset="0"/>
              </a:rPr>
              <a:t> </a:t>
            </a:r>
            <a:r>
              <a:rPr lang="en-US" sz="4800" dirty="0" err="1" smtClean="0">
                <a:latin typeface="AR CENA" panose="02000000000000000000" pitchFamily="2" charset="0"/>
              </a:rPr>
              <a:t>platos</a:t>
            </a:r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To wash the dishes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57" y="1002539"/>
            <a:ext cx="3342724" cy="4805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1161" y="542696"/>
            <a:ext cx="45204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 CENA" panose="02000000000000000000" pitchFamily="2" charset="0"/>
              </a:rPr>
              <a:t>Barrer</a:t>
            </a:r>
            <a:r>
              <a:rPr lang="en-US" sz="4800" dirty="0" smtClean="0">
                <a:latin typeface="AR CENA" panose="02000000000000000000" pitchFamily="2" charset="0"/>
              </a:rPr>
              <a:t> el </a:t>
            </a:r>
            <a:r>
              <a:rPr lang="en-US" sz="4800" dirty="0" err="1" smtClean="0">
                <a:latin typeface="AR CENA" panose="02000000000000000000" pitchFamily="2" charset="0"/>
              </a:rPr>
              <a:t>suelo</a:t>
            </a:r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To sweep the floor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0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438275"/>
            <a:ext cx="4286250" cy="3981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1214" y="428178"/>
            <a:ext cx="46879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 CENA" panose="02000000000000000000" pitchFamily="2" charset="0"/>
              </a:rPr>
              <a:t>Pasar</a:t>
            </a:r>
            <a:r>
              <a:rPr lang="en-US" sz="4800" dirty="0" smtClean="0">
                <a:latin typeface="AR CENA" panose="02000000000000000000" pitchFamily="2" charset="0"/>
              </a:rPr>
              <a:t> la </a:t>
            </a:r>
            <a:r>
              <a:rPr lang="en-US" sz="4800" dirty="0" err="1" smtClean="0">
                <a:latin typeface="AR CENA" panose="02000000000000000000" pitchFamily="2" charset="0"/>
              </a:rPr>
              <a:t>aspiradora</a:t>
            </a:r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To vacuum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3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75" y="1481137"/>
            <a:ext cx="3717299" cy="406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129" y="628811"/>
            <a:ext cx="31038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 CENA" panose="02000000000000000000" pitchFamily="2" charset="0"/>
              </a:rPr>
              <a:t>Planchar</a:t>
            </a:r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To iron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0515" y="0"/>
            <a:ext cx="479094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 CENA" panose="02000000000000000000" pitchFamily="2" charset="0"/>
              </a:rPr>
              <a:t>Sacar</a:t>
            </a:r>
            <a:r>
              <a:rPr lang="en-US" sz="4800" dirty="0" smtClean="0">
                <a:latin typeface="AR CENA" panose="02000000000000000000" pitchFamily="2" charset="0"/>
              </a:rPr>
              <a:t> la </a:t>
            </a:r>
            <a:r>
              <a:rPr lang="en-US" sz="4800" dirty="0" err="1" smtClean="0">
                <a:latin typeface="AR CENA" panose="02000000000000000000" pitchFamily="2" charset="0"/>
              </a:rPr>
              <a:t>basura</a:t>
            </a:r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To take out the trash</a:t>
            </a:r>
            <a:endParaRPr lang="en-US" sz="4800" dirty="0">
              <a:latin typeface="AR CEN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10" y="1037021"/>
            <a:ext cx="2734949" cy="46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4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929" y="1433109"/>
            <a:ext cx="4553697" cy="3963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929" y="413856"/>
            <a:ext cx="44560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 CENA" panose="02000000000000000000" pitchFamily="2" charset="0"/>
              </a:rPr>
              <a:t>Poner</a:t>
            </a:r>
            <a:r>
              <a:rPr lang="en-US" sz="4800" dirty="0" smtClean="0">
                <a:latin typeface="AR CENA" panose="02000000000000000000" pitchFamily="2" charset="0"/>
              </a:rPr>
              <a:t> la mesa</a:t>
            </a: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To set the table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1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567" y="1472215"/>
            <a:ext cx="4065699" cy="406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8818" y="594394"/>
            <a:ext cx="37348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 CENA" panose="02000000000000000000" pitchFamily="2" charset="0"/>
              </a:rPr>
              <a:t>Cortar</a:t>
            </a:r>
            <a:r>
              <a:rPr lang="en-US" sz="4800" dirty="0" smtClean="0">
                <a:latin typeface="AR CENA" panose="02000000000000000000" pitchFamily="2" charset="0"/>
              </a:rPr>
              <a:t> el </a:t>
            </a:r>
            <a:r>
              <a:rPr lang="en-US" sz="4800" dirty="0" err="1" smtClean="0">
                <a:latin typeface="AR CENA" panose="02000000000000000000" pitchFamily="2" charset="0"/>
              </a:rPr>
              <a:t>césped</a:t>
            </a:r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To mow the lawn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5932" y="394252"/>
            <a:ext cx="850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 CENA" panose="02000000000000000000" pitchFamily="2" charset="0"/>
              </a:rPr>
              <a:t>Los </a:t>
            </a:r>
            <a:r>
              <a:rPr lang="en-US" sz="4800" dirty="0" err="1" smtClean="0">
                <a:latin typeface="AR CENA" panose="02000000000000000000" pitchFamily="2" charset="0"/>
              </a:rPr>
              <a:t>quehaceres</a:t>
            </a:r>
            <a:endParaRPr lang="en-US" sz="4800" dirty="0"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1396" y="5743978"/>
            <a:ext cx="5409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 CENA" panose="02000000000000000000" pitchFamily="2" charset="0"/>
              </a:rPr>
              <a:t>The chores</a:t>
            </a:r>
            <a:endParaRPr lang="en-US" sz="4400" dirty="0">
              <a:latin typeface="AR CEN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633"/>
          <a:stretch/>
        </p:blipFill>
        <p:spPr>
          <a:xfrm>
            <a:off x="3515932" y="1501456"/>
            <a:ext cx="4195964" cy="38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57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065" y="425003"/>
            <a:ext cx="511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 CENA" panose="02000000000000000000" pitchFamily="2" charset="0"/>
              </a:rPr>
              <a:t>Tener</a:t>
            </a:r>
            <a:r>
              <a:rPr lang="en-US" sz="4400" dirty="0" smtClean="0">
                <a:latin typeface="AR CENA" panose="02000000000000000000" pitchFamily="2" charset="0"/>
              </a:rPr>
              <a:t>- To have</a:t>
            </a:r>
            <a:endParaRPr lang="en-US" sz="4400" dirty="0">
              <a:latin typeface="AR CENA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11137"/>
              </p:ext>
            </p:extLst>
          </p:nvPr>
        </p:nvGraphicFramePr>
        <p:xfrm>
          <a:off x="347730" y="1466640"/>
          <a:ext cx="9569003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6704"/>
                <a:gridCol w="3902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/>
                        <a:t>Yo</a:t>
                      </a:r>
                      <a:endParaRPr lang="en-US" sz="4400" dirty="0" smtClean="0"/>
                    </a:p>
                    <a:p>
                      <a:pPr algn="ctr"/>
                      <a:r>
                        <a:rPr lang="en-US" sz="4400" dirty="0" err="1" smtClean="0"/>
                        <a:t>T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ú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Él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/Ella/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Usted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Nosotros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/as</a:t>
                      </a:r>
                    </a:p>
                    <a:p>
                      <a:pPr algn="ctr"/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Vosotros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/as</a:t>
                      </a:r>
                    </a:p>
                    <a:p>
                      <a:pPr algn="ctr"/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Ellos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Ellas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Ustedes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/>
                        <a:t>Tengo</a:t>
                      </a:r>
                      <a:endParaRPr lang="en-US" sz="4400" dirty="0" smtClean="0"/>
                    </a:p>
                    <a:p>
                      <a:pPr algn="ctr"/>
                      <a:r>
                        <a:rPr lang="en-US" sz="4400" dirty="0" err="1" smtClean="0"/>
                        <a:t>Tienes</a:t>
                      </a:r>
                      <a:endParaRPr lang="en-US" sz="4400" dirty="0" smtClean="0"/>
                    </a:p>
                    <a:p>
                      <a:pPr algn="ctr"/>
                      <a:r>
                        <a:rPr lang="en-US" sz="4400" dirty="0" err="1" smtClean="0"/>
                        <a:t>Tiene</a:t>
                      </a:r>
                      <a:endParaRPr lang="en-US" sz="4400" dirty="0" smtClean="0"/>
                    </a:p>
                    <a:p>
                      <a:pPr algn="ctr"/>
                      <a:r>
                        <a:rPr lang="en-US" sz="4400" dirty="0" err="1" smtClean="0"/>
                        <a:t>Tenemos</a:t>
                      </a:r>
                      <a:endParaRPr lang="en-US" sz="4400" dirty="0" smtClean="0"/>
                    </a:p>
                    <a:p>
                      <a:pPr algn="ctr"/>
                      <a:r>
                        <a:rPr lang="en-US" sz="4400" dirty="0" err="1" smtClean="0"/>
                        <a:t>Ten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éis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Tienen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15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70" y="360608"/>
            <a:ext cx="112046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 CENA" panose="02000000000000000000" pitchFamily="2" charset="0"/>
              </a:rPr>
              <a:t>Tener</a:t>
            </a:r>
            <a:r>
              <a:rPr lang="en-US" sz="4400" dirty="0" smtClean="0">
                <a:latin typeface="AR CENA" panose="02000000000000000000" pitchFamily="2" charset="0"/>
              </a:rPr>
              <a:t> + que</a:t>
            </a:r>
          </a:p>
          <a:p>
            <a:endParaRPr lang="en-US" sz="4400" dirty="0">
              <a:latin typeface="AR CENA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To say that you have to do something you use the expression </a:t>
            </a:r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</a:rPr>
              <a:t>tener</a:t>
            </a: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</a:rPr>
              <a:t> que</a:t>
            </a:r>
            <a:r>
              <a:rPr lang="en-US" sz="4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/>
              <a:t>Ejemplos</a:t>
            </a:r>
            <a:r>
              <a:rPr lang="en-US" sz="4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</a:rPr>
              <a:t>Tengo</a:t>
            </a: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lang="en-US" sz="4000" dirty="0" err="1" smtClean="0"/>
              <a:t>barrer</a:t>
            </a:r>
            <a:r>
              <a:rPr lang="en-US" sz="4000" dirty="0" smtClean="0"/>
              <a:t> el </a:t>
            </a:r>
            <a:r>
              <a:rPr lang="en-US" sz="4000" dirty="0" err="1" smtClean="0"/>
              <a:t>suelo</a:t>
            </a:r>
            <a:r>
              <a:rPr lang="en-US" sz="4000" dirty="0" smtClean="0"/>
              <a:t>. (I have to sweep the floor.)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Marta </a:t>
            </a:r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</a:rPr>
              <a:t>tiene</a:t>
            </a: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lang="en-US" sz="4000" dirty="0" err="1" smtClean="0"/>
              <a:t>lavar</a:t>
            </a:r>
            <a:r>
              <a:rPr lang="en-US" sz="4000" dirty="0" smtClean="0"/>
              <a:t> </a:t>
            </a:r>
            <a:r>
              <a:rPr lang="en-US" sz="4000" dirty="0" err="1" smtClean="0"/>
              <a:t>los</a:t>
            </a:r>
            <a:r>
              <a:rPr lang="en-US" sz="4000" dirty="0" smtClean="0"/>
              <a:t> </a:t>
            </a:r>
            <a:r>
              <a:rPr lang="en-US" sz="4000" dirty="0" err="1" smtClean="0"/>
              <a:t>platos</a:t>
            </a:r>
            <a:r>
              <a:rPr lang="en-US" sz="4000" dirty="0" smtClean="0"/>
              <a:t>. (Marta has to wash the dishes.)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964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8" y="360608"/>
            <a:ext cx="58341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 CENA" panose="02000000000000000000" pitchFamily="2" charset="0"/>
              </a:rPr>
              <a:t>Mis</a:t>
            </a:r>
            <a:r>
              <a:rPr lang="en-US" sz="4400" dirty="0" smtClean="0">
                <a:latin typeface="AR CENA" panose="02000000000000000000" pitchFamily="2" charset="0"/>
              </a:rPr>
              <a:t> </a:t>
            </a:r>
            <a:r>
              <a:rPr lang="en-US" sz="4400" dirty="0" err="1" smtClean="0">
                <a:latin typeface="AR CENA" panose="02000000000000000000" pitchFamily="2" charset="0"/>
              </a:rPr>
              <a:t>quehaceres</a:t>
            </a:r>
            <a:endParaRPr lang="en-US" sz="4400" dirty="0" smtClean="0">
              <a:latin typeface="AR CENA" panose="02000000000000000000" pitchFamily="2" charset="0"/>
            </a:endParaRPr>
          </a:p>
          <a:p>
            <a:endParaRPr lang="en-US" sz="4400" dirty="0">
              <a:latin typeface="AR CENA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Make a list of the chores you have to do for the month (include at least 4).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761408" y="1416675"/>
            <a:ext cx="4997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Ejemplo</a:t>
            </a:r>
            <a:r>
              <a:rPr lang="en-US" sz="4000" dirty="0" smtClean="0"/>
              <a:t>:</a:t>
            </a:r>
          </a:p>
          <a:p>
            <a:pPr algn="ctr"/>
            <a:r>
              <a:rPr lang="en-US" sz="4000" dirty="0" err="1" smtClean="0">
                <a:latin typeface="Bradley Hand ITC" panose="03070402050302030203" pitchFamily="66" charset="0"/>
              </a:rPr>
              <a:t>Mis</a:t>
            </a:r>
            <a:r>
              <a:rPr lang="en-US" sz="4000" dirty="0" smtClean="0">
                <a:latin typeface="Bradley Hand ITC" panose="03070402050302030203" pitchFamily="66" charset="0"/>
              </a:rPr>
              <a:t> </a:t>
            </a:r>
            <a:r>
              <a:rPr lang="en-US" sz="4000" dirty="0" err="1" smtClean="0">
                <a:latin typeface="Bradley Hand ITC" panose="03070402050302030203" pitchFamily="66" charset="0"/>
              </a:rPr>
              <a:t>quehaceres</a:t>
            </a:r>
            <a:r>
              <a:rPr lang="en-US" sz="4000" dirty="0" smtClean="0">
                <a:latin typeface="Bradley Hand ITC" panose="03070402050302030203" pitchFamily="66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Bradley Hand ITC" panose="03070402050302030203" pitchFamily="66" charset="0"/>
              </a:rPr>
              <a:t>Limpiar</a:t>
            </a:r>
            <a:r>
              <a:rPr lang="en-US" sz="4000" dirty="0" smtClean="0">
                <a:latin typeface="Bradley Hand ITC" panose="03070402050302030203" pitchFamily="66" charset="0"/>
              </a:rPr>
              <a:t> mi </a:t>
            </a:r>
            <a:r>
              <a:rPr lang="en-US" sz="4000" dirty="0" err="1" smtClean="0">
                <a:latin typeface="Bradley Hand ITC" panose="03070402050302030203" pitchFamily="66" charset="0"/>
              </a:rPr>
              <a:t>cuarto</a:t>
            </a:r>
            <a:endParaRPr lang="en-US" sz="4000" dirty="0" smtClean="0">
              <a:latin typeface="Bradley Hand ITC" panose="03070402050302030203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Bradley Hand ITC" panose="03070402050302030203" pitchFamily="66" charset="0"/>
              </a:rPr>
              <a:t>Pasar</a:t>
            </a:r>
            <a:r>
              <a:rPr lang="en-US" sz="4000" dirty="0" smtClean="0">
                <a:latin typeface="Bradley Hand ITC" panose="03070402050302030203" pitchFamily="66" charset="0"/>
              </a:rPr>
              <a:t> la </a:t>
            </a:r>
            <a:r>
              <a:rPr lang="en-US" sz="4000" dirty="0" err="1" smtClean="0">
                <a:latin typeface="Bradley Hand ITC" panose="03070402050302030203" pitchFamily="66" charset="0"/>
              </a:rPr>
              <a:t>aspiradora</a:t>
            </a:r>
            <a:endParaRPr lang="en-US" sz="4000" dirty="0" smtClean="0">
              <a:latin typeface="Bradley Hand ITC" panose="03070402050302030203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Bradley Hand ITC" panose="03070402050302030203" pitchFamily="66" charset="0"/>
              </a:rPr>
              <a:t>Lavar</a:t>
            </a:r>
            <a:r>
              <a:rPr lang="en-US" sz="4000" dirty="0" smtClean="0">
                <a:latin typeface="Bradley Hand ITC" panose="03070402050302030203" pitchFamily="66" charset="0"/>
              </a:rPr>
              <a:t> </a:t>
            </a:r>
            <a:r>
              <a:rPr lang="en-US" sz="4000" dirty="0" err="1" smtClean="0">
                <a:latin typeface="Bradley Hand ITC" panose="03070402050302030203" pitchFamily="66" charset="0"/>
              </a:rPr>
              <a:t>los</a:t>
            </a:r>
            <a:r>
              <a:rPr lang="en-US" sz="4000" dirty="0" smtClean="0">
                <a:latin typeface="Bradley Hand ITC" panose="03070402050302030203" pitchFamily="66" charset="0"/>
              </a:rPr>
              <a:t> </a:t>
            </a:r>
            <a:r>
              <a:rPr lang="en-US" sz="4000" dirty="0" err="1" smtClean="0">
                <a:latin typeface="Bradley Hand ITC" panose="03070402050302030203" pitchFamily="66" charset="0"/>
              </a:rPr>
              <a:t>platos</a:t>
            </a:r>
            <a:endParaRPr lang="en-US" sz="4000" dirty="0" smtClean="0">
              <a:latin typeface="Bradley Hand ITC" panose="03070402050302030203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Bradley Hand ITC" panose="03070402050302030203" pitchFamily="66" charset="0"/>
              </a:rPr>
              <a:t>Sacar</a:t>
            </a:r>
            <a:r>
              <a:rPr lang="en-US" sz="4000" dirty="0" smtClean="0">
                <a:latin typeface="Bradley Hand ITC" panose="03070402050302030203" pitchFamily="66" charset="0"/>
              </a:rPr>
              <a:t> la </a:t>
            </a:r>
            <a:r>
              <a:rPr lang="en-US" sz="4000" dirty="0" err="1" smtClean="0">
                <a:latin typeface="Bradley Hand ITC" panose="03070402050302030203" pitchFamily="66" charset="0"/>
              </a:rPr>
              <a:t>basura</a:t>
            </a:r>
            <a:endParaRPr lang="en-US" sz="4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1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244699"/>
            <a:ext cx="117798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 CENA" panose="02000000000000000000" pitchFamily="2" charset="0"/>
              </a:rPr>
              <a:t>¿</a:t>
            </a:r>
            <a:r>
              <a:rPr lang="en-US" sz="4400" dirty="0" err="1">
                <a:latin typeface="AR CENA" panose="02000000000000000000" pitchFamily="2" charset="0"/>
              </a:rPr>
              <a:t>Q</a:t>
            </a:r>
            <a:r>
              <a:rPr lang="en-US" sz="4400" dirty="0" err="1" smtClean="0">
                <a:latin typeface="AR CENA" panose="02000000000000000000" pitchFamily="2" charset="0"/>
              </a:rPr>
              <a:t>ué</a:t>
            </a:r>
            <a:r>
              <a:rPr lang="en-US" sz="4400" dirty="0" smtClean="0">
                <a:latin typeface="AR CENA" panose="02000000000000000000" pitchFamily="2" charset="0"/>
              </a:rPr>
              <a:t> </a:t>
            </a:r>
            <a:r>
              <a:rPr lang="en-US" sz="4400" dirty="0" err="1" smtClean="0">
                <a:latin typeface="AR CENA" panose="02000000000000000000" pitchFamily="2" charset="0"/>
              </a:rPr>
              <a:t>tienes</a:t>
            </a:r>
            <a:r>
              <a:rPr lang="en-US" sz="4400" dirty="0" smtClean="0">
                <a:latin typeface="AR CENA" panose="02000000000000000000" pitchFamily="2" charset="0"/>
              </a:rPr>
              <a:t> que </a:t>
            </a:r>
            <a:r>
              <a:rPr lang="en-US" sz="4400" dirty="0" err="1" smtClean="0">
                <a:latin typeface="AR CENA" panose="02000000000000000000" pitchFamily="2" charset="0"/>
              </a:rPr>
              <a:t>hacer</a:t>
            </a:r>
            <a:r>
              <a:rPr lang="en-US" sz="4400" dirty="0" smtClean="0">
                <a:latin typeface="AR CENA" panose="02000000000000000000" pitchFamily="2" charset="0"/>
              </a:rPr>
              <a:t>?</a:t>
            </a:r>
          </a:p>
          <a:p>
            <a:endParaRPr lang="en-US" sz="4400" dirty="0">
              <a:latin typeface="AR CENA" panose="02000000000000000000" pitchFamily="2" charset="0"/>
            </a:endParaRPr>
          </a:p>
          <a:p>
            <a:r>
              <a:rPr lang="en-US" sz="4400" dirty="0" smtClean="0"/>
              <a:t>Ask three people what he/she has to do.</a:t>
            </a:r>
          </a:p>
          <a:p>
            <a:endParaRPr lang="en-US" sz="4400" dirty="0"/>
          </a:p>
          <a:p>
            <a:r>
              <a:rPr lang="en-US" sz="4400" dirty="0" err="1" smtClean="0"/>
              <a:t>Ejemplo</a:t>
            </a:r>
            <a:r>
              <a:rPr lang="en-US" sz="4400" dirty="0" smtClean="0"/>
              <a:t>:</a:t>
            </a:r>
          </a:p>
          <a:p>
            <a:r>
              <a:rPr lang="en-US" sz="4400" dirty="0" smtClean="0">
                <a:latin typeface="Calibri" panose="020F0502020204030204" pitchFamily="34" charset="0"/>
              </a:rPr>
              <a:t>¿</a:t>
            </a:r>
            <a:r>
              <a:rPr lang="en-US" sz="4400" dirty="0" err="1" smtClean="0">
                <a:latin typeface="Calibri" panose="020F0502020204030204" pitchFamily="34" charset="0"/>
              </a:rPr>
              <a:t>Qué</a:t>
            </a:r>
            <a:r>
              <a:rPr lang="en-US" sz="4400" dirty="0" smtClean="0">
                <a:latin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</a:rPr>
              <a:t>tienes</a:t>
            </a:r>
            <a:r>
              <a:rPr lang="en-US" sz="4400" dirty="0" smtClean="0">
                <a:latin typeface="Calibri" panose="020F0502020204030204" pitchFamily="34" charset="0"/>
              </a:rPr>
              <a:t> que </a:t>
            </a:r>
            <a:r>
              <a:rPr lang="en-US" sz="4400" dirty="0" err="1" smtClean="0">
                <a:latin typeface="Calibri" panose="020F0502020204030204" pitchFamily="34" charset="0"/>
              </a:rPr>
              <a:t>hacer</a:t>
            </a:r>
            <a:r>
              <a:rPr lang="en-US" sz="4400" dirty="0" smtClean="0">
                <a:latin typeface="Calibri" panose="020F0502020204030204" pitchFamily="34" charset="0"/>
              </a:rPr>
              <a:t>? (What do you have to do?)</a:t>
            </a:r>
          </a:p>
          <a:p>
            <a:endParaRPr lang="en-US" sz="4400" dirty="0">
              <a:latin typeface="Calibri" panose="020F0502020204030204" pitchFamily="34" charset="0"/>
            </a:endParaRPr>
          </a:p>
          <a:p>
            <a:r>
              <a:rPr lang="en-US" sz="4400" dirty="0" err="1" smtClean="0">
                <a:latin typeface="Calibri" panose="020F0502020204030204" pitchFamily="34" charset="0"/>
              </a:rPr>
              <a:t>Yo</a:t>
            </a:r>
            <a:r>
              <a:rPr lang="en-US" sz="4400" dirty="0" smtClean="0">
                <a:latin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</a:rPr>
              <a:t>tengo</a:t>
            </a:r>
            <a:r>
              <a:rPr lang="en-US" sz="4400" dirty="0" smtClean="0">
                <a:latin typeface="Calibri" panose="020F0502020204030204" pitchFamily="34" charset="0"/>
              </a:rPr>
              <a:t> que </a:t>
            </a:r>
            <a:r>
              <a:rPr lang="en-US" sz="4400" dirty="0" err="1" smtClean="0">
                <a:latin typeface="Calibri" panose="020F0502020204030204" pitchFamily="34" charset="0"/>
              </a:rPr>
              <a:t>hacer</a:t>
            </a:r>
            <a:r>
              <a:rPr lang="en-US" sz="4400" dirty="0" smtClean="0">
                <a:latin typeface="Calibri" panose="020F0502020204030204" pitchFamily="34" charset="0"/>
              </a:rPr>
              <a:t> mi </a:t>
            </a:r>
            <a:r>
              <a:rPr lang="en-US" sz="4400" dirty="0" err="1" smtClean="0">
                <a:latin typeface="Calibri" panose="020F0502020204030204" pitchFamily="34" charset="0"/>
              </a:rPr>
              <a:t>cama</a:t>
            </a:r>
            <a:r>
              <a:rPr lang="en-US" sz="4400" dirty="0" smtClean="0">
                <a:latin typeface="Calibri" panose="020F0502020204030204" pitchFamily="34" charset="0"/>
              </a:rPr>
              <a:t> y </a:t>
            </a:r>
            <a:r>
              <a:rPr lang="en-US" sz="4400" dirty="0" err="1" smtClean="0">
                <a:latin typeface="Calibri" panose="020F0502020204030204" pitchFamily="34" charset="0"/>
              </a:rPr>
              <a:t>limpiar</a:t>
            </a:r>
            <a:r>
              <a:rPr lang="en-US" sz="4400" dirty="0" smtClean="0">
                <a:latin typeface="Calibri" panose="020F0502020204030204" pitchFamily="34" charset="0"/>
              </a:rPr>
              <a:t> el </a:t>
            </a:r>
            <a:r>
              <a:rPr lang="en-US" sz="4400" dirty="0" err="1" smtClean="0">
                <a:latin typeface="Calibri" panose="020F0502020204030204" pitchFamily="34" charset="0"/>
              </a:rPr>
              <a:t>baño</a:t>
            </a:r>
            <a:r>
              <a:rPr lang="en-US" sz="4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4400" dirty="0" smtClean="0">
                <a:latin typeface="Calibri" panose="020F0502020204030204" pitchFamily="34" charset="0"/>
              </a:rPr>
              <a:t>(I have to make my bed and clean the bathroom.)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021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509" y="1732141"/>
            <a:ext cx="6557743" cy="3638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7839" y="553792"/>
            <a:ext cx="3181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La </a:t>
            </a:r>
            <a:r>
              <a:rPr lang="en-US" sz="4800" dirty="0" err="1" smtClean="0">
                <a:latin typeface="AR CENA" panose="02000000000000000000" pitchFamily="2" charset="0"/>
              </a:rPr>
              <a:t>cocina</a:t>
            </a:r>
            <a:endParaRPr lang="en-US" sz="4800" dirty="0"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5335" y="5550794"/>
            <a:ext cx="3425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 CENA" panose="02000000000000000000" pitchFamily="2" charset="0"/>
              </a:rPr>
              <a:t>The kitchen</a:t>
            </a:r>
            <a:endParaRPr lang="en-US" sz="4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7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3" y="1927671"/>
            <a:ext cx="4144381" cy="420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0479" y="824248"/>
            <a:ext cx="412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La </a:t>
            </a:r>
            <a:r>
              <a:rPr lang="en-US" sz="4800" dirty="0" err="1" smtClean="0">
                <a:latin typeface="AR CENA" panose="02000000000000000000" pitchFamily="2" charset="0"/>
              </a:rPr>
              <a:t>estufa</a:t>
            </a:r>
            <a:endParaRPr lang="en-US" sz="4800" dirty="0"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8665" y="5821251"/>
            <a:ext cx="3590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The stove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8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27" y="1285606"/>
            <a:ext cx="3937715" cy="4533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4699" y="182228"/>
            <a:ext cx="44689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El </a:t>
            </a:r>
            <a:r>
              <a:rPr lang="en-US" sz="4800" dirty="0" err="1" smtClean="0">
                <a:latin typeface="AR CENA" panose="02000000000000000000" pitchFamily="2" charset="0"/>
              </a:rPr>
              <a:t>refrigerador</a:t>
            </a:r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r>
              <a:rPr lang="en-US" sz="4400" dirty="0" smtClean="0">
                <a:latin typeface="AR CENA" panose="02000000000000000000" pitchFamily="2" charset="0"/>
              </a:rPr>
              <a:t>The refrigerator</a:t>
            </a:r>
            <a:endParaRPr lang="en-US" sz="4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875"/>
          <a:stretch/>
        </p:blipFill>
        <p:spPr>
          <a:xfrm>
            <a:off x="3741304" y="1739386"/>
            <a:ext cx="4024657" cy="4159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757" y="695459"/>
            <a:ext cx="33356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El </a:t>
            </a:r>
            <a:r>
              <a:rPr lang="en-US" sz="4800" dirty="0" err="1" smtClean="0">
                <a:latin typeface="AR CENA" panose="02000000000000000000" pitchFamily="2" charset="0"/>
              </a:rPr>
              <a:t>lavaplatos</a:t>
            </a:r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r>
              <a:rPr lang="en-US" sz="4400" dirty="0" smtClean="0">
                <a:latin typeface="AR CENA" panose="02000000000000000000" pitchFamily="2" charset="0"/>
              </a:rPr>
              <a:t>the dishwasher</a:t>
            </a:r>
            <a:endParaRPr lang="en-US" sz="4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6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503"/>
          <a:stretch/>
        </p:blipFill>
        <p:spPr>
          <a:xfrm>
            <a:off x="2951574" y="1447449"/>
            <a:ext cx="5704102" cy="4286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4296" y="220724"/>
            <a:ext cx="34386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La </a:t>
            </a:r>
            <a:r>
              <a:rPr lang="en-US" sz="4800" dirty="0" err="1" smtClean="0">
                <a:latin typeface="AR CENA" panose="02000000000000000000" pitchFamily="2" charset="0"/>
              </a:rPr>
              <a:t>sala</a:t>
            </a:r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pPr algn="ctr"/>
            <a:r>
              <a:rPr lang="en-US" sz="4400" dirty="0" smtClean="0">
                <a:latin typeface="AR CENA" panose="02000000000000000000" pitchFamily="2" charset="0"/>
              </a:rPr>
              <a:t>The living room</a:t>
            </a:r>
            <a:endParaRPr lang="en-US" sz="4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2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15" y="1015150"/>
            <a:ext cx="4026995" cy="4810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3885" y="117693"/>
            <a:ext cx="44174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Las </a:t>
            </a:r>
            <a:r>
              <a:rPr lang="en-US" sz="4800" dirty="0" err="1" smtClean="0">
                <a:latin typeface="AR CENA" panose="02000000000000000000" pitchFamily="2" charset="0"/>
              </a:rPr>
              <a:t>cortinas</a:t>
            </a:r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endParaRPr lang="en-US" sz="4800" dirty="0">
              <a:latin typeface="AR CENA" panose="02000000000000000000" pitchFamily="2" charset="0"/>
            </a:endParaRPr>
          </a:p>
          <a:p>
            <a:pPr algn="ctr"/>
            <a:r>
              <a:rPr lang="en-US" sz="4400" dirty="0" smtClean="0">
                <a:latin typeface="AR CENA" panose="02000000000000000000" pitchFamily="2" charset="0"/>
              </a:rPr>
              <a:t>The curtains</a:t>
            </a:r>
            <a:endParaRPr lang="en-US" sz="4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2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77" y="942212"/>
            <a:ext cx="5302071" cy="53020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9577" y="463639"/>
            <a:ext cx="23954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El sofa</a:t>
            </a: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endParaRPr lang="en-US" sz="4800" dirty="0" smtClean="0">
              <a:latin typeface="AR CENA" panose="02000000000000000000" pitchFamily="2" charset="0"/>
            </a:endParaRPr>
          </a:p>
          <a:p>
            <a:pPr algn="ctr"/>
            <a:r>
              <a:rPr lang="en-US" sz="4800" dirty="0" smtClean="0">
                <a:latin typeface="AR CENA" panose="02000000000000000000" pitchFamily="2" charset="0"/>
              </a:rPr>
              <a:t>The sofa</a:t>
            </a:r>
            <a:endParaRPr lang="en-US" sz="4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255</Words>
  <Application>Microsoft Office PowerPoint</Application>
  <PresentationFormat>Widescreen</PresentationFormat>
  <Paragraphs>170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 CENA</vt:lpstr>
      <vt:lpstr>AR DELANEY</vt:lpstr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10</cp:revision>
  <dcterms:created xsi:type="dcterms:W3CDTF">2015-11-09T07:04:04Z</dcterms:created>
  <dcterms:modified xsi:type="dcterms:W3CDTF">2015-11-09T08:25:06Z</dcterms:modified>
</cp:coreProperties>
</file>