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50" d="100"/>
          <a:sy n="50" d="100"/>
        </p:scale>
        <p:origin x="6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2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6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5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5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1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1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8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2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35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8D67-48FF-4216-BD65-B4C5A9DF9D15}" type="datetimeFigureOut">
              <a:rPr lang="en-US" smtClean="0"/>
              <a:t>12/6/2015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84227-C8D9-400F-84B9-E60693E11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5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" y="355600"/>
            <a:ext cx="11607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Connector words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Connector words are used to link ideas within a paragraph or between paragraphs.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Also called transitional words.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Connector words make a writing sound more natural and creates flow.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66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085356"/>
              </p:ext>
            </p:extLst>
          </p:nvPr>
        </p:nvGraphicFramePr>
        <p:xfrm>
          <a:off x="406400" y="1280160"/>
          <a:ext cx="11645900" cy="5577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1475"/>
                <a:gridCol w="2638425"/>
                <a:gridCol w="3184525"/>
                <a:gridCol w="2911475"/>
              </a:tblGrid>
              <a:tr h="52857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Y</a:t>
                      </a:r>
                    </a:p>
                    <a:p>
                      <a:r>
                        <a:rPr lang="en-US" sz="4000" dirty="0" err="1" smtClean="0"/>
                        <a:t>Tambi</a:t>
                      </a:r>
                      <a:r>
                        <a:rPr lang="en-US" sz="4000" dirty="0" err="1" smtClean="0">
                          <a:latin typeface="Calibri" panose="020F0502020204030204" pitchFamily="34" charset="0"/>
                        </a:rPr>
                        <a:t>é</a:t>
                      </a:r>
                      <a:r>
                        <a:rPr lang="en-US" sz="4000" dirty="0" err="1" smtClean="0"/>
                        <a:t>n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Sin embargo</a:t>
                      </a:r>
                    </a:p>
                    <a:p>
                      <a:r>
                        <a:rPr lang="en-US" sz="4000" dirty="0" err="1" smtClean="0"/>
                        <a:t>Respecto</a:t>
                      </a:r>
                      <a:r>
                        <a:rPr lang="en-US" sz="4000" dirty="0" smtClean="0"/>
                        <a:t> a</a:t>
                      </a:r>
                    </a:p>
                    <a:p>
                      <a:r>
                        <a:rPr lang="en-US" sz="4000" dirty="0" err="1" smtClean="0"/>
                        <a:t>Porque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Por</a:t>
                      </a:r>
                      <a:r>
                        <a:rPr lang="en-US" sz="4000" dirty="0" smtClean="0"/>
                        <a:t> lo </a:t>
                      </a:r>
                      <a:r>
                        <a:rPr lang="en-US" sz="4000" dirty="0" err="1" smtClean="0"/>
                        <a:t>tanto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Por</a:t>
                      </a:r>
                      <a:r>
                        <a:rPr lang="en-US" sz="4000" dirty="0" smtClean="0"/>
                        <a:t> el </a:t>
                      </a:r>
                      <a:r>
                        <a:rPr lang="en-US" sz="4000" dirty="0" err="1" smtClean="0"/>
                        <a:t>contrario</a:t>
                      </a:r>
                      <a:endParaRPr lang="en-US" sz="4000" dirty="0" smtClean="0"/>
                    </a:p>
                    <a:p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And</a:t>
                      </a:r>
                    </a:p>
                    <a:p>
                      <a:r>
                        <a:rPr lang="en-US" sz="4000" dirty="0" smtClean="0"/>
                        <a:t>Also</a:t>
                      </a:r>
                    </a:p>
                    <a:p>
                      <a:r>
                        <a:rPr lang="en-US" sz="4000" dirty="0" smtClean="0"/>
                        <a:t>However</a:t>
                      </a:r>
                    </a:p>
                    <a:p>
                      <a:r>
                        <a:rPr lang="en-US" sz="4000" dirty="0" smtClean="0"/>
                        <a:t>Regarding</a:t>
                      </a:r>
                    </a:p>
                    <a:p>
                      <a:r>
                        <a:rPr lang="en-US" sz="4000" dirty="0" smtClean="0"/>
                        <a:t>Because</a:t>
                      </a:r>
                    </a:p>
                    <a:p>
                      <a:r>
                        <a:rPr lang="en-US" sz="4000" dirty="0" smtClean="0"/>
                        <a:t>Therefore</a:t>
                      </a:r>
                    </a:p>
                    <a:p>
                      <a:r>
                        <a:rPr lang="en-US" sz="4000" dirty="0" smtClean="0"/>
                        <a:t>On the contrary 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err="1" smtClean="0"/>
                        <a:t>Por</a:t>
                      </a:r>
                      <a:r>
                        <a:rPr lang="en-US" sz="4000" dirty="0" smtClean="0"/>
                        <a:t> </a:t>
                      </a:r>
                      <a:r>
                        <a:rPr lang="en-US" sz="4000" dirty="0" err="1" smtClean="0"/>
                        <a:t>ejemplo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Pero</a:t>
                      </a:r>
                    </a:p>
                    <a:p>
                      <a:r>
                        <a:rPr lang="en-US" sz="4000" dirty="0" err="1" smtClean="0"/>
                        <a:t>En</a:t>
                      </a:r>
                      <a:r>
                        <a:rPr lang="en-US" sz="4000" dirty="0" smtClean="0"/>
                        <a:t> particular</a:t>
                      </a:r>
                    </a:p>
                    <a:p>
                      <a:r>
                        <a:rPr lang="en-US" sz="4000" dirty="0" err="1" smtClean="0"/>
                        <a:t>Aunque</a:t>
                      </a:r>
                      <a:endParaRPr lang="en-US" sz="4000" dirty="0" smtClean="0"/>
                    </a:p>
                    <a:p>
                      <a:r>
                        <a:rPr lang="en-US" sz="4000" dirty="0" err="1" smtClean="0"/>
                        <a:t>Adem</a:t>
                      </a:r>
                      <a:r>
                        <a:rPr lang="en-US" sz="4000" dirty="0" err="1" smtClean="0">
                          <a:latin typeface="Calibri" panose="020F0502020204030204" pitchFamily="34" charset="0"/>
                        </a:rPr>
                        <a:t>á</a:t>
                      </a:r>
                      <a:r>
                        <a:rPr lang="en-US" sz="4000" dirty="0" err="1" smtClean="0"/>
                        <a:t>s</a:t>
                      </a:r>
                      <a:endParaRPr lang="en-US" sz="4000" dirty="0" smtClean="0"/>
                    </a:p>
                    <a:p>
                      <a:r>
                        <a:rPr lang="en-US" sz="4000" dirty="0" smtClean="0"/>
                        <a:t>A </a:t>
                      </a:r>
                      <a:r>
                        <a:rPr lang="en-US" sz="4000" dirty="0" err="1" smtClean="0"/>
                        <a:t>pesar</a:t>
                      </a:r>
                      <a:r>
                        <a:rPr lang="en-US" sz="4000" dirty="0" smtClean="0"/>
                        <a:t> de</a:t>
                      </a:r>
                    </a:p>
                    <a:p>
                      <a:r>
                        <a:rPr lang="en-US" sz="4000" dirty="0" smtClean="0"/>
                        <a:t>A causa de</a:t>
                      </a:r>
                    </a:p>
                    <a:p>
                      <a:endParaRPr lang="en-US" sz="4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For instance</a:t>
                      </a:r>
                    </a:p>
                    <a:p>
                      <a:r>
                        <a:rPr lang="en-US" sz="4000" dirty="0" smtClean="0"/>
                        <a:t>But </a:t>
                      </a:r>
                    </a:p>
                    <a:p>
                      <a:r>
                        <a:rPr lang="en-US" sz="4000" dirty="0" smtClean="0"/>
                        <a:t>In particular</a:t>
                      </a:r>
                    </a:p>
                    <a:p>
                      <a:r>
                        <a:rPr lang="en-US" sz="4000" dirty="0" smtClean="0"/>
                        <a:t>Although</a:t>
                      </a:r>
                    </a:p>
                    <a:p>
                      <a:r>
                        <a:rPr lang="en-US" sz="4000" dirty="0" smtClean="0"/>
                        <a:t>Besides</a:t>
                      </a:r>
                    </a:p>
                    <a:p>
                      <a:r>
                        <a:rPr lang="en-US" sz="4000" dirty="0" smtClean="0"/>
                        <a:t>Despite</a:t>
                      </a:r>
                    </a:p>
                    <a:p>
                      <a:r>
                        <a:rPr lang="en-US" sz="4000" dirty="0" smtClean="0"/>
                        <a:t>Due to </a:t>
                      </a:r>
                    </a:p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7000" y="165100"/>
            <a:ext cx="591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Common connector words: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580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33338"/>
            <a:ext cx="11506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err="1" smtClean="0"/>
              <a:t>Read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paragraph</a:t>
            </a:r>
            <a:r>
              <a:rPr lang="es-ES" sz="3600" dirty="0" smtClean="0"/>
              <a:t> and </a:t>
            </a:r>
            <a:r>
              <a:rPr lang="es-ES" sz="3600" dirty="0" err="1" smtClean="0"/>
              <a:t>write</a:t>
            </a:r>
            <a:r>
              <a:rPr lang="es-ES" sz="3600" dirty="0" smtClean="0"/>
              <a:t> </a:t>
            </a:r>
            <a:r>
              <a:rPr lang="es-ES" sz="3600" dirty="0" err="1" smtClean="0"/>
              <a:t>down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transition</a:t>
            </a:r>
            <a:r>
              <a:rPr lang="es-ES" sz="3600" dirty="0" smtClean="0"/>
              <a:t> </a:t>
            </a:r>
            <a:r>
              <a:rPr lang="es-ES" sz="3600" dirty="0" err="1" smtClean="0"/>
              <a:t>words</a:t>
            </a:r>
            <a:r>
              <a:rPr lang="es-ES" sz="3600" dirty="0" smtClean="0"/>
              <a:t> </a:t>
            </a:r>
            <a:r>
              <a:rPr lang="es-ES" sz="3600" dirty="0" err="1" smtClean="0"/>
              <a:t>you</a:t>
            </a:r>
            <a:r>
              <a:rPr lang="es-ES" sz="3600" dirty="0" smtClean="0"/>
              <a:t> </a:t>
            </a:r>
            <a:r>
              <a:rPr lang="es-ES" sz="3600" dirty="0" err="1" smtClean="0"/>
              <a:t>find</a:t>
            </a:r>
            <a:r>
              <a:rPr lang="es-ES" sz="3600" dirty="0" smtClean="0"/>
              <a:t>.</a:t>
            </a:r>
            <a:endParaRPr lang="es-ES" sz="3600" dirty="0"/>
          </a:p>
          <a:p>
            <a:endParaRPr lang="es-ES" sz="3600" dirty="0" smtClean="0"/>
          </a:p>
          <a:p>
            <a:r>
              <a:rPr lang="es-ES" sz="3600" dirty="0" smtClean="0"/>
              <a:t>¿Te gustaría ser dueño de una mascota (</a:t>
            </a:r>
            <a:r>
              <a:rPr lang="es-ES" sz="3600" dirty="0" err="1" smtClean="0"/>
              <a:t>pet</a:t>
            </a:r>
            <a:r>
              <a:rPr lang="es-ES" sz="3600" dirty="0" smtClean="0"/>
              <a:t>), pero no tienes tiempo ni espacio (</a:t>
            </a:r>
            <a:r>
              <a:rPr lang="es-ES" sz="3600" dirty="0" err="1" smtClean="0"/>
              <a:t>space</a:t>
            </a:r>
            <a:r>
              <a:rPr lang="es-ES" sz="3600" dirty="0" smtClean="0"/>
              <a:t>) disponible en tu casa? Entonces, la mascota ideal puede ser una tarántula. Estas arañas son dóciles con los humanos a pesar de su apariencia. Las tarántulas hembras (</a:t>
            </a:r>
            <a:r>
              <a:rPr lang="es-ES" sz="3600" dirty="0" err="1" smtClean="0"/>
              <a:t>female</a:t>
            </a:r>
            <a:r>
              <a:rPr lang="es-ES" sz="3600" dirty="0" smtClean="0"/>
              <a:t>) pueden vivir hasta 35 años, pero las tarántulas machos (</a:t>
            </a:r>
            <a:r>
              <a:rPr lang="es-ES" sz="3600" dirty="0" err="1" smtClean="0"/>
              <a:t>masculine</a:t>
            </a:r>
            <a:r>
              <a:rPr lang="es-ES" sz="3600" dirty="0" smtClean="0"/>
              <a:t>) viven solamente de 5 a 7 años. Aunque la tarántula tiene 8 ojos, su vista no es muy buena.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715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600" y="368300"/>
            <a:ext cx="1145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Fill in the blanks of the paragraph using appropriate connector words.</a:t>
            </a:r>
          </a:p>
          <a:p>
            <a:endParaRPr lang="en-US" sz="3600" dirty="0" smtClean="0"/>
          </a:p>
          <a:p>
            <a:r>
              <a:rPr lang="en-US" sz="3600" dirty="0" err="1" smtClean="0"/>
              <a:t>Todos</a:t>
            </a:r>
            <a:r>
              <a:rPr lang="en-US" sz="3600" dirty="0" smtClean="0"/>
              <a:t> l</a:t>
            </a:r>
            <a:r>
              <a:rPr lang="es-US" sz="3600" dirty="0" smtClean="0"/>
              <a:t>os días tengo que levantarme muy temprano, __________ no me gusta levantarme temprano. Me levanto temprano _________ tengo que ir a la escuela a las siete de la mañana. _________ clase empieza (</a:t>
            </a:r>
            <a:r>
              <a:rPr lang="es-US" sz="3600" dirty="0" err="1" smtClean="0"/>
              <a:t>starts</a:t>
            </a:r>
            <a:r>
              <a:rPr lang="es-US" sz="3600" dirty="0" smtClean="0"/>
              <a:t>) a las siete y quince, yo no me levanto hasta (</a:t>
            </a:r>
            <a:r>
              <a:rPr lang="es-US" sz="3600" dirty="0" err="1" smtClean="0"/>
              <a:t>until</a:t>
            </a:r>
            <a:r>
              <a:rPr lang="es-US" sz="3600" dirty="0" smtClean="0"/>
              <a:t>) las siete menos quince. No es mucho tiempo, __________ estoy tarde muchas veces.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96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17500"/>
            <a:ext cx="1145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Choose 1 of the 3 topics and write a short paragraph (4 to6 </a:t>
            </a:r>
            <a:r>
              <a:rPr lang="en-US" sz="3600" dirty="0" err="1" smtClean="0"/>
              <a:t>setences</a:t>
            </a:r>
            <a:r>
              <a:rPr lang="en-US" sz="3600" dirty="0" smtClean="0"/>
              <a:t>). Use at least 3 connector words/phrases.</a:t>
            </a:r>
          </a:p>
          <a:p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Your daily routine.</a:t>
            </a:r>
          </a:p>
          <a:p>
            <a:pPr marL="742950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What you did over Thanksgiving break (be sure to use the </a:t>
            </a:r>
            <a:r>
              <a:rPr lang="en-US" sz="3600" dirty="0" err="1" smtClean="0"/>
              <a:t>preterite</a:t>
            </a:r>
            <a:r>
              <a:rPr lang="en-US" sz="3600" dirty="0" smtClean="0"/>
              <a:t> tense).</a:t>
            </a:r>
          </a:p>
          <a:p>
            <a:pPr marL="742950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 smtClean="0"/>
              <a:t>Healthy and unhealthy foods you like to eat and why.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73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318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9</cp:revision>
  <dcterms:created xsi:type="dcterms:W3CDTF">2015-12-02T06:12:36Z</dcterms:created>
  <dcterms:modified xsi:type="dcterms:W3CDTF">2015-12-07T04:33:43Z</dcterms:modified>
</cp:coreProperties>
</file>