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2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36D7-2B88-42B0-8038-D8CD4E9A47D4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CF90F-2EC1-4C59-85DD-27AEB608B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8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330200"/>
            <a:ext cx="118364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 Narrow" panose="020B0606020202030204" pitchFamily="34" charset="0"/>
              </a:rPr>
              <a:t>Quiz 6: 11/19-12/8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 Narrow" panose="020B0606020202030204" pitchFamily="34" charset="0"/>
              </a:rPr>
              <a:t>Vocabulary: Translation and picture matching.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Arial Narrow" panose="020B0606020202030204" pitchFamily="34" charset="0"/>
              </a:rPr>
              <a:t>Ponerse</a:t>
            </a:r>
            <a:r>
              <a:rPr lang="en-US" sz="4400" b="1" dirty="0" smtClean="0">
                <a:latin typeface="Arial Narrow" panose="020B0606020202030204" pitchFamily="34" charset="0"/>
              </a:rPr>
              <a:t>: Fill in the blank with the correct form of </a:t>
            </a:r>
            <a:r>
              <a:rPr lang="en-US" sz="4400" b="1" u="sng" dirty="0" err="1" smtClean="0">
                <a:latin typeface="Arial Narrow" panose="020B0606020202030204" pitchFamily="34" charset="0"/>
              </a:rPr>
              <a:t>ponerse</a:t>
            </a:r>
            <a:r>
              <a:rPr lang="en-US" sz="4400" b="1" dirty="0" smtClean="0">
                <a:latin typeface="Arial Narrow" panose="020B0606020202030204" pitchFamily="34" charset="0"/>
              </a:rPr>
              <a:t>. Reflexive pronouns are required.</a:t>
            </a:r>
          </a:p>
          <a:p>
            <a:pPr>
              <a:lnSpc>
                <a:spcPct val="150000"/>
              </a:lnSpc>
            </a:pPr>
            <a:r>
              <a:rPr lang="en-US" sz="4400" b="1" dirty="0" err="1" smtClean="0">
                <a:latin typeface="Arial Narrow" panose="020B0606020202030204" pitchFamily="34" charset="0"/>
              </a:rPr>
              <a:t>Deber</a:t>
            </a:r>
            <a:r>
              <a:rPr lang="en-US" sz="4400" b="1" dirty="0" smtClean="0">
                <a:latin typeface="Arial Narrow" panose="020B0606020202030204" pitchFamily="34" charset="0"/>
              </a:rPr>
              <a:t>: Fill in the blank with the correct form of </a:t>
            </a:r>
            <a:r>
              <a:rPr lang="en-US" sz="4400" b="1" dirty="0" err="1" smtClean="0">
                <a:latin typeface="Arial Narrow" panose="020B0606020202030204" pitchFamily="34" charset="0"/>
              </a:rPr>
              <a:t>deber</a:t>
            </a:r>
            <a:r>
              <a:rPr lang="en-US" sz="4400" b="1" dirty="0" smtClean="0"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 Narrow" panose="020B0606020202030204" pitchFamily="34" charset="0"/>
              </a:rPr>
              <a:t>Reading: Multiple choice questions.</a:t>
            </a:r>
          </a:p>
          <a:p>
            <a:endParaRPr lang="en-US"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" y="644992"/>
            <a:ext cx="119761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prstClr val="black"/>
                </a:solidFill>
              </a:rPr>
              <a:t>(</a:t>
            </a:r>
            <a:r>
              <a:rPr lang="en-US" sz="4800" b="1" dirty="0" err="1" smtClean="0">
                <a:solidFill>
                  <a:prstClr val="black"/>
                </a:solidFill>
              </a:rPr>
              <a:t>t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ú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) _______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caminar</a:t>
            </a:r>
            <a:r>
              <a:rPr lang="en-US" sz="4800" b="1" dirty="0">
                <a:solidFill>
                  <a:prstClr val="black"/>
                </a:solidFill>
              </a:rPr>
              <a:t> a la </a:t>
            </a:r>
            <a:r>
              <a:rPr lang="en-US" sz="4800" b="1" dirty="0" err="1">
                <a:solidFill>
                  <a:prstClr val="black"/>
                </a:solidFill>
              </a:rPr>
              <a:t>escuela</a:t>
            </a:r>
            <a:r>
              <a:rPr lang="en-US" sz="4800" b="1" dirty="0" smtClean="0">
                <a:solidFill>
                  <a:prstClr val="black"/>
                </a:solidFill>
              </a:rPr>
              <a:t>.</a:t>
            </a:r>
            <a:endParaRPr lang="en-US" sz="4800" b="1" dirty="0">
              <a:solidFill>
                <a:prstClr val="black"/>
              </a:solidFill>
            </a:endParaRPr>
          </a:p>
          <a:p>
            <a:pPr lvl="0"/>
            <a:r>
              <a:rPr lang="en-US" sz="4800" b="1" dirty="0" smtClean="0">
                <a:solidFill>
                  <a:prstClr val="black"/>
                </a:solidFill>
              </a:rPr>
              <a:t>(</a:t>
            </a:r>
            <a:r>
              <a:rPr lang="en-US" sz="4800" b="1" dirty="0" err="1" smtClean="0">
                <a:solidFill>
                  <a:prstClr val="black"/>
                </a:solidFill>
              </a:rPr>
              <a:t>yo</a:t>
            </a:r>
            <a:r>
              <a:rPr lang="en-US" sz="4800" b="1" dirty="0" smtClean="0">
                <a:solidFill>
                  <a:prstClr val="black"/>
                </a:solidFill>
              </a:rPr>
              <a:t>) _______</a:t>
            </a:r>
            <a:r>
              <a:rPr lang="en-US" sz="4800" b="1" dirty="0" err="1" smtClean="0">
                <a:solidFill>
                  <a:prstClr val="black"/>
                </a:solidFill>
              </a:rPr>
              <a:t>correr</a:t>
            </a: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todos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los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días</a:t>
            </a:r>
            <a:r>
              <a:rPr lang="en-US" sz="4800" b="1" dirty="0" smtClean="0">
                <a:solidFill>
                  <a:prstClr val="black"/>
                </a:solidFill>
              </a:rPr>
              <a:t>.</a:t>
            </a:r>
            <a:endParaRPr lang="en-US" sz="4800" b="1" dirty="0">
              <a:solidFill>
                <a:prstClr val="black"/>
              </a:solidFill>
            </a:endParaRPr>
          </a:p>
          <a:p>
            <a:pPr lvl="0"/>
            <a:r>
              <a:rPr lang="en-US" sz="4800" b="1" dirty="0" smtClean="0">
                <a:solidFill>
                  <a:prstClr val="black"/>
                </a:solidFill>
              </a:rPr>
              <a:t>(</a:t>
            </a:r>
            <a:r>
              <a:rPr lang="en-US" sz="4800" b="1" dirty="0" err="1" smtClean="0">
                <a:solidFill>
                  <a:prstClr val="black"/>
                </a:solidFill>
              </a:rPr>
              <a:t>nosotros</a:t>
            </a:r>
            <a:r>
              <a:rPr lang="en-US" sz="4800" b="1" dirty="0" smtClean="0">
                <a:solidFill>
                  <a:prstClr val="black"/>
                </a:solidFill>
              </a:rPr>
              <a:t>) _________ </a:t>
            </a:r>
            <a:r>
              <a:rPr lang="en-US" sz="4800" b="1" dirty="0" err="1">
                <a:solidFill>
                  <a:prstClr val="black"/>
                </a:solidFill>
              </a:rPr>
              <a:t>hablar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por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tel</a:t>
            </a:r>
            <a:r>
              <a:rPr lang="en-US" sz="48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éfono</a:t>
            </a:r>
            <a:r>
              <a:rPr lang="en-US" sz="48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48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4800" b="1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usted</a:t>
            </a:r>
            <a:r>
              <a:rPr lang="en-US" sz="48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_______ </a:t>
            </a:r>
            <a:r>
              <a:rPr lang="en-US" sz="48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leer </a:t>
            </a:r>
            <a:r>
              <a:rPr lang="en-US" sz="48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ás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libros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_______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estudiar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el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examen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vosotros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________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preparar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cena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ellas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_______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ponerse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chaquetas</a:t>
            </a:r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500" y="644992"/>
            <a:ext cx="4940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</a:t>
            </a:r>
            <a:r>
              <a:rPr lang="en-US" sz="4800" b="1" dirty="0" err="1" smtClean="0"/>
              <a:t>debes</a:t>
            </a:r>
            <a:endParaRPr lang="en-US" sz="4800" b="1" dirty="0" smtClean="0"/>
          </a:p>
          <a:p>
            <a:r>
              <a:rPr lang="en-US" sz="4800" b="1" dirty="0" smtClean="0"/>
              <a:t>    </a:t>
            </a:r>
            <a:r>
              <a:rPr lang="en-US" sz="4800" b="1" dirty="0" err="1" smtClean="0"/>
              <a:t>debo</a:t>
            </a:r>
            <a:endParaRPr lang="en-US" sz="4800" b="1" dirty="0" smtClean="0"/>
          </a:p>
          <a:p>
            <a:r>
              <a:rPr lang="en-US" sz="4800" b="1" dirty="0"/>
              <a:t> </a:t>
            </a:r>
            <a:r>
              <a:rPr lang="en-US" sz="4800" b="1" dirty="0" smtClean="0"/>
              <a:t>     	       </a:t>
            </a:r>
            <a:r>
              <a:rPr lang="en-US" sz="4800" b="1" dirty="0" err="1" smtClean="0"/>
              <a:t>debemos</a:t>
            </a:r>
            <a:endParaRPr lang="en-US" sz="4800" b="1" dirty="0" smtClean="0"/>
          </a:p>
          <a:p>
            <a:r>
              <a:rPr lang="en-US" sz="4800" b="1" dirty="0"/>
              <a:t>	</a:t>
            </a:r>
            <a:r>
              <a:rPr lang="en-US" sz="4800" b="1" dirty="0" smtClean="0"/>
              <a:t>   </a:t>
            </a:r>
            <a:r>
              <a:rPr lang="en-US" sz="4800" b="1" dirty="0" err="1" smtClean="0"/>
              <a:t>debe</a:t>
            </a:r>
            <a:endParaRPr lang="en-US" sz="4800" b="1" dirty="0" smtClean="0"/>
          </a:p>
          <a:p>
            <a:r>
              <a:rPr lang="en-US" sz="4800" b="1" dirty="0"/>
              <a:t> 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debe</a:t>
            </a:r>
            <a:endParaRPr lang="en-US" sz="4800" b="1" dirty="0" smtClean="0"/>
          </a:p>
          <a:p>
            <a:r>
              <a:rPr lang="en-US" sz="4800" b="1" dirty="0"/>
              <a:t> </a:t>
            </a:r>
            <a:r>
              <a:rPr lang="en-US" sz="4800" b="1" dirty="0" smtClean="0"/>
              <a:t>             </a:t>
            </a:r>
            <a:r>
              <a:rPr lang="en-US" sz="4800" b="1" dirty="0" err="1" smtClean="0"/>
              <a:t>deb</a:t>
            </a:r>
            <a:r>
              <a:rPr lang="en-US" sz="4800" b="1" dirty="0" err="1" smtClean="0">
                <a:latin typeface="Calibri" panose="020F0502020204030204" pitchFamily="34" charset="0"/>
              </a:rPr>
              <a:t>éis</a:t>
            </a:r>
            <a:endParaRPr lang="en-US" sz="4800" b="1" dirty="0" smtClean="0">
              <a:latin typeface="Calibri" panose="020F0502020204030204" pitchFamily="34" charset="0"/>
            </a:endParaRPr>
          </a:p>
          <a:p>
            <a:r>
              <a:rPr lang="en-US" sz="4800" b="1" dirty="0">
                <a:latin typeface="Calibri" panose="020F0502020204030204" pitchFamily="34" charset="0"/>
              </a:rPr>
              <a:t>	</a:t>
            </a:r>
            <a:r>
              <a:rPr lang="en-US" sz="4800" b="1" dirty="0" err="1" smtClean="0">
                <a:latin typeface="Calibri" panose="020F0502020204030204" pitchFamily="34" charset="0"/>
              </a:rPr>
              <a:t>deben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0"/>
            <a:ext cx="25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Deber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586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5835"/>
            <a:ext cx="117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Ponerse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 CENA" panose="02000000000000000000" pitchFamily="2" charset="0"/>
              </a:rPr>
              <a:t>: to put on 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AR CENA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5764" y="1566831"/>
          <a:ext cx="10031506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576"/>
                <a:gridCol w="5351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err="1" smtClean="0"/>
                        <a:t>Yo</a:t>
                      </a:r>
                      <a:endParaRPr lang="en-US" sz="4400" dirty="0" smtClean="0"/>
                    </a:p>
                    <a:p>
                      <a:r>
                        <a:rPr lang="en-US" sz="4400" dirty="0" smtClean="0"/>
                        <a:t>T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ú</a:t>
                      </a: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Él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ella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usted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Nosotros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Vosotros</a:t>
                      </a:r>
                      <a:endParaRPr lang="en-US" sz="440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Ellos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Ellas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4400" dirty="0" err="1" smtClean="0">
                          <a:latin typeface="Calibri" panose="020F0502020204030204" pitchFamily="34" charset="0"/>
                        </a:rPr>
                        <a:t>Ustedes</a:t>
                      </a:r>
                      <a:r>
                        <a:rPr lang="en-US" sz="44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Me</a:t>
                      </a:r>
                      <a:r>
                        <a:rPr lang="en-US" sz="4400" baseline="0" dirty="0" smtClean="0"/>
                        <a:t> pongo</a:t>
                      </a:r>
                    </a:p>
                    <a:p>
                      <a:r>
                        <a:rPr lang="en-US" sz="4400" baseline="0" dirty="0" err="1" smtClean="0"/>
                        <a:t>Te</a:t>
                      </a:r>
                      <a:r>
                        <a:rPr lang="en-US" sz="4400" baseline="0" dirty="0" smtClean="0"/>
                        <a:t> pones</a:t>
                      </a:r>
                    </a:p>
                    <a:p>
                      <a:r>
                        <a:rPr lang="en-US" sz="4400" baseline="0" dirty="0" smtClean="0"/>
                        <a:t>Se pone</a:t>
                      </a:r>
                    </a:p>
                    <a:p>
                      <a:r>
                        <a:rPr lang="en-US" sz="4400" baseline="0" dirty="0" smtClean="0"/>
                        <a:t>Nos </a:t>
                      </a:r>
                      <a:r>
                        <a:rPr lang="en-US" sz="4400" baseline="0" dirty="0" err="1" smtClean="0"/>
                        <a:t>ponemos</a:t>
                      </a:r>
                      <a:endParaRPr lang="en-US" sz="4400" baseline="0" dirty="0" smtClean="0"/>
                    </a:p>
                    <a:p>
                      <a:r>
                        <a:rPr lang="en-US" sz="4400" baseline="0" dirty="0" err="1" smtClean="0"/>
                        <a:t>Os</a:t>
                      </a:r>
                      <a:r>
                        <a:rPr lang="en-US" sz="4400" baseline="0" dirty="0" smtClean="0"/>
                        <a:t> </a:t>
                      </a:r>
                      <a:r>
                        <a:rPr lang="en-US" sz="4400" baseline="0" dirty="0" err="1" smtClean="0"/>
                        <a:t>pon</a:t>
                      </a:r>
                      <a:r>
                        <a:rPr lang="en-US" sz="4400" baseline="0" dirty="0" err="1" smtClean="0">
                          <a:latin typeface="Calibri" panose="020F0502020204030204" pitchFamily="34" charset="0"/>
                        </a:rPr>
                        <a:t>éis</a:t>
                      </a:r>
                      <a:endParaRPr lang="en-US" sz="440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4400" baseline="0" dirty="0" smtClean="0"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en-US" sz="4400" baseline="0" dirty="0" err="1" smtClean="0">
                          <a:latin typeface="Calibri" panose="020F0502020204030204" pitchFamily="34" charset="0"/>
                        </a:rPr>
                        <a:t>ponen</a:t>
                      </a:r>
                      <a:endParaRPr lang="en-US" sz="4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5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958093"/>
            <a:ext cx="3873313" cy="494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4624" y="1896035"/>
            <a:ext cx="5593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Ella ___ _____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vestido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zapatos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4624" y="958093"/>
            <a:ext cx="1436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35900" y="1896035"/>
            <a:ext cx="360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  pone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32" y="948952"/>
            <a:ext cx="8660949" cy="410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788" y="5185309"/>
            <a:ext cx="123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Nosotros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 ________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impermeables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788" y="208108"/>
            <a:ext cx="329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Nosotros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2147" y="5185309"/>
            <a:ext cx="548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ponemos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19" y="646019"/>
            <a:ext cx="6366118" cy="5458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516" y="1600200"/>
            <a:ext cx="697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Ustedes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 ______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suéteres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517" y="445113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Ustedes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2300" y="1600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se         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ponen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5" y="1048590"/>
            <a:ext cx="4603656" cy="4603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1860" y="2473977"/>
            <a:ext cx="5728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 ______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chaleco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camisa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corbata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8073" y="1198149"/>
            <a:ext cx="12715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</a:t>
            </a:r>
            <a:r>
              <a:rPr lang="en-US" sz="48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9575" y="2473977"/>
            <a:ext cx="4031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  pongo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988" y="1274107"/>
            <a:ext cx="6248399" cy="4686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12" y="1559859"/>
            <a:ext cx="5289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Vosotras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 ________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bufandas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camisas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578" y="310643"/>
            <a:ext cx="3230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US" sz="48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osotras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1678" y="1557112"/>
            <a:ext cx="4552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endParaRPr lang="en-US" sz="4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ponéis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393700"/>
            <a:ext cx="4581525" cy="610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2400" y="749300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 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2400" y="2032000"/>
            <a:ext cx="665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 ___ ______ jeans y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camiseta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2032000"/>
            <a:ext cx="401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pones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77800"/>
            <a:ext cx="111887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 CENA" panose="02000000000000000000" pitchFamily="2" charset="0"/>
              </a:rPr>
              <a:t>Deber- should</a:t>
            </a:r>
          </a:p>
          <a:p>
            <a:endParaRPr lang="en-US" sz="6000" dirty="0">
              <a:latin typeface="AR CENA" panose="02000000000000000000" pitchFamily="2" charset="0"/>
            </a:endParaRPr>
          </a:p>
          <a:p>
            <a:endParaRPr lang="en-US" sz="6000" dirty="0" smtClean="0">
              <a:latin typeface="AR CENA" panose="02000000000000000000" pitchFamily="2" charset="0"/>
            </a:endParaRPr>
          </a:p>
          <a:p>
            <a:endParaRPr lang="en-US" sz="6000" dirty="0">
              <a:latin typeface="AR CENA" panose="02000000000000000000" pitchFamily="2" charset="0"/>
            </a:endParaRPr>
          </a:p>
          <a:p>
            <a:endParaRPr lang="en-US" sz="6000" dirty="0" smtClean="0">
              <a:latin typeface="AR CENA" panose="02000000000000000000" pitchFamily="2" charset="0"/>
            </a:endParaRPr>
          </a:p>
          <a:p>
            <a:endParaRPr lang="en-US" sz="6000" dirty="0">
              <a:latin typeface="AR CENA" panose="02000000000000000000" pitchFamily="2" charset="0"/>
            </a:endParaRPr>
          </a:p>
          <a:p>
            <a:endParaRPr lang="en-US" sz="5400" dirty="0" smtClean="0">
              <a:latin typeface="AR CENA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44500" y="1193463"/>
          <a:ext cx="111760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0"/>
                <a:gridCol w="558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Yo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Tú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Él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/Ella/</a:t>
                      </a:r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Usted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Nosotros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/as</a:t>
                      </a: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Vosotros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/as</a:t>
                      </a: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Ellos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</a:t>
                      </a:r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Ellas</a:t>
                      </a:r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/</a:t>
                      </a:r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Ustedes</a:t>
                      </a:r>
                      <a:endParaRPr lang="en-US" sz="48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Debo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Debes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Debe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Debemos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AR CENA" panose="02000000000000000000" pitchFamily="2" charset="0"/>
                        </a:rPr>
                        <a:t>Debéis</a:t>
                      </a:r>
                      <a:endParaRPr lang="en-US" sz="4800" dirty="0" smtClean="0">
                        <a:latin typeface="AR CENA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 smtClean="0">
                          <a:latin typeface="AR CENA" panose="02000000000000000000" pitchFamily="2" charset="0"/>
                        </a:rPr>
                        <a:t>Deben </a:t>
                      </a:r>
                      <a:endParaRPr lang="en-US" sz="4800" dirty="0">
                        <a:latin typeface="AR CENA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209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 CENA</vt:lpstr>
      <vt:lpstr>Arial</vt:lpstr>
      <vt:lpstr>Arial Narrow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Ellyn Powers-Wack</dc:creator>
  <cp:lastModifiedBy>Ellyn Powers-Wack</cp:lastModifiedBy>
  <cp:revision>12</cp:revision>
  <dcterms:created xsi:type="dcterms:W3CDTF">2015-12-07T04:47:41Z</dcterms:created>
  <dcterms:modified xsi:type="dcterms:W3CDTF">2015-12-08T16:26:39Z</dcterms:modified>
</cp:coreProperties>
</file>