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76" d="100"/>
          <a:sy n="76" d="100"/>
        </p:scale>
        <p:origin x="25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0C29-8003-48E8-91C4-EEEDF69B9DFD}" type="datetimeFigureOut">
              <a:rPr lang="es-US" smtClean="0"/>
              <a:t>2/4/2016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B24A-51EF-4E92-8828-29DC2979A0B0}" type="slidenum">
              <a:rPr lang="es-US" smtClean="0"/>
              <a:t>‹#›</a:t>
            </a:fld>
            <a:endParaRPr lang="es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8545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0C29-8003-48E8-91C4-EEEDF69B9DFD}" type="datetimeFigureOut">
              <a:rPr lang="es-US" smtClean="0"/>
              <a:t>2/4/2016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B24A-51EF-4E92-8828-29DC2979A0B0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883679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0C29-8003-48E8-91C4-EEEDF69B9DFD}" type="datetimeFigureOut">
              <a:rPr lang="es-US" smtClean="0"/>
              <a:t>2/4/2016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B24A-51EF-4E92-8828-29DC2979A0B0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972955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0C29-8003-48E8-91C4-EEEDF69B9DFD}" type="datetimeFigureOut">
              <a:rPr lang="es-US" smtClean="0"/>
              <a:t>2/4/2016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B24A-51EF-4E92-8828-29DC2979A0B0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6611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0C29-8003-48E8-91C4-EEEDF69B9DFD}" type="datetimeFigureOut">
              <a:rPr lang="es-US" smtClean="0"/>
              <a:t>2/4/2016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B24A-51EF-4E92-8828-29DC2979A0B0}" type="slidenum">
              <a:rPr lang="es-US" smtClean="0"/>
              <a:t>‹#›</a:t>
            </a:fld>
            <a:endParaRPr lang="es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261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0C29-8003-48E8-91C4-EEEDF69B9DFD}" type="datetimeFigureOut">
              <a:rPr lang="es-US" smtClean="0"/>
              <a:t>2/4/2016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B24A-51EF-4E92-8828-29DC2979A0B0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235175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0C29-8003-48E8-91C4-EEEDF69B9DFD}" type="datetimeFigureOut">
              <a:rPr lang="es-US" smtClean="0"/>
              <a:t>2/4/2016</a:t>
            </a:fld>
            <a:endParaRPr lang="es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B24A-51EF-4E92-8828-29DC2979A0B0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39639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0C29-8003-48E8-91C4-EEEDF69B9DFD}" type="datetimeFigureOut">
              <a:rPr lang="es-US" smtClean="0"/>
              <a:t>2/4/2016</a:t>
            </a:fld>
            <a:endParaRPr lang="es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B24A-51EF-4E92-8828-29DC2979A0B0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038938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0C29-8003-48E8-91C4-EEEDF69B9DFD}" type="datetimeFigureOut">
              <a:rPr lang="es-US" smtClean="0"/>
              <a:t>2/4/2016</a:t>
            </a:fld>
            <a:endParaRPr lang="es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B24A-51EF-4E92-8828-29DC2979A0B0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303705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4AC0C29-8003-48E8-91C4-EEEDF69B9DFD}" type="datetimeFigureOut">
              <a:rPr lang="es-US" smtClean="0"/>
              <a:t>2/4/2016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A9B24A-51EF-4E92-8828-29DC2979A0B0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207773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C0C29-8003-48E8-91C4-EEEDF69B9DFD}" type="datetimeFigureOut">
              <a:rPr lang="es-US" smtClean="0"/>
              <a:t>2/4/2016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B24A-51EF-4E92-8828-29DC2979A0B0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237520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4AC0C29-8003-48E8-91C4-EEEDF69B9DFD}" type="datetimeFigureOut">
              <a:rPr lang="es-US" smtClean="0"/>
              <a:t>2/4/2016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9A9B24A-51EF-4E92-8828-29DC2979A0B0}" type="slidenum">
              <a:rPr lang="es-US" smtClean="0"/>
              <a:t>‹#›</a:t>
            </a:fld>
            <a:endParaRPr lang="es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6023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5100" y="2814638"/>
            <a:ext cx="11455400" cy="1449387"/>
          </a:xfrm>
        </p:spPr>
        <p:txBody>
          <a:bodyPr>
            <a:normAutofit fontScale="90000"/>
          </a:bodyPr>
          <a:lstStyle/>
          <a:p>
            <a:pPr algn="ctr"/>
            <a:r>
              <a:rPr lang="es-US" sz="7200" b="1" dirty="0" smtClean="0"/>
              <a:t>El presente progresivo</a:t>
            </a:r>
            <a:r>
              <a:rPr lang="es-US" sz="7200" dirty="0" smtClean="0"/>
              <a:t/>
            </a:r>
            <a:br>
              <a:rPr lang="es-US" sz="7200" dirty="0" smtClean="0"/>
            </a:br>
            <a:r>
              <a:rPr lang="es-US" sz="7200" dirty="0" err="1" smtClean="0"/>
              <a:t>The</a:t>
            </a:r>
            <a:r>
              <a:rPr lang="es-US" sz="7200" dirty="0" smtClean="0"/>
              <a:t> </a:t>
            </a:r>
            <a:r>
              <a:rPr lang="es-US" sz="7200" dirty="0" err="1" smtClean="0"/>
              <a:t>present</a:t>
            </a:r>
            <a:r>
              <a:rPr lang="es-US" sz="7200" dirty="0" smtClean="0"/>
              <a:t> </a:t>
            </a:r>
            <a:r>
              <a:rPr lang="es-US" sz="7200" dirty="0" err="1" smtClean="0"/>
              <a:t>progressive</a:t>
            </a:r>
            <a:r>
              <a:rPr lang="es-US" sz="7200" dirty="0" smtClean="0"/>
              <a:t> tense</a:t>
            </a:r>
            <a:br>
              <a:rPr lang="es-US" sz="7200" dirty="0" smtClean="0"/>
            </a:br>
            <a:r>
              <a:rPr lang="es-US" dirty="0" smtClean="0"/>
              <a:t>	</a:t>
            </a: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130854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000" y="266700"/>
            <a:ext cx="117221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4400" dirty="0" err="1" smtClean="0"/>
              <a:t>The</a:t>
            </a:r>
            <a:r>
              <a:rPr lang="es-US" sz="4400" dirty="0" smtClean="0"/>
              <a:t> </a:t>
            </a:r>
            <a:r>
              <a:rPr lang="es-US" sz="4400" dirty="0" err="1" smtClean="0"/>
              <a:t>present</a:t>
            </a:r>
            <a:r>
              <a:rPr lang="es-US" sz="4400" dirty="0" smtClean="0"/>
              <a:t> </a:t>
            </a:r>
            <a:r>
              <a:rPr lang="es-US" sz="4400" dirty="0" err="1" smtClean="0"/>
              <a:t>progressive</a:t>
            </a:r>
            <a:r>
              <a:rPr lang="es-US" sz="4400" dirty="0" smtClean="0"/>
              <a:t> tense </a:t>
            </a:r>
            <a:r>
              <a:rPr lang="es-US" sz="4400" dirty="0" err="1" smtClean="0"/>
              <a:t>is</a:t>
            </a:r>
            <a:r>
              <a:rPr lang="es-US" sz="4400" dirty="0" smtClean="0"/>
              <a:t> </a:t>
            </a:r>
            <a:r>
              <a:rPr lang="es-US" sz="4400" dirty="0" err="1" smtClean="0"/>
              <a:t>used</a:t>
            </a:r>
            <a:r>
              <a:rPr lang="es-US" sz="4400" dirty="0" smtClean="0"/>
              <a:t> </a:t>
            </a:r>
            <a:r>
              <a:rPr lang="es-US" sz="4400" dirty="0" err="1" smtClean="0"/>
              <a:t>for</a:t>
            </a:r>
            <a:r>
              <a:rPr lang="es-US" sz="4400" dirty="0" smtClean="0"/>
              <a:t> </a:t>
            </a:r>
            <a:r>
              <a:rPr lang="es-US" sz="4400" dirty="0" err="1" smtClean="0"/>
              <a:t>actions</a:t>
            </a:r>
            <a:r>
              <a:rPr lang="es-US" sz="4400" dirty="0" smtClean="0"/>
              <a:t> </a:t>
            </a:r>
            <a:r>
              <a:rPr lang="es-US" sz="4400" dirty="0" err="1" smtClean="0"/>
              <a:t>that</a:t>
            </a:r>
            <a:r>
              <a:rPr lang="es-US" sz="4400" dirty="0" smtClean="0"/>
              <a:t> are </a:t>
            </a:r>
            <a:r>
              <a:rPr lang="es-US" sz="4400" dirty="0" err="1" smtClean="0"/>
              <a:t>ocurring</a:t>
            </a:r>
            <a:r>
              <a:rPr lang="es-US" sz="4400" dirty="0" smtClean="0"/>
              <a:t> at </a:t>
            </a:r>
            <a:r>
              <a:rPr lang="es-US" sz="4400" dirty="0" err="1" smtClean="0"/>
              <a:t>that</a:t>
            </a:r>
            <a:r>
              <a:rPr lang="es-US" sz="4400" dirty="0" smtClean="0"/>
              <a:t> </a:t>
            </a:r>
            <a:r>
              <a:rPr lang="es-US" sz="4400" dirty="0" err="1" smtClean="0"/>
              <a:t>very</a:t>
            </a:r>
            <a:r>
              <a:rPr lang="es-US" sz="4400" dirty="0" smtClean="0"/>
              <a:t> </a:t>
            </a:r>
            <a:r>
              <a:rPr lang="es-US" sz="4400" dirty="0" err="1" smtClean="0"/>
              <a:t>moment</a:t>
            </a:r>
            <a:r>
              <a:rPr lang="es-US" sz="4400" dirty="0" smtClean="0"/>
              <a:t>. </a:t>
            </a:r>
            <a:r>
              <a:rPr lang="es-US" sz="4400" dirty="0" err="1" smtClean="0"/>
              <a:t>It</a:t>
            </a:r>
            <a:r>
              <a:rPr lang="es-US" sz="4400" dirty="0" smtClean="0"/>
              <a:t> </a:t>
            </a:r>
            <a:r>
              <a:rPr lang="es-US" sz="4400" dirty="0" err="1" smtClean="0"/>
              <a:t>is</a:t>
            </a:r>
            <a:r>
              <a:rPr lang="es-US" sz="4400" dirty="0" smtClean="0"/>
              <a:t> </a:t>
            </a:r>
            <a:r>
              <a:rPr lang="es-US" sz="4400" dirty="0" err="1" smtClean="0"/>
              <a:t>used</a:t>
            </a:r>
            <a:r>
              <a:rPr lang="es-US" sz="4400" dirty="0" smtClean="0"/>
              <a:t> </a:t>
            </a:r>
            <a:r>
              <a:rPr lang="es-US" sz="4400" dirty="0" err="1" smtClean="0"/>
              <a:t>for</a:t>
            </a:r>
            <a:r>
              <a:rPr lang="es-US" sz="4400" dirty="0" smtClean="0"/>
              <a:t> </a:t>
            </a:r>
            <a:r>
              <a:rPr lang="es-US" sz="4400" dirty="0" err="1" smtClean="0"/>
              <a:t>actions</a:t>
            </a:r>
            <a:r>
              <a:rPr lang="es-US" sz="4400" dirty="0" smtClean="0"/>
              <a:t> </a:t>
            </a:r>
            <a:r>
              <a:rPr lang="es-US" sz="4400" dirty="0" err="1" smtClean="0"/>
              <a:t>that</a:t>
            </a:r>
            <a:r>
              <a:rPr lang="es-US" sz="4400" dirty="0" smtClean="0"/>
              <a:t> are </a:t>
            </a:r>
            <a:r>
              <a:rPr lang="es-US" sz="4400" dirty="0" err="1" smtClean="0"/>
              <a:t>currently</a:t>
            </a:r>
            <a:r>
              <a:rPr lang="es-US" sz="4400" dirty="0" smtClean="0"/>
              <a:t> </a:t>
            </a:r>
            <a:r>
              <a:rPr lang="es-US" sz="4400" dirty="0" err="1" smtClean="0"/>
              <a:t>taking</a:t>
            </a:r>
            <a:r>
              <a:rPr lang="es-US" sz="4400" dirty="0" smtClean="0"/>
              <a:t> place.</a:t>
            </a:r>
          </a:p>
          <a:p>
            <a:r>
              <a:rPr lang="es-US" sz="4400" dirty="0" err="1" smtClean="0"/>
              <a:t>The</a:t>
            </a:r>
            <a:r>
              <a:rPr lang="es-US" sz="4400" dirty="0" smtClean="0"/>
              <a:t> </a:t>
            </a:r>
            <a:r>
              <a:rPr lang="es-US" sz="4400" dirty="0" err="1" smtClean="0"/>
              <a:t>present</a:t>
            </a:r>
            <a:r>
              <a:rPr lang="es-US" sz="4400" dirty="0" smtClean="0"/>
              <a:t> </a:t>
            </a:r>
            <a:r>
              <a:rPr lang="es-US" sz="4400" dirty="0" err="1" smtClean="0"/>
              <a:t>progressive</a:t>
            </a:r>
            <a:r>
              <a:rPr lang="es-US" sz="4400" dirty="0" smtClean="0"/>
              <a:t> </a:t>
            </a:r>
            <a:r>
              <a:rPr lang="es-US" sz="4400" dirty="0" err="1" smtClean="0"/>
              <a:t>is</a:t>
            </a:r>
            <a:r>
              <a:rPr lang="es-US" sz="4400" dirty="0" smtClean="0"/>
              <a:t> </a:t>
            </a:r>
            <a:r>
              <a:rPr lang="es-US" sz="4400" dirty="0" err="1" smtClean="0"/>
              <a:t>made</a:t>
            </a:r>
            <a:r>
              <a:rPr lang="es-US" sz="4400" dirty="0" smtClean="0"/>
              <a:t> up of 2 </a:t>
            </a:r>
            <a:r>
              <a:rPr lang="es-US" sz="4400" dirty="0" err="1" smtClean="0"/>
              <a:t>parts</a:t>
            </a:r>
            <a:r>
              <a:rPr lang="es-US" sz="4400" dirty="0" smtClean="0"/>
              <a:t>: Estar and </a:t>
            </a:r>
            <a:r>
              <a:rPr lang="es-US" sz="4400" dirty="0" err="1" smtClean="0"/>
              <a:t>the</a:t>
            </a:r>
            <a:r>
              <a:rPr lang="es-US" sz="4400" dirty="0" smtClean="0"/>
              <a:t> </a:t>
            </a:r>
            <a:r>
              <a:rPr lang="es-US" sz="4400" dirty="0" err="1" smtClean="0"/>
              <a:t>present</a:t>
            </a:r>
            <a:r>
              <a:rPr lang="es-US" sz="4400" dirty="0" smtClean="0"/>
              <a:t> </a:t>
            </a:r>
            <a:r>
              <a:rPr lang="es-US" sz="4400" dirty="0" err="1" smtClean="0"/>
              <a:t>participle</a:t>
            </a:r>
            <a:r>
              <a:rPr lang="es-US" sz="4400" dirty="0" smtClean="0"/>
              <a:t> of a </a:t>
            </a:r>
            <a:r>
              <a:rPr lang="es-US" sz="4400" dirty="0" err="1" smtClean="0"/>
              <a:t>verb</a:t>
            </a:r>
            <a:r>
              <a:rPr lang="es-US" sz="4400" dirty="0" smtClean="0"/>
              <a:t>.</a:t>
            </a:r>
          </a:p>
          <a:p>
            <a:r>
              <a:rPr lang="es-US" sz="4400" dirty="0" smtClean="0"/>
              <a:t>Ejemplo: Samuel </a:t>
            </a:r>
            <a:r>
              <a:rPr lang="es-US" sz="4400" u="sng" dirty="0" smtClean="0">
                <a:solidFill>
                  <a:schemeClr val="accent1">
                    <a:lumMod val="50000"/>
                  </a:schemeClr>
                </a:solidFill>
              </a:rPr>
              <a:t>está</a:t>
            </a:r>
            <a:r>
              <a:rPr lang="es-US" sz="4400" dirty="0" smtClean="0"/>
              <a:t> </a:t>
            </a:r>
            <a:r>
              <a:rPr lang="es-US" sz="4400" u="sng" dirty="0" smtClean="0">
                <a:solidFill>
                  <a:schemeClr val="accent5">
                    <a:lumMod val="50000"/>
                  </a:schemeClr>
                </a:solidFill>
              </a:rPr>
              <a:t>jugando</a:t>
            </a:r>
            <a:r>
              <a:rPr lang="es-US" sz="4400" dirty="0" smtClean="0"/>
              <a:t> al basquetbol.</a:t>
            </a:r>
          </a:p>
          <a:p>
            <a:r>
              <a:rPr lang="es-US" sz="4400" dirty="0"/>
              <a:t>	</a:t>
            </a:r>
            <a:r>
              <a:rPr lang="es-US" sz="4400" dirty="0" smtClean="0"/>
              <a:t>	  Samuel </a:t>
            </a:r>
            <a:r>
              <a:rPr lang="es-US" sz="4400" dirty="0" err="1" smtClean="0"/>
              <a:t>is</a:t>
            </a:r>
            <a:r>
              <a:rPr lang="es-US" sz="4400" dirty="0" smtClean="0"/>
              <a:t> </a:t>
            </a:r>
            <a:r>
              <a:rPr lang="es-US" sz="4400" dirty="0" err="1" smtClean="0"/>
              <a:t>playing</a:t>
            </a:r>
            <a:r>
              <a:rPr lang="es-US" sz="4400" dirty="0" smtClean="0"/>
              <a:t> </a:t>
            </a:r>
            <a:r>
              <a:rPr lang="es-US" sz="4400" dirty="0" err="1" smtClean="0"/>
              <a:t>basketball</a:t>
            </a:r>
            <a:r>
              <a:rPr lang="es-US" sz="4400" dirty="0" smtClean="0"/>
              <a:t>. </a:t>
            </a:r>
          </a:p>
          <a:p>
            <a:r>
              <a:rPr lang="es-US" sz="4400" dirty="0" smtClean="0"/>
              <a:t>Jugando </a:t>
            </a:r>
            <a:r>
              <a:rPr lang="es-US" sz="4400" dirty="0" err="1" smtClean="0"/>
              <a:t>is</a:t>
            </a:r>
            <a:r>
              <a:rPr lang="es-US" sz="4400" dirty="0" smtClean="0"/>
              <a:t> </a:t>
            </a:r>
            <a:r>
              <a:rPr lang="es-US" sz="4400" dirty="0" err="1" smtClean="0"/>
              <a:t>the</a:t>
            </a:r>
            <a:r>
              <a:rPr lang="es-US" sz="4400" dirty="0" smtClean="0"/>
              <a:t> </a:t>
            </a:r>
            <a:r>
              <a:rPr lang="es-US" sz="4400" dirty="0" err="1" smtClean="0"/>
              <a:t>present</a:t>
            </a:r>
            <a:r>
              <a:rPr lang="es-US" sz="4400" dirty="0" smtClean="0"/>
              <a:t> </a:t>
            </a:r>
            <a:r>
              <a:rPr lang="es-US" sz="4400" dirty="0" err="1" smtClean="0"/>
              <a:t>participle</a:t>
            </a:r>
            <a:r>
              <a:rPr lang="es-US" sz="4400" dirty="0" smtClean="0"/>
              <a:t> of </a:t>
            </a:r>
            <a:r>
              <a:rPr lang="es-US" sz="4400" dirty="0" err="1" smtClean="0"/>
              <a:t>the</a:t>
            </a:r>
            <a:r>
              <a:rPr lang="es-US" sz="4400" dirty="0" smtClean="0"/>
              <a:t> </a:t>
            </a:r>
            <a:r>
              <a:rPr lang="es-US" sz="4400" dirty="0" err="1" smtClean="0"/>
              <a:t>verb</a:t>
            </a:r>
            <a:r>
              <a:rPr lang="es-US" sz="4400" dirty="0" smtClean="0"/>
              <a:t> Jugar. </a:t>
            </a:r>
          </a:p>
        </p:txBody>
      </p:sp>
    </p:spTree>
    <p:extLst>
      <p:ext uri="{BB962C8B-B14F-4D97-AF65-F5344CB8AC3E}">
        <p14:creationId xmlns:p14="http://schemas.microsoft.com/office/powerpoint/2010/main" val="62725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6700" y="152400"/>
            <a:ext cx="117221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4400" dirty="0" smtClean="0"/>
              <a:t>To </a:t>
            </a:r>
            <a:r>
              <a:rPr lang="es-US" sz="4400" dirty="0" err="1" smtClean="0"/>
              <a:t>form</a:t>
            </a:r>
            <a:r>
              <a:rPr lang="es-US" sz="4400" dirty="0" smtClean="0"/>
              <a:t> </a:t>
            </a:r>
            <a:r>
              <a:rPr lang="es-US" sz="4400" dirty="0" err="1" smtClean="0"/>
              <a:t>the</a:t>
            </a:r>
            <a:r>
              <a:rPr lang="es-US" sz="4400" dirty="0" smtClean="0"/>
              <a:t> </a:t>
            </a:r>
            <a:r>
              <a:rPr lang="es-US" sz="4400" dirty="0" err="1" smtClean="0"/>
              <a:t>present</a:t>
            </a:r>
            <a:r>
              <a:rPr lang="es-US" sz="4400" dirty="0" smtClean="0"/>
              <a:t> </a:t>
            </a:r>
            <a:r>
              <a:rPr lang="es-US" sz="4400" dirty="0" err="1" smtClean="0"/>
              <a:t>participle</a:t>
            </a:r>
            <a:r>
              <a:rPr lang="es-US" sz="4400" dirty="0" smtClean="0"/>
              <a:t>, </a:t>
            </a:r>
            <a:r>
              <a:rPr lang="es-US" sz="4400" dirty="0" err="1" smtClean="0"/>
              <a:t>remove</a:t>
            </a:r>
            <a:r>
              <a:rPr lang="es-US" sz="4400" dirty="0" smtClean="0"/>
              <a:t> </a:t>
            </a:r>
            <a:r>
              <a:rPr lang="es-US" sz="4400" dirty="0" err="1" smtClean="0"/>
              <a:t>the</a:t>
            </a:r>
            <a:r>
              <a:rPr lang="es-US" sz="4400" dirty="0" smtClean="0"/>
              <a:t> </a:t>
            </a:r>
            <a:r>
              <a:rPr lang="es-US" sz="4400" dirty="0" err="1" smtClean="0"/>
              <a:t>ending</a:t>
            </a:r>
            <a:r>
              <a:rPr lang="es-US" sz="4400" dirty="0" smtClean="0"/>
              <a:t> of </a:t>
            </a:r>
            <a:r>
              <a:rPr lang="es-US" sz="4400" dirty="0" err="1" smtClean="0"/>
              <a:t>the</a:t>
            </a:r>
            <a:r>
              <a:rPr lang="es-US" sz="4400" dirty="0" smtClean="0"/>
              <a:t> </a:t>
            </a:r>
            <a:r>
              <a:rPr lang="es-US" sz="4400" dirty="0" err="1" smtClean="0"/>
              <a:t>infinitive</a:t>
            </a:r>
            <a:r>
              <a:rPr lang="es-US" sz="4400" dirty="0" smtClean="0"/>
              <a:t> and </a:t>
            </a:r>
            <a:r>
              <a:rPr lang="es-US" sz="4400" dirty="0" err="1" smtClean="0"/>
              <a:t>add</a:t>
            </a:r>
            <a:r>
              <a:rPr lang="es-US" sz="4400" dirty="0" smtClean="0"/>
              <a:t> </a:t>
            </a:r>
            <a:r>
              <a:rPr lang="es-US" sz="4400" dirty="0" err="1" smtClean="0"/>
              <a:t>the</a:t>
            </a:r>
            <a:r>
              <a:rPr lang="es-US" sz="4400" dirty="0" smtClean="0"/>
              <a:t> </a:t>
            </a:r>
            <a:r>
              <a:rPr lang="es-US" sz="4400" dirty="0" err="1" smtClean="0"/>
              <a:t>particple</a:t>
            </a:r>
            <a:r>
              <a:rPr lang="es-US" sz="4400" dirty="0" smtClean="0"/>
              <a:t> </a:t>
            </a:r>
            <a:r>
              <a:rPr lang="es-US" sz="4400" dirty="0" err="1" smtClean="0"/>
              <a:t>ending</a:t>
            </a:r>
            <a:r>
              <a:rPr lang="es-US" sz="4400" dirty="0" smtClean="0"/>
              <a:t> to </a:t>
            </a:r>
            <a:r>
              <a:rPr lang="es-US" sz="4400" dirty="0" err="1" smtClean="0"/>
              <a:t>the</a:t>
            </a:r>
            <a:r>
              <a:rPr lang="es-US" sz="4400" dirty="0" smtClean="0"/>
              <a:t> </a:t>
            </a:r>
            <a:r>
              <a:rPr lang="es-US" sz="4400" dirty="0" err="1" smtClean="0"/>
              <a:t>stem</a:t>
            </a:r>
            <a:r>
              <a:rPr lang="es-US" sz="4400" dirty="0" smtClean="0"/>
              <a:t> of </a:t>
            </a:r>
            <a:r>
              <a:rPr lang="es-US" sz="4400" dirty="0" err="1" smtClean="0"/>
              <a:t>the</a:t>
            </a:r>
            <a:r>
              <a:rPr lang="es-US" sz="4400" dirty="0" smtClean="0"/>
              <a:t> </a:t>
            </a:r>
            <a:r>
              <a:rPr lang="es-US" sz="4400" dirty="0" err="1" smtClean="0"/>
              <a:t>verb</a:t>
            </a:r>
            <a:r>
              <a:rPr lang="es-US" sz="4400" dirty="0" smtClean="0"/>
              <a:t>. </a:t>
            </a:r>
            <a:endParaRPr lang="es-US" sz="4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85987"/>
              </p:ext>
            </p:extLst>
          </p:nvPr>
        </p:nvGraphicFramePr>
        <p:xfrm>
          <a:off x="266700" y="2276058"/>
          <a:ext cx="115824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  <a:gridCol w="2895600"/>
              </a:tblGrid>
              <a:tr h="370840">
                <a:tc>
                  <a:txBody>
                    <a:bodyPr/>
                    <a:lstStyle/>
                    <a:p>
                      <a:endParaRPr lang="es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sz="4000" dirty="0" smtClean="0"/>
                        <a:t>AR </a:t>
                      </a:r>
                      <a:r>
                        <a:rPr lang="es-US" sz="4000" dirty="0" err="1" smtClean="0"/>
                        <a:t>verbs</a:t>
                      </a:r>
                      <a:endParaRPr lang="es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sz="4000" dirty="0" smtClean="0"/>
                        <a:t>ER</a:t>
                      </a:r>
                      <a:r>
                        <a:rPr lang="es-US" sz="4000" baseline="0" dirty="0" smtClean="0"/>
                        <a:t> </a:t>
                      </a:r>
                      <a:r>
                        <a:rPr lang="es-US" sz="4000" baseline="0" dirty="0" err="1" smtClean="0"/>
                        <a:t>verbs</a:t>
                      </a:r>
                      <a:endParaRPr lang="es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sz="4000" dirty="0" smtClean="0"/>
                        <a:t>IR </a:t>
                      </a:r>
                      <a:r>
                        <a:rPr lang="es-US" sz="4000" dirty="0" err="1" smtClean="0"/>
                        <a:t>verbs</a:t>
                      </a:r>
                      <a:endParaRPr lang="es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US" sz="4000" dirty="0" err="1" smtClean="0"/>
                        <a:t>Infinitive</a:t>
                      </a:r>
                      <a:r>
                        <a:rPr lang="es-US" sz="400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sz="4000" dirty="0" smtClean="0"/>
                        <a:t>Hablar</a:t>
                      </a:r>
                      <a:endParaRPr lang="es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sz="4000" dirty="0" smtClean="0"/>
                        <a:t>Comer</a:t>
                      </a:r>
                      <a:endParaRPr lang="es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sz="4000" dirty="0" smtClean="0"/>
                        <a:t>Escribir</a:t>
                      </a:r>
                      <a:endParaRPr lang="es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US" sz="4000" dirty="0" err="1" smtClean="0"/>
                        <a:t>Stem</a:t>
                      </a:r>
                      <a:endParaRPr lang="es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sz="4000" dirty="0" err="1" smtClean="0"/>
                        <a:t>Habl</a:t>
                      </a:r>
                      <a:r>
                        <a:rPr lang="es-US" sz="4000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sz="4000" dirty="0" err="1" smtClean="0"/>
                        <a:t>Com</a:t>
                      </a:r>
                      <a:r>
                        <a:rPr lang="es-US" sz="4000" dirty="0" smtClean="0"/>
                        <a:t>-</a:t>
                      </a:r>
                      <a:endParaRPr lang="es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sz="4000" dirty="0" err="1" smtClean="0"/>
                        <a:t>Escrib</a:t>
                      </a:r>
                      <a:r>
                        <a:rPr lang="es-US" sz="4000" dirty="0" smtClean="0"/>
                        <a:t>-</a:t>
                      </a:r>
                      <a:endParaRPr lang="es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US" sz="4000" dirty="0" err="1" smtClean="0"/>
                        <a:t>Participle</a:t>
                      </a:r>
                      <a:endParaRPr lang="es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sz="4000" dirty="0" smtClean="0"/>
                        <a:t>Habl</a:t>
                      </a:r>
                      <a:r>
                        <a:rPr lang="es-US" sz="4000" b="1" i="1" dirty="0" smtClean="0"/>
                        <a:t>ando</a:t>
                      </a:r>
                      <a:endParaRPr lang="es-US" sz="4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sz="4000" dirty="0" smtClean="0"/>
                        <a:t>Com</a:t>
                      </a:r>
                      <a:r>
                        <a:rPr lang="es-US" sz="4000" b="1" i="1" u="none" dirty="0" smtClean="0"/>
                        <a:t>iendo</a:t>
                      </a:r>
                      <a:endParaRPr lang="es-US" sz="4000" b="1" i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sz="4000" dirty="0" smtClean="0"/>
                        <a:t>Escrib</a:t>
                      </a:r>
                      <a:r>
                        <a:rPr lang="es-US" sz="4000" b="1" i="1" dirty="0" smtClean="0"/>
                        <a:t>iendo</a:t>
                      </a:r>
                      <a:r>
                        <a:rPr lang="es-US" sz="4000" dirty="0" smtClean="0"/>
                        <a:t> </a:t>
                      </a:r>
                      <a:endParaRPr lang="es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US" sz="4000" dirty="0" err="1" smtClean="0"/>
                        <a:t>Participle</a:t>
                      </a:r>
                      <a:r>
                        <a:rPr lang="es-US" sz="4000" dirty="0" smtClean="0"/>
                        <a:t> </a:t>
                      </a:r>
                      <a:r>
                        <a:rPr lang="es-US" sz="4000" dirty="0" err="1" smtClean="0"/>
                        <a:t>ending</a:t>
                      </a:r>
                      <a:endParaRPr lang="es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sz="4000" b="1" i="1" dirty="0" smtClean="0"/>
                        <a:t>ando</a:t>
                      </a:r>
                      <a:endParaRPr lang="es-US" sz="4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sz="4000" b="1" i="1" u="none" dirty="0" err="1" smtClean="0"/>
                        <a:t>iendo</a:t>
                      </a:r>
                      <a:endParaRPr lang="es-US" sz="4000" b="1" i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US" sz="4000" b="1" i="1" dirty="0" err="1" smtClean="0"/>
                        <a:t>iendo</a:t>
                      </a:r>
                      <a:endParaRPr lang="es-US" sz="4000" b="1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250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5900" y="203200"/>
            <a:ext cx="116713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4400" dirty="0" smtClean="0"/>
              <a:t>Más ejemplos: </a:t>
            </a:r>
          </a:p>
          <a:p>
            <a:r>
              <a:rPr lang="es-US" sz="4400" dirty="0" smtClean="0"/>
              <a:t>Estoy hablando por teléfono con mi novio.</a:t>
            </a:r>
          </a:p>
          <a:p>
            <a:endParaRPr lang="es-US" sz="4400" dirty="0"/>
          </a:p>
          <a:p>
            <a:r>
              <a:rPr lang="es-US" sz="4400" dirty="0" smtClean="0"/>
              <a:t>Estamos comiendo en la casa de nuestros abuelos.</a:t>
            </a:r>
          </a:p>
          <a:p>
            <a:endParaRPr lang="es-US" sz="4400" dirty="0"/>
          </a:p>
          <a:p>
            <a:r>
              <a:rPr lang="es-US" sz="4400" dirty="0" smtClean="0"/>
              <a:t>Sandra está escribiendo un ensayo para la clase de literatura. </a:t>
            </a:r>
            <a:endParaRPr lang="es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215900" y="1511300"/>
            <a:ext cx="11734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4400" dirty="0" smtClean="0"/>
              <a:t>I am </a:t>
            </a:r>
            <a:r>
              <a:rPr lang="es-US" sz="4400" dirty="0" err="1" smtClean="0"/>
              <a:t>talking</a:t>
            </a:r>
            <a:r>
              <a:rPr lang="es-US" sz="4400" dirty="0" smtClean="0"/>
              <a:t> </a:t>
            </a:r>
            <a:r>
              <a:rPr lang="es-US" sz="4400" dirty="0" err="1" smtClean="0"/>
              <a:t>on</a:t>
            </a:r>
            <a:r>
              <a:rPr lang="es-US" sz="4400" dirty="0" smtClean="0"/>
              <a:t> </a:t>
            </a:r>
            <a:r>
              <a:rPr lang="es-US" sz="4400" dirty="0" err="1" smtClean="0"/>
              <a:t>the</a:t>
            </a:r>
            <a:r>
              <a:rPr lang="es-US" sz="4400" dirty="0" smtClean="0"/>
              <a:t> </a:t>
            </a:r>
            <a:r>
              <a:rPr lang="es-US" sz="4400" dirty="0" err="1" smtClean="0"/>
              <a:t>phone</a:t>
            </a:r>
            <a:r>
              <a:rPr lang="es-US" sz="4400" dirty="0" smtClean="0"/>
              <a:t> </a:t>
            </a:r>
            <a:r>
              <a:rPr lang="es-US" sz="4400" dirty="0" err="1" smtClean="0"/>
              <a:t>with</a:t>
            </a:r>
            <a:r>
              <a:rPr lang="es-US" sz="4400" dirty="0" smtClean="0"/>
              <a:t> </a:t>
            </a:r>
            <a:r>
              <a:rPr lang="es-US" sz="4400" dirty="0" err="1" smtClean="0"/>
              <a:t>my</a:t>
            </a:r>
            <a:r>
              <a:rPr lang="es-US" sz="4400" dirty="0" smtClean="0"/>
              <a:t> </a:t>
            </a:r>
            <a:r>
              <a:rPr lang="es-US" sz="4400" dirty="0" err="1" smtClean="0"/>
              <a:t>boyfriend</a:t>
            </a:r>
            <a:r>
              <a:rPr lang="es-US" sz="4400" dirty="0" smtClean="0"/>
              <a:t>.</a:t>
            </a:r>
          </a:p>
          <a:p>
            <a:endParaRPr lang="es-US" sz="4400" dirty="0"/>
          </a:p>
          <a:p>
            <a:r>
              <a:rPr lang="es-US" sz="4400" dirty="0" err="1" smtClean="0"/>
              <a:t>We</a:t>
            </a:r>
            <a:r>
              <a:rPr lang="es-US" sz="4400" dirty="0" smtClean="0"/>
              <a:t> are </a:t>
            </a:r>
            <a:r>
              <a:rPr lang="es-US" sz="4400" dirty="0" err="1" smtClean="0"/>
              <a:t>eating</a:t>
            </a:r>
            <a:r>
              <a:rPr lang="es-US" sz="4400" dirty="0" smtClean="0"/>
              <a:t> at </a:t>
            </a:r>
            <a:r>
              <a:rPr lang="es-US" sz="4400" dirty="0" err="1" smtClean="0"/>
              <a:t>our</a:t>
            </a:r>
            <a:r>
              <a:rPr lang="es-US" sz="4400" dirty="0" smtClean="0"/>
              <a:t> </a:t>
            </a:r>
            <a:r>
              <a:rPr lang="es-US" sz="4400" dirty="0" err="1" smtClean="0"/>
              <a:t>grandparents</a:t>
            </a:r>
            <a:r>
              <a:rPr lang="es-US" sz="4400" dirty="0" smtClean="0"/>
              <a:t>’ </a:t>
            </a:r>
            <a:r>
              <a:rPr lang="es-US" sz="4400" dirty="0" err="1" smtClean="0"/>
              <a:t>house</a:t>
            </a:r>
            <a:r>
              <a:rPr lang="es-US" sz="4400" dirty="0" smtClean="0"/>
              <a:t>.</a:t>
            </a:r>
          </a:p>
          <a:p>
            <a:endParaRPr lang="es-US" sz="4400" dirty="0"/>
          </a:p>
          <a:p>
            <a:endParaRPr lang="es-US" sz="4400" dirty="0" smtClean="0"/>
          </a:p>
          <a:p>
            <a:r>
              <a:rPr lang="es-US" sz="4400" dirty="0" smtClean="0"/>
              <a:t>Sandra </a:t>
            </a:r>
            <a:r>
              <a:rPr lang="es-US" sz="4400" dirty="0" err="1" smtClean="0"/>
              <a:t>is</a:t>
            </a:r>
            <a:r>
              <a:rPr lang="es-US" sz="4400" dirty="0" smtClean="0"/>
              <a:t> </a:t>
            </a:r>
            <a:r>
              <a:rPr lang="es-US" sz="4400" dirty="0" err="1" smtClean="0"/>
              <a:t>writing</a:t>
            </a:r>
            <a:r>
              <a:rPr lang="es-US" sz="4400" dirty="0" smtClean="0"/>
              <a:t> </a:t>
            </a:r>
            <a:r>
              <a:rPr lang="es-US" sz="4400" dirty="0" err="1" smtClean="0"/>
              <a:t>an</a:t>
            </a:r>
            <a:r>
              <a:rPr lang="es-US" sz="4400" dirty="0" smtClean="0"/>
              <a:t> </a:t>
            </a:r>
            <a:r>
              <a:rPr lang="es-US" sz="4400" dirty="0" err="1" smtClean="0"/>
              <a:t>essay</a:t>
            </a:r>
            <a:r>
              <a:rPr lang="es-US" sz="4400" dirty="0" smtClean="0"/>
              <a:t> </a:t>
            </a:r>
            <a:r>
              <a:rPr lang="es-US" sz="4400" dirty="0" err="1" smtClean="0"/>
              <a:t>for</a:t>
            </a:r>
            <a:r>
              <a:rPr lang="es-US" sz="4400" dirty="0" smtClean="0"/>
              <a:t> </a:t>
            </a:r>
            <a:r>
              <a:rPr lang="es-US" sz="4400" dirty="0" err="1" smtClean="0"/>
              <a:t>literature</a:t>
            </a:r>
            <a:r>
              <a:rPr lang="es-US" sz="4400" dirty="0" smtClean="0"/>
              <a:t> </a:t>
            </a:r>
            <a:r>
              <a:rPr lang="es-US" sz="4400" dirty="0" err="1" smtClean="0"/>
              <a:t>class</a:t>
            </a:r>
            <a:r>
              <a:rPr lang="es-US" sz="4400" dirty="0" smtClean="0"/>
              <a:t>. </a:t>
            </a:r>
            <a:endParaRPr lang="es-US" sz="4400" dirty="0"/>
          </a:p>
        </p:txBody>
      </p:sp>
    </p:spTree>
    <p:extLst>
      <p:ext uri="{BB962C8B-B14F-4D97-AF65-F5344CB8AC3E}">
        <p14:creationId xmlns:p14="http://schemas.microsoft.com/office/powerpoint/2010/main" val="1997236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7700" y="1282700"/>
            <a:ext cx="36449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s-US" sz="4400" dirty="0" smtClean="0"/>
              <a:t>Cantar </a:t>
            </a:r>
          </a:p>
          <a:p>
            <a:pPr marL="742950" indent="-742950">
              <a:buAutoNum type="arabicPeriod"/>
            </a:pPr>
            <a:r>
              <a:rPr lang="es-US" sz="4400" dirty="0" smtClean="0"/>
              <a:t>Correr</a:t>
            </a:r>
          </a:p>
          <a:p>
            <a:pPr marL="742950" indent="-742950">
              <a:buAutoNum type="arabicPeriod"/>
            </a:pPr>
            <a:r>
              <a:rPr lang="es-US" sz="4400" dirty="0" smtClean="0"/>
              <a:t>Caminar</a:t>
            </a:r>
          </a:p>
          <a:p>
            <a:pPr marL="742950" indent="-742950">
              <a:buAutoNum type="arabicPeriod"/>
            </a:pPr>
            <a:r>
              <a:rPr lang="es-US" sz="4400" dirty="0" smtClean="0"/>
              <a:t>Salir</a:t>
            </a:r>
          </a:p>
          <a:p>
            <a:pPr marL="742950" indent="-742950">
              <a:buAutoNum type="arabicPeriod"/>
            </a:pPr>
            <a:r>
              <a:rPr lang="es-US" sz="4400" dirty="0" smtClean="0"/>
              <a:t>Trabajar</a:t>
            </a:r>
          </a:p>
          <a:p>
            <a:pPr marL="742950" indent="-742950">
              <a:buAutoNum type="arabicPeriod"/>
            </a:pPr>
            <a:r>
              <a:rPr lang="es-US" sz="4400" dirty="0" smtClean="0"/>
              <a:t>Bailar</a:t>
            </a:r>
          </a:p>
          <a:p>
            <a:pPr marL="742950" indent="-742950">
              <a:buAutoNum type="arabicPeriod"/>
            </a:pPr>
            <a:r>
              <a:rPr lang="es-US" sz="4400" dirty="0" smtClean="0"/>
              <a:t>Toser </a:t>
            </a:r>
            <a:endParaRPr lang="es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203200" y="190500"/>
            <a:ext cx="11722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4400" dirty="0" err="1" smtClean="0"/>
              <a:t>Write</a:t>
            </a:r>
            <a:r>
              <a:rPr lang="es-US" sz="4400" dirty="0" smtClean="0"/>
              <a:t> </a:t>
            </a:r>
            <a:r>
              <a:rPr lang="es-US" sz="4400" dirty="0" err="1" smtClean="0"/>
              <a:t>the</a:t>
            </a:r>
            <a:r>
              <a:rPr lang="es-US" sz="4400" dirty="0" smtClean="0"/>
              <a:t> </a:t>
            </a:r>
            <a:r>
              <a:rPr lang="es-US" sz="4400" dirty="0" err="1" smtClean="0"/>
              <a:t>present</a:t>
            </a:r>
            <a:r>
              <a:rPr lang="es-US" sz="4400" dirty="0" smtClean="0"/>
              <a:t> </a:t>
            </a:r>
            <a:r>
              <a:rPr lang="es-US" sz="4400" dirty="0" err="1" smtClean="0"/>
              <a:t>participle</a:t>
            </a:r>
            <a:r>
              <a:rPr lang="es-US" sz="4400" dirty="0" smtClean="0"/>
              <a:t> </a:t>
            </a:r>
            <a:r>
              <a:rPr lang="es-US" sz="4400" dirty="0" err="1" smtClean="0"/>
              <a:t>for</a:t>
            </a:r>
            <a:r>
              <a:rPr lang="es-US" sz="4400" dirty="0" smtClean="0"/>
              <a:t> </a:t>
            </a:r>
            <a:r>
              <a:rPr lang="es-US" sz="4400" dirty="0" err="1" smtClean="0"/>
              <a:t>each</a:t>
            </a:r>
            <a:r>
              <a:rPr lang="es-US" sz="4400" dirty="0" smtClean="0"/>
              <a:t> </a:t>
            </a:r>
            <a:r>
              <a:rPr lang="es-US" sz="4400" dirty="0" err="1" smtClean="0"/>
              <a:t>infinitive</a:t>
            </a:r>
            <a:r>
              <a:rPr lang="es-US" sz="4400" dirty="0" smtClean="0"/>
              <a:t>. </a:t>
            </a:r>
            <a:endParaRPr lang="es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4330700" y="1282700"/>
            <a:ext cx="34671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4400" dirty="0" smtClean="0"/>
              <a:t>Cantando</a:t>
            </a:r>
          </a:p>
          <a:p>
            <a:r>
              <a:rPr lang="es-US" sz="4400" dirty="0" smtClean="0"/>
              <a:t>Corriendo</a:t>
            </a:r>
          </a:p>
          <a:p>
            <a:r>
              <a:rPr lang="es-US" sz="4400" dirty="0" smtClean="0"/>
              <a:t>Caminando</a:t>
            </a:r>
          </a:p>
          <a:p>
            <a:r>
              <a:rPr lang="es-US" sz="4400" dirty="0" smtClean="0"/>
              <a:t>Saliendo</a:t>
            </a:r>
          </a:p>
          <a:p>
            <a:r>
              <a:rPr lang="es-US" sz="4400" dirty="0" smtClean="0"/>
              <a:t>Trabajando</a:t>
            </a:r>
          </a:p>
          <a:p>
            <a:r>
              <a:rPr lang="es-US" sz="4400" dirty="0" smtClean="0"/>
              <a:t>Bailando</a:t>
            </a:r>
          </a:p>
          <a:p>
            <a:r>
              <a:rPr lang="es-US" sz="4400" dirty="0" smtClean="0"/>
              <a:t>Tosiendo </a:t>
            </a:r>
            <a:endParaRPr lang="es-US" sz="4400" dirty="0"/>
          </a:p>
        </p:txBody>
      </p:sp>
    </p:spTree>
    <p:extLst>
      <p:ext uri="{BB962C8B-B14F-4D97-AF65-F5344CB8AC3E}">
        <p14:creationId xmlns:p14="http://schemas.microsoft.com/office/powerpoint/2010/main" val="2217720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800" y="203200"/>
            <a:ext cx="11874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4400" dirty="0" err="1" smtClean="0"/>
              <a:t>Write</a:t>
            </a:r>
            <a:r>
              <a:rPr lang="es-US" sz="4400" dirty="0" smtClean="0"/>
              <a:t> </a:t>
            </a:r>
            <a:r>
              <a:rPr lang="es-US" sz="4400" dirty="0" err="1" smtClean="0"/>
              <a:t>the</a:t>
            </a:r>
            <a:r>
              <a:rPr lang="es-US" sz="4400" dirty="0" smtClean="0"/>
              <a:t> </a:t>
            </a:r>
            <a:r>
              <a:rPr lang="es-US" sz="4400" dirty="0" err="1" smtClean="0"/>
              <a:t>following</a:t>
            </a:r>
            <a:r>
              <a:rPr lang="es-US" sz="4400" dirty="0" smtClean="0"/>
              <a:t> </a:t>
            </a:r>
            <a:r>
              <a:rPr lang="es-US" sz="4400" dirty="0" err="1" smtClean="0"/>
              <a:t>sentences</a:t>
            </a:r>
            <a:r>
              <a:rPr lang="es-US" sz="4400" dirty="0" smtClean="0"/>
              <a:t> in </a:t>
            </a:r>
            <a:r>
              <a:rPr lang="es-US" sz="4400" dirty="0" err="1" smtClean="0"/>
              <a:t>Spanish</a:t>
            </a:r>
            <a:r>
              <a:rPr lang="es-US" sz="4400" dirty="0" smtClean="0"/>
              <a:t>. </a:t>
            </a:r>
            <a:r>
              <a:rPr lang="es-US" sz="4400" dirty="0" err="1" smtClean="0"/>
              <a:t>Choose</a:t>
            </a:r>
            <a:r>
              <a:rPr lang="es-US" sz="4400" dirty="0" smtClean="0"/>
              <a:t> </a:t>
            </a:r>
            <a:r>
              <a:rPr lang="es-US" sz="4400" dirty="0" err="1" smtClean="0"/>
              <a:t>the</a:t>
            </a:r>
            <a:r>
              <a:rPr lang="es-US" sz="4400" dirty="0" smtClean="0"/>
              <a:t> </a:t>
            </a:r>
            <a:r>
              <a:rPr lang="es-US" sz="4400" dirty="0" err="1" smtClean="0"/>
              <a:t>correct</a:t>
            </a:r>
            <a:r>
              <a:rPr lang="es-US" sz="4400" dirty="0" smtClean="0"/>
              <a:t> </a:t>
            </a:r>
            <a:r>
              <a:rPr lang="es-US" sz="4400" dirty="0" err="1" smtClean="0"/>
              <a:t>verb</a:t>
            </a:r>
            <a:r>
              <a:rPr lang="es-US" sz="4400" dirty="0" smtClean="0"/>
              <a:t> </a:t>
            </a:r>
            <a:r>
              <a:rPr lang="es-US" sz="4400" dirty="0" err="1" smtClean="0"/>
              <a:t>from</a:t>
            </a:r>
            <a:r>
              <a:rPr lang="es-US" sz="4400" dirty="0" smtClean="0"/>
              <a:t> </a:t>
            </a:r>
            <a:r>
              <a:rPr lang="es-US" sz="4400" dirty="0" err="1" smtClean="0"/>
              <a:t>the</a:t>
            </a:r>
            <a:r>
              <a:rPr lang="es-US" sz="4400" dirty="0" smtClean="0"/>
              <a:t> Word </a:t>
            </a:r>
            <a:r>
              <a:rPr lang="es-US" sz="4400" dirty="0" err="1" smtClean="0"/>
              <a:t>bank</a:t>
            </a:r>
            <a:r>
              <a:rPr lang="es-US" sz="4400" dirty="0" smtClean="0"/>
              <a:t>. </a:t>
            </a:r>
            <a:endParaRPr lang="es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177800" y="1879600"/>
            <a:ext cx="5156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s-US" sz="4400" dirty="0" smtClean="0"/>
              <a:t>I am </a:t>
            </a:r>
            <a:r>
              <a:rPr lang="es-US" sz="4400" dirty="0" err="1" smtClean="0"/>
              <a:t>studying</a:t>
            </a:r>
            <a:r>
              <a:rPr lang="es-US" sz="4400" dirty="0" smtClean="0"/>
              <a:t>.</a:t>
            </a:r>
          </a:p>
          <a:p>
            <a:pPr marL="742950" indent="-742950">
              <a:buAutoNum type="arabicPeriod"/>
            </a:pPr>
            <a:r>
              <a:rPr lang="es-US" sz="4400" dirty="0" err="1" smtClean="0"/>
              <a:t>She</a:t>
            </a:r>
            <a:r>
              <a:rPr lang="es-US" sz="4400" dirty="0" smtClean="0"/>
              <a:t> </a:t>
            </a:r>
            <a:r>
              <a:rPr lang="es-US" sz="4400" dirty="0" err="1" smtClean="0"/>
              <a:t>is</a:t>
            </a:r>
            <a:r>
              <a:rPr lang="es-US" sz="4400" dirty="0" smtClean="0"/>
              <a:t> </a:t>
            </a:r>
            <a:r>
              <a:rPr lang="es-US" sz="4400" dirty="0" err="1" smtClean="0"/>
              <a:t>crying</a:t>
            </a:r>
            <a:r>
              <a:rPr lang="es-US" sz="4400" dirty="0" smtClean="0"/>
              <a:t>.</a:t>
            </a:r>
          </a:p>
          <a:p>
            <a:pPr marL="742950" indent="-742950">
              <a:buAutoNum type="arabicPeriod"/>
            </a:pPr>
            <a:r>
              <a:rPr lang="es-US" sz="4400" dirty="0" err="1" smtClean="0"/>
              <a:t>You</a:t>
            </a:r>
            <a:r>
              <a:rPr lang="es-US" sz="4400" dirty="0" smtClean="0"/>
              <a:t> are </a:t>
            </a:r>
            <a:r>
              <a:rPr lang="es-US" sz="4400" dirty="0" err="1" smtClean="0"/>
              <a:t>playing</a:t>
            </a:r>
            <a:r>
              <a:rPr lang="es-US" sz="4400" dirty="0" smtClean="0"/>
              <a:t>.</a:t>
            </a:r>
          </a:p>
          <a:p>
            <a:pPr marL="742950" indent="-742950">
              <a:buAutoNum type="arabicPeriod"/>
            </a:pPr>
            <a:r>
              <a:rPr lang="es-US" sz="4400" dirty="0" err="1" smtClean="0"/>
              <a:t>We</a:t>
            </a:r>
            <a:r>
              <a:rPr lang="es-US" sz="4400" dirty="0" smtClean="0"/>
              <a:t> are </a:t>
            </a:r>
            <a:r>
              <a:rPr lang="es-US" sz="4400" dirty="0" err="1" smtClean="0"/>
              <a:t>practicing</a:t>
            </a:r>
            <a:r>
              <a:rPr lang="es-US" sz="4400" dirty="0" smtClean="0"/>
              <a:t>.</a:t>
            </a:r>
          </a:p>
          <a:p>
            <a:pPr marL="742950" indent="-742950">
              <a:buAutoNum type="arabicPeriod"/>
            </a:pPr>
            <a:r>
              <a:rPr lang="es-US" sz="4400" dirty="0" err="1" smtClean="0"/>
              <a:t>They</a:t>
            </a:r>
            <a:r>
              <a:rPr lang="es-US" sz="4400" dirty="0" smtClean="0"/>
              <a:t> are </a:t>
            </a:r>
            <a:r>
              <a:rPr lang="es-US" sz="4400" dirty="0" err="1" smtClean="0"/>
              <a:t>sneezing</a:t>
            </a:r>
            <a:r>
              <a:rPr lang="es-US" sz="4400" dirty="0" smtClean="0"/>
              <a:t>.</a:t>
            </a:r>
            <a:endParaRPr lang="es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5956300" y="1649750"/>
            <a:ext cx="58293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S" sz="4400" b="1" dirty="0" smtClean="0"/>
              <a:t>Word Bank</a:t>
            </a:r>
          </a:p>
          <a:p>
            <a:pPr algn="ctr"/>
            <a:r>
              <a:rPr lang="es-US" sz="4400" dirty="0" smtClean="0"/>
              <a:t>Jugar</a:t>
            </a:r>
          </a:p>
          <a:p>
            <a:pPr algn="ctr"/>
            <a:r>
              <a:rPr lang="es-US" sz="4400" dirty="0" smtClean="0"/>
              <a:t>Practicar</a:t>
            </a:r>
          </a:p>
          <a:p>
            <a:pPr algn="ctr"/>
            <a:r>
              <a:rPr lang="es-US" sz="4400" dirty="0" smtClean="0"/>
              <a:t>Estudiar</a:t>
            </a:r>
          </a:p>
          <a:p>
            <a:pPr algn="ctr"/>
            <a:r>
              <a:rPr lang="es-US" sz="4400" dirty="0" smtClean="0"/>
              <a:t>Estornudar</a:t>
            </a:r>
          </a:p>
          <a:p>
            <a:pPr algn="ctr"/>
            <a:r>
              <a:rPr lang="es-US" sz="4400" dirty="0" smtClean="0"/>
              <a:t>Llorar </a:t>
            </a:r>
            <a:endParaRPr lang="es-US" sz="4400" dirty="0"/>
          </a:p>
        </p:txBody>
      </p:sp>
    </p:spTree>
    <p:extLst>
      <p:ext uri="{BB962C8B-B14F-4D97-AF65-F5344CB8AC3E}">
        <p14:creationId xmlns:p14="http://schemas.microsoft.com/office/powerpoint/2010/main" val="19148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300" y="1625600"/>
            <a:ext cx="52197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0" indent="-742950">
              <a:buFontTx/>
              <a:buAutoNum type="arabicPeriod"/>
            </a:pPr>
            <a:r>
              <a:rPr lang="es-US" sz="4400" dirty="0">
                <a:solidFill>
                  <a:prstClr val="black"/>
                </a:solidFill>
              </a:rPr>
              <a:t>I am </a:t>
            </a:r>
            <a:r>
              <a:rPr lang="es-US" sz="4400" dirty="0" err="1">
                <a:solidFill>
                  <a:prstClr val="black"/>
                </a:solidFill>
              </a:rPr>
              <a:t>studying</a:t>
            </a:r>
            <a:r>
              <a:rPr lang="es-US" sz="4400" dirty="0">
                <a:solidFill>
                  <a:prstClr val="black"/>
                </a:solidFill>
              </a:rPr>
              <a:t>.</a:t>
            </a:r>
          </a:p>
          <a:p>
            <a:pPr marL="742950" lvl="0" indent="-742950">
              <a:buFontTx/>
              <a:buAutoNum type="arabicPeriod"/>
            </a:pPr>
            <a:r>
              <a:rPr lang="es-US" sz="4400" dirty="0" err="1">
                <a:solidFill>
                  <a:prstClr val="black"/>
                </a:solidFill>
              </a:rPr>
              <a:t>She</a:t>
            </a:r>
            <a:r>
              <a:rPr lang="es-US" sz="4400" dirty="0">
                <a:solidFill>
                  <a:prstClr val="black"/>
                </a:solidFill>
              </a:rPr>
              <a:t> </a:t>
            </a:r>
            <a:r>
              <a:rPr lang="es-US" sz="4400" dirty="0" err="1">
                <a:solidFill>
                  <a:prstClr val="black"/>
                </a:solidFill>
              </a:rPr>
              <a:t>is</a:t>
            </a:r>
            <a:r>
              <a:rPr lang="es-US" sz="4400" dirty="0">
                <a:solidFill>
                  <a:prstClr val="black"/>
                </a:solidFill>
              </a:rPr>
              <a:t> </a:t>
            </a:r>
            <a:r>
              <a:rPr lang="es-US" sz="4400" dirty="0" err="1">
                <a:solidFill>
                  <a:prstClr val="black"/>
                </a:solidFill>
              </a:rPr>
              <a:t>crying</a:t>
            </a:r>
            <a:r>
              <a:rPr lang="es-US" sz="4400" dirty="0">
                <a:solidFill>
                  <a:prstClr val="black"/>
                </a:solidFill>
              </a:rPr>
              <a:t>.</a:t>
            </a:r>
          </a:p>
          <a:p>
            <a:pPr marL="742950" lvl="0" indent="-742950">
              <a:buFontTx/>
              <a:buAutoNum type="arabicPeriod"/>
            </a:pPr>
            <a:r>
              <a:rPr lang="es-US" sz="4400" dirty="0" err="1">
                <a:solidFill>
                  <a:prstClr val="black"/>
                </a:solidFill>
              </a:rPr>
              <a:t>You</a:t>
            </a:r>
            <a:r>
              <a:rPr lang="es-US" sz="4400" dirty="0">
                <a:solidFill>
                  <a:prstClr val="black"/>
                </a:solidFill>
              </a:rPr>
              <a:t> are </a:t>
            </a:r>
            <a:r>
              <a:rPr lang="es-US" sz="4400" dirty="0" err="1">
                <a:solidFill>
                  <a:prstClr val="black"/>
                </a:solidFill>
              </a:rPr>
              <a:t>playing</a:t>
            </a:r>
            <a:r>
              <a:rPr lang="es-US" sz="4400" dirty="0">
                <a:solidFill>
                  <a:prstClr val="black"/>
                </a:solidFill>
              </a:rPr>
              <a:t>.</a:t>
            </a:r>
          </a:p>
          <a:p>
            <a:pPr marL="742950" lvl="0" indent="-742950">
              <a:buFontTx/>
              <a:buAutoNum type="arabicPeriod"/>
            </a:pPr>
            <a:r>
              <a:rPr lang="es-US" sz="4400" dirty="0" err="1">
                <a:solidFill>
                  <a:prstClr val="black"/>
                </a:solidFill>
              </a:rPr>
              <a:t>We</a:t>
            </a:r>
            <a:r>
              <a:rPr lang="es-US" sz="4400" dirty="0">
                <a:solidFill>
                  <a:prstClr val="black"/>
                </a:solidFill>
              </a:rPr>
              <a:t> are </a:t>
            </a:r>
            <a:r>
              <a:rPr lang="es-US" sz="4400" dirty="0" err="1">
                <a:solidFill>
                  <a:prstClr val="black"/>
                </a:solidFill>
              </a:rPr>
              <a:t>practicing</a:t>
            </a:r>
            <a:r>
              <a:rPr lang="es-US" sz="4400" dirty="0" smtClean="0">
                <a:solidFill>
                  <a:prstClr val="black"/>
                </a:solidFill>
              </a:rPr>
              <a:t>.</a:t>
            </a:r>
          </a:p>
          <a:p>
            <a:pPr lvl="0"/>
            <a:endParaRPr lang="es-US" sz="4400" dirty="0">
              <a:solidFill>
                <a:prstClr val="black"/>
              </a:solidFill>
            </a:endParaRPr>
          </a:p>
          <a:p>
            <a:pPr lvl="0"/>
            <a:r>
              <a:rPr lang="es-US" sz="4400" dirty="0" smtClean="0">
                <a:solidFill>
                  <a:prstClr val="black"/>
                </a:solidFill>
              </a:rPr>
              <a:t>5. </a:t>
            </a:r>
            <a:r>
              <a:rPr lang="es-US" sz="4400" dirty="0" err="1" smtClean="0">
                <a:solidFill>
                  <a:prstClr val="black"/>
                </a:solidFill>
              </a:rPr>
              <a:t>They</a:t>
            </a:r>
            <a:r>
              <a:rPr lang="es-US" sz="4400" dirty="0" smtClean="0">
                <a:solidFill>
                  <a:prstClr val="black"/>
                </a:solidFill>
              </a:rPr>
              <a:t> </a:t>
            </a:r>
            <a:r>
              <a:rPr lang="es-US" sz="4400" dirty="0">
                <a:solidFill>
                  <a:prstClr val="black"/>
                </a:solidFill>
              </a:rPr>
              <a:t>are </a:t>
            </a:r>
            <a:r>
              <a:rPr lang="es-US" sz="4400" dirty="0" err="1">
                <a:solidFill>
                  <a:prstClr val="black"/>
                </a:solidFill>
              </a:rPr>
              <a:t>sneezing</a:t>
            </a:r>
            <a:r>
              <a:rPr lang="es-US" sz="4400" dirty="0">
                <a:solidFill>
                  <a:prstClr val="black"/>
                </a:solidFill>
              </a:rPr>
              <a:t>.</a:t>
            </a:r>
            <a:endParaRPr lang="es-US" sz="44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61000" y="1663700"/>
            <a:ext cx="743075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4400" dirty="0" smtClean="0"/>
              <a:t>(Yo) estoy estudiando.</a:t>
            </a:r>
          </a:p>
          <a:p>
            <a:r>
              <a:rPr lang="es-US" sz="4400" dirty="0" smtClean="0"/>
              <a:t>(Ella) está llorando.</a:t>
            </a:r>
          </a:p>
          <a:p>
            <a:r>
              <a:rPr lang="es-US" sz="4400" dirty="0" smtClean="0"/>
              <a:t>(Tú) est</a:t>
            </a:r>
            <a:r>
              <a:rPr lang="es-US" sz="4400" dirty="0" smtClean="0">
                <a:latin typeface="Calibri" panose="020F0502020204030204" pitchFamily="34" charset="0"/>
              </a:rPr>
              <a:t>á</a:t>
            </a:r>
            <a:r>
              <a:rPr lang="es-US" sz="4400" dirty="0" smtClean="0"/>
              <a:t>s jugando. </a:t>
            </a:r>
          </a:p>
          <a:p>
            <a:r>
              <a:rPr lang="es-US" sz="4400" dirty="0" smtClean="0"/>
              <a:t>(Nosotros) estamos practicando. </a:t>
            </a:r>
          </a:p>
          <a:p>
            <a:r>
              <a:rPr lang="es-US" sz="4400" dirty="0" smtClean="0"/>
              <a:t>(Ellos) están estornudando. </a:t>
            </a:r>
            <a:endParaRPr lang="es-US" sz="4400" dirty="0"/>
          </a:p>
        </p:txBody>
      </p:sp>
    </p:spTree>
    <p:extLst>
      <p:ext uri="{BB962C8B-B14F-4D97-AF65-F5344CB8AC3E}">
        <p14:creationId xmlns:p14="http://schemas.microsoft.com/office/powerpoint/2010/main" val="977946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99075"/>
            <a:ext cx="12192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1.Ana </a:t>
            </a:r>
            <a:r>
              <a:rPr lang="es-ES" sz="3200" u="sng" dirty="0" smtClean="0"/>
              <a:t>  está </a:t>
            </a:r>
            <a:r>
              <a:rPr lang="es-ES" sz="3200" dirty="0" smtClean="0"/>
              <a:t> </a:t>
            </a:r>
            <a:r>
              <a:rPr lang="es-ES" sz="3200" u="sng" dirty="0" smtClean="0"/>
              <a:t> buscando </a:t>
            </a:r>
            <a:r>
              <a:rPr lang="es-ES" sz="3200" dirty="0" smtClean="0"/>
              <a:t>  (buscar) un apartamento en la </a:t>
            </a:r>
            <a:r>
              <a:rPr lang="es-ES" sz="3200" dirty="0" err="1" smtClean="0"/>
              <a:t>ciudada</a:t>
            </a:r>
            <a:r>
              <a:rPr lang="es-ES" sz="3200" dirty="0" smtClean="0"/>
              <a:t>. </a:t>
            </a:r>
          </a:p>
          <a:p>
            <a:r>
              <a:rPr lang="es-ES" sz="3200" dirty="0" smtClean="0"/>
              <a:t>2. Vamos a ver a mis primos que _____ _________ (comer) en el café. </a:t>
            </a:r>
          </a:p>
          <a:p>
            <a:r>
              <a:rPr lang="es-ES" sz="3200" dirty="0" smtClean="0"/>
              <a:t>3. (Yo) _____ __________ (empezar) a entender muy bien el español. </a:t>
            </a:r>
          </a:p>
          <a:p>
            <a:r>
              <a:rPr lang="es-ES" sz="3200" dirty="0" smtClean="0"/>
              <a:t>4. Miguel y Elena _______ __________ (vivir) en un apartamento en la playa. </a:t>
            </a:r>
          </a:p>
          <a:p>
            <a:r>
              <a:rPr lang="es-ES" sz="3200" dirty="0" smtClean="0"/>
              <a:t>5. El amigo de Antonio ____ __________ (trabajar) en la oficina hoy. </a:t>
            </a:r>
          </a:p>
          <a:p>
            <a:r>
              <a:rPr lang="es-ES" sz="3200" dirty="0" smtClean="0"/>
              <a:t>6. (Tú) _____ ________ (jugar) al Monopolio con tu sobrina y su amiga.  </a:t>
            </a:r>
          </a:p>
          <a:p>
            <a:r>
              <a:rPr lang="es-ES" sz="3200" dirty="0"/>
              <a:t>7</a:t>
            </a:r>
            <a:r>
              <a:rPr lang="es-ES" sz="3200" dirty="0" smtClean="0"/>
              <a:t>. El inspector de aduanas ____ ________ (abrir) las maletas de Ramón. </a:t>
            </a:r>
          </a:p>
          <a:p>
            <a:r>
              <a:rPr lang="es-ES" sz="3200" dirty="0"/>
              <a:t>8</a:t>
            </a:r>
            <a:r>
              <a:rPr lang="es-ES" sz="3200" dirty="0" smtClean="0"/>
              <a:t>. (Nosotros) ________ _________ (pensar) en ir de vacaciones a Costa Rica.</a:t>
            </a:r>
          </a:p>
          <a:p>
            <a:r>
              <a:rPr lang="es-ES" sz="3200" dirty="0" smtClean="0"/>
              <a:t>9. Mi compañera de cuarto </a:t>
            </a:r>
            <a:r>
              <a:rPr lang="es-ES" sz="3200" smtClean="0"/>
              <a:t>____  __________ (estudiar) </a:t>
            </a:r>
            <a:r>
              <a:rPr lang="es-ES" sz="3200" dirty="0" smtClean="0"/>
              <a:t>en la biblioteca ahora. </a:t>
            </a:r>
          </a:p>
          <a:p>
            <a:r>
              <a:rPr lang="es-ES" sz="3200" dirty="0" smtClean="0"/>
              <a:t> </a:t>
            </a:r>
            <a:endParaRPr lang="es-E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4300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3200" dirty="0" err="1" smtClean="0"/>
              <a:t>Fill</a:t>
            </a:r>
            <a:r>
              <a:rPr lang="es-US" sz="3200" dirty="0" smtClean="0"/>
              <a:t> in </a:t>
            </a:r>
            <a:r>
              <a:rPr lang="es-US" sz="3200" dirty="0" err="1" smtClean="0"/>
              <a:t>the</a:t>
            </a:r>
            <a:r>
              <a:rPr lang="es-US" sz="3200" dirty="0" smtClean="0"/>
              <a:t> </a:t>
            </a:r>
            <a:r>
              <a:rPr lang="es-US" sz="3200" dirty="0" err="1" smtClean="0"/>
              <a:t>blanks</a:t>
            </a:r>
            <a:r>
              <a:rPr lang="es-US" sz="3200" dirty="0" smtClean="0"/>
              <a:t> </a:t>
            </a:r>
            <a:r>
              <a:rPr lang="es-US" sz="3200" dirty="0" err="1" smtClean="0"/>
              <a:t>using</a:t>
            </a:r>
            <a:r>
              <a:rPr lang="es-US" sz="3200" dirty="0" smtClean="0"/>
              <a:t> </a:t>
            </a:r>
            <a:r>
              <a:rPr lang="es-US" sz="3200" dirty="0" err="1" smtClean="0"/>
              <a:t>the</a:t>
            </a:r>
            <a:r>
              <a:rPr lang="es-US" sz="3200" dirty="0" smtClean="0"/>
              <a:t> </a:t>
            </a:r>
            <a:r>
              <a:rPr lang="es-US" sz="3200" dirty="0" err="1" smtClean="0"/>
              <a:t>present</a:t>
            </a:r>
            <a:r>
              <a:rPr lang="es-US" sz="3200" dirty="0" smtClean="0"/>
              <a:t> </a:t>
            </a:r>
            <a:r>
              <a:rPr lang="es-US" sz="3200" dirty="0" err="1" smtClean="0"/>
              <a:t>progressive</a:t>
            </a:r>
            <a:r>
              <a:rPr lang="es-US" sz="3200" dirty="0" smtClean="0"/>
              <a:t>.</a:t>
            </a:r>
            <a:endParaRPr lang="es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952500" y="1182369"/>
            <a:ext cx="8534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3200" dirty="0" smtClean="0"/>
              <a:t>				         están  comiendo</a:t>
            </a:r>
          </a:p>
          <a:p>
            <a:r>
              <a:rPr lang="es-US" sz="3200" dirty="0" smtClean="0"/>
              <a:t>   estoy  empezando	</a:t>
            </a:r>
          </a:p>
          <a:p>
            <a:r>
              <a:rPr lang="es-US" sz="3200" dirty="0"/>
              <a:t>	</a:t>
            </a:r>
            <a:r>
              <a:rPr lang="es-US" sz="3200" dirty="0" smtClean="0"/>
              <a:t>	   están    	viviendo</a:t>
            </a:r>
          </a:p>
          <a:p>
            <a:endParaRPr lang="es-US" sz="3200" dirty="0"/>
          </a:p>
          <a:p>
            <a:r>
              <a:rPr lang="es-US" sz="3200" dirty="0" smtClean="0"/>
              <a:t>			  está   trabajando</a:t>
            </a:r>
          </a:p>
          <a:p>
            <a:r>
              <a:rPr lang="es-US" sz="3200" dirty="0"/>
              <a:t> </a:t>
            </a:r>
            <a:r>
              <a:rPr lang="es-US" sz="3200" dirty="0" smtClean="0"/>
              <a:t>  estás   jugando</a:t>
            </a:r>
          </a:p>
          <a:p>
            <a:r>
              <a:rPr lang="es-US" sz="3200" dirty="0"/>
              <a:t>	</a:t>
            </a:r>
            <a:r>
              <a:rPr lang="es-US" sz="3200" dirty="0" smtClean="0"/>
              <a:t>		        está   abriendo</a:t>
            </a:r>
          </a:p>
          <a:p>
            <a:r>
              <a:rPr lang="es-US" sz="3200" dirty="0"/>
              <a:t>	</a:t>
            </a:r>
            <a:r>
              <a:rPr lang="es-US" sz="3200" dirty="0" smtClean="0"/>
              <a:t>     estamos    pensando</a:t>
            </a:r>
          </a:p>
          <a:p>
            <a:endParaRPr lang="es-US" sz="3200" dirty="0"/>
          </a:p>
          <a:p>
            <a:r>
              <a:rPr lang="es-US" sz="3200" dirty="0" smtClean="0"/>
              <a:t>				está    estudiando             </a:t>
            </a:r>
            <a:endParaRPr lang="es-US" sz="3200" dirty="0"/>
          </a:p>
        </p:txBody>
      </p:sp>
    </p:spTree>
    <p:extLst>
      <p:ext uri="{BB962C8B-B14F-4D97-AF65-F5344CB8AC3E}">
        <p14:creationId xmlns:p14="http://schemas.microsoft.com/office/powerpoint/2010/main" val="4159061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1581</TotalTime>
  <Words>439</Words>
  <Application>Microsoft Office PowerPoint</Application>
  <PresentationFormat>Widescreen</PresentationFormat>
  <Paragraphs>97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Retrospect</vt:lpstr>
      <vt:lpstr>El presente progresivo The present progressive tense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imperfecto The imperfect tense</dc:title>
  <dc:creator>Ellyn Powers-Wack</dc:creator>
  <cp:lastModifiedBy>Ellyn Powers-Wack</cp:lastModifiedBy>
  <cp:revision>15</cp:revision>
  <dcterms:created xsi:type="dcterms:W3CDTF">2016-02-04T11:18:00Z</dcterms:created>
  <dcterms:modified xsi:type="dcterms:W3CDTF">2016-02-05T13:39:35Z</dcterms:modified>
</cp:coreProperties>
</file>