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9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1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9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0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1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3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6E96-A859-4A70-BA9C-19506F5931D1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1DB8-393C-41B2-9C23-2E42613B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518" y="257578"/>
            <a:ext cx="1119174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1"/>
                </a:solidFill>
              </a:rPr>
              <a:t>lunes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el </a:t>
            </a:r>
            <a:r>
              <a:rPr lang="en-US" sz="2800" i="1" dirty="0" err="1" smtClean="0">
                <a:solidFill>
                  <a:srgbClr val="FF0000"/>
                </a:solidFill>
              </a:rPr>
              <a:t>diecisiete</a:t>
            </a:r>
            <a:r>
              <a:rPr lang="en-US" sz="2800" dirty="0" smtClean="0"/>
              <a:t> de </a:t>
            </a:r>
            <a:r>
              <a:rPr lang="en-US" sz="2800" i="1" dirty="0" err="1" smtClean="0">
                <a:solidFill>
                  <a:srgbClr val="00B050"/>
                </a:solidFill>
              </a:rPr>
              <a:t>agosto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i="1" dirty="0" smtClean="0">
                <a:solidFill>
                  <a:srgbClr val="990099"/>
                </a:solidFill>
              </a:rPr>
              <a:t>dos mil quince</a:t>
            </a:r>
            <a:r>
              <a:rPr lang="en-US" sz="28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White board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El </a:t>
            </a:r>
            <a:r>
              <a:rPr lang="en-US" sz="2800" dirty="0" err="1" smtClean="0"/>
              <a:t>calentamiento</a:t>
            </a:r>
            <a:r>
              <a:rPr lang="en-US" sz="2800" dirty="0" smtClean="0"/>
              <a:t>: </a:t>
            </a:r>
            <a:r>
              <a:rPr lang="en-US" sz="2800" dirty="0"/>
              <a:t>Translate from English to Spanish:</a:t>
            </a:r>
            <a:endParaRPr lang="en-US" sz="2800" b="0" dirty="0" smtClean="0">
              <a:effectLst/>
            </a:endParaRPr>
          </a:p>
          <a:p>
            <a:pPr>
              <a:lnSpc>
                <a:spcPct val="150000"/>
              </a:lnSpc>
            </a:pPr>
            <a:r>
              <a:rPr lang="en-US" sz="2800" dirty="0"/>
              <a:t>My name is…/ How old are you? (Write the question) / I am from Memphis.</a:t>
            </a:r>
            <a:endParaRPr lang="en-US" sz="2800" b="0" dirty="0" smtClean="0">
              <a:effectLst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Pregunta</a:t>
            </a:r>
            <a:r>
              <a:rPr lang="en-US" sz="2800" dirty="0" smtClean="0"/>
              <a:t> </a:t>
            </a:r>
            <a:r>
              <a:rPr lang="en-US" sz="2800" dirty="0" err="1" smtClean="0"/>
              <a:t>influyente</a:t>
            </a:r>
            <a:r>
              <a:rPr lang="en-US" sz="2800" dirty="0" smtClean="0"/>
              <a:t> (guiding question): What phrases will I need to know in order to be able to communicate in my </a:t>
            </a:r>
            <a:r>
              <a:rPr lang="en-US" sz="2800" dirty="0" err="1" smtClean="0"/>
              <a:t>espa</a:t>
            </a:r>
            <a:r>
              <a:rPr lang="en-US" sz="2800" dirty="0" err="1" smtClean="0">
                <a:latin typeface="Corbel" panose="020B0503020204020204" pitchFamily="34" charset="0"/>
              </a:rPr>
              <a:t>ñol</a:t>
            </a:r>
            <a:r>
              <a:rPr lang="en-US" sz="2800" dirty="0" smtClean="0">
                <a:latin typeface="Corbel" panose="020B0503020204020204" pitchFamily="34" charset="0"/>
              </a:rPr>
              <a:t> II </a:t>
            </a:r>
            <a:r>
              <a:rPr lang="en-US" sz="2800" dirty="0" err="1" smtClean="0">
                <a:latin typeface="Corbel" panose="020B0503020204020204" pitchFamily="34" charset="0"/>
              </a:rPr>
              <a:t>clase</a:t>
            </a:r>
            <a:r>
              <a:rPr lang="en-US" sz="2800" dirty="0" smtClean="0">
                <a:latin typeface="Corbel" panose="020B0503020204020204" pitchFamily="34" charset="0"/>
              </a:rPr>
              <a:t> this year?</a:t>
            </a:r>
            <a:r>
              <a:rPr lang="en-US" sz="2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Objetivo</a:t>
            </a:r>
            <a:r>
              <a:rPr lang="en-US" sz="2800" dirty="0" smtClean="0"/>
              <a:t>: Learn/review useful vocabulary and phrases.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Actividad</a:t>
            </a:r>
            <a:r>
              <a:rPr lang="en-US" sz="2800" dirty="0" smtClean="0"/>
              <a:t>(</a:t>
            </a:r>
            <a:r>
              <a:rPr lang="en-US" sz="2800" dirty="0" err="1" smtClean="0"/>
              <a:t>es</a:t>
            </a:r>
            <a:r>
              <a:rPr lang="en-US" sz="2800" dirty="0" smtClean="0"/>
              <a:t>): Power point y Simon dice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Tarea</a:t>
            </a:r>
            <a:r>
              <a:rPr lang="en-US" sz="2800" dirty="0" smtClean="0"/>
              <a:t>: </a:t>
            </a:r>
            <a:r>
              <a:rPr lang="en-US" sz="2800" dirty="0" err="1" smtClean="0"/>
              <a:t>Estudien</a:t>
            </a:r>
            <a:r>
              <a:rPr lang="en-US" sz="2800" dirty="0" smtClean="0"/>
              <a:t> las palabras y </a:t>
            </a:r>
            <a:r>
              <a:rPr lang="en-US" sz="2800" dirty="0" err="1" smtClean="0"/>
              <a:t>frases</a:t>
            </a:r>
            <a:r>
              <a:rPr lang="en-US" sz="2800" dirty="0" smtClean="0"/>
              <a:t> </a:t>
            </a:r>
            <a:r>
              <a:rPr lang="en-US" sz="2800" dirty="0" err="1" smtClean="0"/>
              <a:t>utiles</a:t>
            </a:r>
            <a:r>
              <a:rPr lang="en-US" sz="28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SPI’s: 1.1 A, F, G, J</a:t>
            </a:r>
          </a:p>
        </p:txBody>
      </p:sp>
    </p:spTree>
    <p:extLst>
      <p:ext uri="{BB962C8B-B14F-4D97-AF65-F5344CB8AC3E}">
        <p14:creationId xmlns:p14="http://schemas.microsoft.com/office/powerpoint/2010/main" val="37733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29" y="473245"/>
            <a:ext cx="5461488" cy="4929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9317" y="787791"/>
            <a:ext cx="4698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M</a:t>
            </a:r>
            <a:r>
              <a:rPr lang="en-US" sz="48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ás</a:t>
            </a:r>
            <a:r>
              <a:rPr lang="en-US" sz="4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despacio</a:t>
            </a:r>
            <a:r>
              <a:rPr lang="en-US" sz="4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, </a:t>
            </a:r>
            <a:r>
              <a:rPr lang="en-US" sz="48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por</a:t>
            </a:r>
            <a:r>
              <a:rPr lang="en-US" sz="4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favor.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4" y="697889"/>
            <a:ext cx="6108163" cy="58160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41809" y="1125415"/>
            <a:ext cx="441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5"/>
                </a:solidFill>
              </a:rPr>
              <a:t>Repita</a:t>
            </a:r>
            <a:r>
              <a:rPr lang="en-US" sz="4800" dirty="0" smtClean="0">
                <a:solidFill>
                  <a:schemeClr val="accent5"/>
                </a:solidFill>
              </a:rPr>
              <a:t>(n)</a:t>
            </a:r>
            <a:endParaRPr lang="en-US" sz="4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837" y="1251072"/>
            <a:ext cx="5142035" cy="49841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8129" y="2321170"/>
            <a:ext cx="4375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Lev</a:t>
            </a:r>
            <a:r>
              <a:rPr lang="en-US" sz="400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á</a:t>
            </a:r>
            <a:r>
              <a:rPr lang="en-US" sz="4000" dirty="0" err="1" smtClean="0">
                <a:solidFill>
                  <a:srgbClr val="C00000"/>
                </a:solidFill>
              </a:rPr>
              <a:t>ntense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54" y="1168820"/>
            <a:ext cx="5239481" cy="48298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66092" y="2461846"/>
            <a:ext cx="3812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990099"/>
                </a:solidFill>
              </a:rPr>
              <a:t>Si</a:t>
            </a:r>
            <a:r>
              <a:rPr lang="en-US" sz="4800" dirty="0" err="1" smtClean="0">
                <a:solidFill>
                  <a:srgbClr val="990099"/>
                </a:solidFill>
                <a:latin typeface="Calibri" panose="020F0502020204030204" pitchFamily="34" charset="0"/>
              </a:rPr>
              <a:t>é</a:t>
            </a:r>
            <a:r>
              <a:rPr lang="en-US" sz="4800" dirty="0" err="1" smtClean="0">
                <a:solidFill>
                  <a:srgbClr val="990099"/>
                </a:solidFill>
              </a:rPr>
              <a:t>ntense</a:t>
            </a:r>
            <a:r>
              <a:rPr lang="en-US" sz="4800" dirty="0" smtClean="0">
                <a:solidFill>
                  <a:srgbClr val="990099"/>
                </a:solidFill>
              </a:rPr>
              <a:t> </a:t>
            </a:r>
            <a:endParaRPr lang="en-US" sz="48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2" y="500501"/>
            <a:ext cx="5310627" cy="53106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79102" y="1252025"/>
            <a:ext cx="5190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¿</a:t>
            </a:r>
            <a:r>
              <a:rPr lang="en-US" sz="5400" dirty="0" err="1" smtClean="0">
                <a:solidFill>
                  <a:schemeClr val="accent1"/>
                </a:solidFill>
              </a:rPr>
              <a:t>Tienen</a:t>
            </a:r>
            <a:r>
              <a:rPr lang="en-US" sz="5400" dirty="0" smtClean="0">
                <a:solidFill>
                  <a:schemeClr val="accent1"/>
                </a:solidFill>
              </a:rPr>
              <a:t> </a:t>
            </a:r>
            <a:r>
              <a:rPr lang="en-US" sz="5400" dirty="0" err="1" smtClean="0">
                <a:solidFill>
                  <a:schemeClr val="accent1"/>
                </a:solidFill>
              </a:rPr>
              <a:t>preguntas</a:t>
            </a:r>
            <a:r>
              <a:rPr lang="en-US" sz="5400" dirty="0" smtClean="0">
                <a:solidFill>
                  <a:schemeClr val="accent1"/>
                </a:solidFill>
              </a:rPr>
              <a:t>?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" y="470291"/>
            <a:ext cx="6387709" cy="6387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74523" y="1463040"/>
            <a:ext cx="4614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Trabajen</a:t>
            </a:r>
            <a:r>
              <a:rPr lang="en-US" sz="4800" dirty="0" smtClean="0">
                <a:solidFill>
                  <a:schemeClr val="accent2"/>
                </a:solidFill>
              </a:rPr>
              <a:t> con un </a:t>
            </a:r>
            <a:r>
              <a:rPr lang="en-US" sz="4800" dirty="0" err="1" smtClean="0">
                <a:solidFill>
                  <a:schemeClr val="accent2"/>
                </a:solidFill>
              </a:rPr>
              <a:t>compa</a:t>
            </a:r>
            <a:r>
              <a:rPr lang="en-US" sz="4800" dirty="0" err="1" smtClean="0">
                <a:solidFill>
                  <a:schemeClr val="accent2"/>
                </a:solidFill>
                <a:latin typeface="Corbel" panose="020B0503020204020204" pitchFamily="34" charset="0"/>
              </a:rPr>
              <a:t>ñero</a:t>
            </a:r>
            <a:r>
              <a:rPr lang="en-US" sz="4800" dirty="0" smtClean="0">
                <a:solidFill>
                  <a:schemeClr val="accent2"/>
                </a:solidFill>
                <a:latin typeface="Corbel" panose="020B0503020204020204" pitchFamily="34" charset="0"/>
              </a:rPr>
              <a:t>. </a:t>
            </a:r>
            <a:endParaRPr lang="en-US" sz="4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04" y="269163"/>
            <a:ext cx="9813701" cy="65888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24259" y="1138535"/>
            <a:ext cx="6759901" cy="4154984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err="1" smtClean="0">
                <a:ln w="412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</a:rPr>
              <a:t>Frases</a:t>
            </a:r>
            <a:r>
              <a:rPr lang="en-US" sz="8800" b="1" cap="none" spc="0" dirty="0" smtClean="0">
                <a:ln w="41275">
                  <a:solidFill>
                    <a:schemeClr val="tx1"/>
                  </a:solidFill>
                </a:ln>
                <a:solidFill>
                  <a:srgbClr val="00B0F0"/>
                </a:solidFill>
                <a:effectLst/>
              </a:rPr>
              <a:t> y palabras</a:t>
            </a:r>
          </a:p>
          <a:p>
            <a:pPr algn="ctr"/>
            <a:r>
              <a:rPr lang="en-US" sz="8800" b="1" dirty="0" err="1" smtClean="0">
                <a:ln w="41275">
                  <a:solidFill>
                    <a:schemeClr val="tx1"/>
                  </a:solidFill>
                </a:ln>
                <a:solidFill>
                  <a:srgbClr val="00B0F0"/>
                </a:solidFill>
                <a:latin typeface="Corbel" panose="020B0503020204020204" pitchFamily="34" charset="0"/>
              </a:rPr>
              <a:t>útiles</a:t>
            </a:r>
            <a:endParaRPr lang="en-US" sz="8800" b="1" cap="none" spc="0" dirty="0">
              <a:ln w="41275">
                <a:solidFill>
                  <a:schemeClr val="tx1"/>
                </a:solidFill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58794" y="2518117"/>
            <a:ext cx="379828" cy="661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977" y="385690"/>
            <a:ext cx="6210300" cy="4777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4394" y="5809957"/>
            <a:ext cx="8060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000" dirty="0"/>
              <a:t>Abra(n) su(s) libro(s).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51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85" y="395654"/>
            <a:ext cx="4825043" cy="6293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49440" y="1055077"/>
            <a:ext cx="45157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/>
              <a:t>Cierre(n) su(s) libro(s).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81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95" y="400269"/>
            <a:ext cx="4777311" cy="58598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5545" y="1336431"/>
            <a:ext cx="4417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</a:rPr>
              <a:t>Comprendo</a:t>
            </a:r>
            <a:r>
              <a:rPr lang="en-US" sz="4000" dirty="0" smtClean="0">
                <a:solidFill>
                  <a:schemeClr val="accent2"/>
                </a:solidFill>
              </a:rPr>
              <a:t>.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838" y="1930057"/>
            <a:ext cx="7884381" cy="45129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763" y="618978"/>
            <a:ext cx="8679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</a:rPr>
              <a:t>No </a:t>
            </a:r>
            <a:r>
              <a:rPr lang="en-US" sz="4000" dirty="0" err="1" smtClean="0">
                <a:solidFill>
                  <a:schemeClr val="accent1"/>
                </a:solidFill>
              </a:rPr>
              <a:t>comprendo</a:t>
            </a:r>
            <a:r>
              <a:rPr lang="en-US" sz="4000" dirty="0" smtClean="0">
                <a:solidFill>
                  <a:schemeClr val="accent1"/>
                </a:solidFill>
              </a:rPr>
              <a:t>./No </a:t>
            </a:r>
            <a:r>
              <a:rPr lang="en-US" sz="4000" dirty="0" err="1" smtClean="0">
                <a:solidFill>
                  <a:schemeClr val="accent1"/>
                </a:solidFill>
              </a:rPr>
              <a:t>s</a:t>
            </a:r>
            <a:r>
              <a:rPr lang="en-US" sz="40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é</a:t>
            </a:r>
            <a:r>
              <a:rPr lang="en-US" sz="4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. 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685" y="595893"/>
            <a:ext cx="8685714" cy="4203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9815" y="5430129"/>
            <a:ext cx="7962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Escriban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38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31" y="762806"/>
            <a:ext cx="4991393" cy="51955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317" y="745588"/>
            <a:ext cx="44453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90099"/>
                </a:solidFill>
              </a:rPr>
              <a:t>Lean </a:t>
            </a:r>
            <a:endParaRPr lang="en-US" sz="66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6" y="583294"/>
            <a:ext cx="5767089" cy="57190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4695" y="787791"/>
            <a:ext cx="4768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Levanten</a:t>
            </a:r>
            <a:r>
              <a:rPr lang="en-US" sz="4000" dirty="0" smtClean="0">
                <a:solidFill>
                  <a:srgbClr val="00B050"/>
                </a:solidFill>
              </a:rPr>
              <a:t> la </a:t>
            </a:r>
            <a:r>
              <a:rPr lang="en-US" sz="4000" dirty="0" err="1" smtClean="0">
                <a:solidFill>
                  <a:srgbClr val="00B050"/>
                </a:solidFill>
              </a:rPr>
              <a:t>mano</a:t>
            </a:r>
            <a:r>
              <a:rPr lang="en-US" sz="4000" dirty="0" smtClean="0">
                <a:solidFill>
                  <a:srgbClr val="00B050"/>
                </a:solidFill>
              </a:rPr>
              <a:t>.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154</Words>
  <Application>Microsoft Office PowerPoint</Application>
  <PresentationFormat>Widescreen</PresentationFormat>
  <Paragraphs>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11</cp:revision>
  <cp:lastPrinted>2015-08-17T12:30:39Z</cp:lastPrinted>
  <dcterms:created xsi:type="dcterms:W3CDTF">2015-08-17T05:04:22Z</dcterms:created>
  <dcterms:modified xsi:type="dcterms:W3CDTF">2015-08-17T17:16:16Z</dcterms:modified>
</cp:coreProperties>
</file>