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yn Powers-Wack" initials="EP" lastIdx="2" clrIdx="0">
    <p:extLst>
      <p:ext uri="{19B8F6BF-5375-455C-9EA6-DF929625EA0E}">
        <p15:presenceInfo xmlns:p15="http://schemas.microsoft.com/office/powerpoint/2012/main" userId="c3ac9a8171dddc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18T03:59:01.169"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F7672-BE52-4CB7-BF49-F5CAC283AC9A}" type="datetimeFigureOut">
              <a:rPr lang="en-US" smtClean="0"/>
              <a:t>8/18/2015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9FDFD-E893-44D5-B4B5-6CF4A3ADFB8C}" type="slidenum">
              <a:rPr lang="en-US" smtClean="0"/>
              <a:t>‹#›</a:t>
            </a:fld>
            <a:endParaRPr lang="en-US"/>
          </a:p>
        </p:txBody>
      </p:sp>
    </p:spTree>
    <p:extLst>
      <p:ext uri="{BB962C8B-B14F-4D97-AF65-F5344CB8AC3E}">
        <p14:creationId xmlns:p14="http://schemas.microsoft.com/office/powerpoint/2010/main" val="144051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a:t>
            </a:r>
            <a:endParaRPr lang="en-US" dirty="0"/>
          </a:p>
        </p:txBody>
      </p:sp>
      <p:sp>
        <p:nvSpPr>
          <p:cNvPr id="4" name="Slide Number Placeholder 3"/>
          <p:cNvSpPr>
            <a:spLocks noGrp="1"/>
          </p:cNvSpPr>
          <p:nvPr>
            <p:ph type="sldNum" sz="quarter" idx="10"/>
          </p:nvPr>
        </p:nvSpPr>
        <p:spPr/>
        <p:txBody>
          <a:bodyPr/>
          <a:lstStyle/>
          <a:p>
            <a:fld id="{4789FDFD-E893-44D5-B4B5-6CF4A3ADFB8C}" type="slidenum">
              <a:rPr lang="en-US" smtClean="0"/>
              <a:t>1</a:t>
            </a:fld>
            <a:endParaRPr lang="en-US"/>
          </a:p>
        </p:txBody>
      </p:sp>
    </p:spTree>
    <p:extLst>
      <p:ext uri="{BB962C8B-B14F-4D97-AF65-F5344CB8AC3E}">
        <p14:creationId xmlns:p14="http://schemas.microsoft.com/office/powerpoint/2010/main" val="152151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min</a:t>
            </a:r>
            <a:endParaRPr lang="en-US" dirty="0"/>
          </a:p>
        </p:txBody>
      </p:sp>
      <p:sp>
        <p:nvSpPr>
          <p:cNvPr id="4" name="Slide Number Placeholder 3"/>
          <p:cNvSpPr>
            <a:spLocks noGrp="1"/>
          </p:cNvSpPr>
          <p:nvPr>
            <p:ph type="sldNum" sz="quarter" idx="10"/>
          </p:nvPr>
        </p:nvSpPr>
        <p:spPr/>
        <p:txBody>
          <a:bodyPr/>
          <a:lstStyle/>
          <a:p>
            <a:fld id="{4789FDFD-E893-44D5-B4B5-6CF4A3ADFB8C}" type="slidenum">
              <a:rPr lang="en-US" smtClean="0"/>
              <a:t>2</a:t>
            </a:fld>
            <a:endParaRPr lang="en-US"/>
          </a:p>
        </p:txBody>
      </p:sp>
    </p:spTree>
    <p:extLst>
      <p:ext uri="{BB962C8B-B14F-4D97-AF65-F5344CB8AC3E}">
        <p14:creationId xmlns:p14="http://schemas.microsoft.com/office/powerpoint/2010/main" val="114421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to spell these words: Buenos </a:t>
            </a:r>
            <a:r>
              <a:rPr lang="en-US" baseline="0" dirty="0" err="1" smtClean="0"/>
              <a:t>dias</a:t>
            </a:r>
            <a:r>
              <a:rPr lang="en-US" baseline="0" dirty="0" smtClean="0"/>
              <a:t>, hasta </a:t>
            </a:r>
            <a:r>
              <a:rPr lang="en-US" baseline="0" dirty="0" err="1" smtClean="0"/>
              <a:t>luego</a:t>
            </a:r>
            <a:r>
              <a:rPr lang="en-US" baseline="0" dirty="0" smtClean="0"/>
              <a:t>, </a:t>
            </a:r>
            <a:r>
              <a:rPr lang="en-US" baseline="0" dirty="0" err="1" smtClean="0"/>
              <a:t>muy</a:t>
            </a:r>
            <a:r>
              <a:rPr lang="en-US" baseline="0" dirty="0" smtClean="0"/>
              <a:t> </a:t>
            </a:r>
            <a:r>
              <a:rPr lang="en-US" baseline="0" dirty="0" err="1" smtClean="0"/>
              <a:t>bien</a:t>
            </a:r>
            <a:r>
              <a:rPr lang="en-US" baseline="0" dirty="0" smtClean="0"/>
              <a:t> (10)</a:t>
            </a:r>
            <a:endParaRPr lang="en-US" dirty="0"/>
          </a:p>
        </p:txBody>
      </p:sp>
      <p:sp>
        <p:nvSpPr>
          <p:cNvPr id="4" name="Slide Number Placeholder 3"/>
          <p:cNvSpPr>
            <a:spLocks noGrp="1"/>
          </p:cNvSpPr>
          <p:nvPr>
            <p:ph type="sldNum" sz="quarter" idx="10"/>
          </p:nvPr>
        </p:nvSpPr>
        <p:spPr/>
        <p:txBody>
          <a:bodyPr/>
          <a:lstStyle/>
          <a:p>
            <a:fld id="{4789FDFD-E893-44D5-B4B5-6CF4A3ADFB8C}" type="slidenum">
              <a:rPr lang="en-US" smtClean="0"/>
              <a:t>3</a:t>
            </a:fld>
            <a:endParaRPr lang="en-US"/>
          </a:p>
        </p:txBody>
      </p:sp>
    </p:spTree>
    <p:extLst>
      <p:ext uri="{BB962C8B-B14F-4D97-AF65-F5344CB8AC3E}">
        <p14:creationId xmlns:p14="http://schemas.microsoft.com/office/powerpoint/2010/main" val="58495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15-20</a:t>
            </a:r>
            <a:endParaRPr lang="en-US" dirty="0"/>
          </a:p>
        </p:txBody>
      </p:sp>
      <p:sp>
        <p:nvSpPr>
          <p:cNvPr id="4" name="Slide Number Placeholder 3"/>
          <p:cNvSpPr>
            <a:spLocks noGrp="1"/>
          </p:cNvSpPr>
          <p:nvPr>
            <p:ph type="sldNum" sz="quarter" idx="10"/>
          </p:nvPr>
        </p:nvSpPr>
        <p:spPr/>
        <p:txBody>
          <a:bodyPr/>
          <a:lstStyle/>
          <a:p>
            <a:fld id="{4789FDFD-E893-44D5-B4B5-6CF4A3ADFB8C}" type="slidenum">
              <a:rPr lang="en-US" smtClean="0"/>
              <a:t>4</a:t>
            </a:fld>
            <a:endParaRPr lang="en-US"/>
          </a:p>
        </p:txBody>
      </p:sp>
    </p:spTree>
    <p:extLst>
      <p:ext uri="{BB962C8B-B14F-4D97-AF65-F5344CB8AC3E}">
        <p14:creationId xmlns:p14="http://schemas.microsoft.com/office/powerpoint/2010/main" val="169518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69B72-B389-4061-B0CF-8CAF17D053B5}"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343386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69B72-B389-4061-B0CF-8CAF17D053B5}"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285519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69B72-B389-4061-B0CF-8CAF17D053B5}"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195234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69B72-B389-4061-B0CF-8CAF17D053B5}"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269172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69B72-B389-4061-B0CF-8CAF17D053B5}"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235219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69B72-B389-4061-B0CF-8CAF17D053B5}"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357483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69B72-B389-4061-B0CF-8CAF17D053B5}" type="datetimeFigureOut">
              <a:rPr lang="en-US" smtClean="0"/>
              <a:t>8/17/2015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164695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69B72-B389-4061-B0CF-8CAF17D053B5}" type="datetimeFigureOut">
              <a:rPr lang="en-US" smtClean="0"/>
              <a:t>8/17/2015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347250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69B72-B389-4061-B0CF-8CAF17D053B5}" type="datetimeFigureOut">
              <a:rPr lang="en-US" smtClean="0"/>
              <a:t>8/17/2015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231078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69B72-B389-4061-B0CF-8CAF17D053B5}"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425687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69B72-B389-4061-B0CF-8CAF17D053B5}"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22B9D-6E35-4FE7-A020-8B33970BBF92}" type="slidenum">
              <a:rPr lang="en-US" smtClean="0"/>
              <a:t>‹#›</a:t>
            </a:fld>
            <a:endParaRPr lang="en-US"/>
          </a:p>
        </p:txBody>
      </p:sp>
    </p:spTree>
    <p:extLst>
      <p:ext uri="{BB962C8B-B14F-4D97-AF65-F5344CB8AC3E}">
        <p14:creationId xmlns:p14="http://schemas.microsoft.com/office/powerpoint/2010/main" val="291916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9B72-B389-4061-B0CF-8CAF17D053B5}" type="datetimeFigureOut">
              <a:rPr lang="en-US" smtClean="0"/>
              <a:t>8/17/2015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22B9D-6E35-4FE7-A020-8B33970BBF92}" type="slidenum">
              <a:rPr lang="en-US" smtClean="0"/>
              <a:t>‹#›</a:t>
            </a:fld>
            <a:endParaRPr lang="en-US"/>
          </a:p>
        </p:txBody>
      </p:sp>
    </p:spTree>
    <p:extLst>
      <p:ext uri="{BB962C8B-B14F-4D97-AF65-F5344CB8AC3E}">
        <p14:creationId xmlns:p14="http://schemas.microsoft.com/office/powerpoint/2010/main" val="3632529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72" y="4448756"/>
            <a:ext cx="2159000" cy="2159000"/>
          </a:xfrm>
          <a:prstGeom prst="rect">
            <a:avLst/>
          </a:prstGeom>
        </p:spPr>
      </p:pic>
      <p:sp>
        <p:nvSpPr>
          <p:cNvPr id="4" name="TextBox 3"/>
          <p:cNvSpPr txBox="1"/>
          <p:nvPr/>
        </p:nvSpPr>
        <p:spPr>
          <a:xfrm>
            <a:off x="309093" y="412124"/>
            <a:ext cx="11552349" cy="4708981"/>
          </a:xfrm>
          <a:prstGeom prst="rect">
            <a:avLst/>
          </a:prstGeom>
          <a:noFill/>
        </p:spPr>
        <p:txBody>
          <a:bodyPr wrap="square" rtlCol="0">
            <a:spAutoFit/>
          </a:bodyPr>
          <a:lstStyle/>
          <a:p>
            <a:r>
              <a:rPr lang="en-US" sz="3600" dirty="0" smtClean="0"/>
              <a:t>Hoy </a:t>
            </a:r>
            <a:r>
              <a:rPr lang="en-US" sz="3600" dirty="0" err="1" smtClean="0"/>
              <a:t>es</a:t>
            </a:r>
            <a:r>
              <a:rPr lang="en-US" sz="3600" dirty="0" smtClean="0"/>
              <a:t> </a:t>
            </a:r>
            <a:r>
              <a:rPr lang="en-US" sz="3600" i="1" dirty="0" err="1" smtClean="0">
                <a:solidFill>
                  <a:schemeClr val="accent1"/>
                </a:solidFill>
              </a:rPr>
              <a:t>martes</a:t>
            </a:r>
            <a:r>
              <a:rPr lang="en-US" sz="3600" dirty="0" smtClean="0"/>
              <a:t> el </a:t>
            </a:r>
            <a:r>
              <a:rPr lang="en-US" sz="3600" i="1" dirty="0" err="1" smtClean="0">
                <a:solidFill>
                  <a:srgbClr val="FF0000"/>
                </a:solidFill>
              </a:rPr>
              <a:t>dieciocho</a:t>
            </a:r>
            <a:r>
              <a:rPr lang="en-US" sz="3600" dirty="0" smtClean="0"/>
              <a:t> de </a:t>
            </a:r>
            <a:r>
              <a:rPr lang="en-US" sz="3600" i="1" dirty="0" err="1" smtClean="0">
                <a:solidFill>
                  <a:srgbClr val="00B050"/>
                </a:solidFill>
              </a:rPr>
              <a:t>agosto</a:t>
            </a:r>
            <a:r>
              <a:rPr lang="en-US" sz="3600" dirty="0" smtClean="0"/>
              <a:t> de </a:t>
            </a:r>
            <a:r>
              <a:rPr lang="en-US" sz="3600" i="1" dirty="0" smtClean="0">
                <a:solidFill>
                  <a:srgbClr val="7030A0"/>
                </a:solidFill>
              </a:rPr>
              <a:t>dos mil quince</a:t>
            </a:r>
            <a:r>
              <a:rPr lang="en-US" sz="3600" i="1" dirty="0" smtClean="0"/>
              <a:t>.</a:t>
            </a:r>
          </a:p>
          <a:p>
            <a:endParaRPr lang="en-US" sz="2400" i="1" dirty="0"/>
          </a:p>
          <a:p>
            <a:r>
              <a:rPr lang="en-US" sz="2400" dirty="0" smtClean="0"/>
              <a:t>El </a:t>
            </a:r>
            <a:r>
              <a:rPr lang="en-US" sz="2400" dirty="0" err="1" smtClean="0"/>
              <a:t>calentamiento</a:t>
            </a:r>
            <a:r>
              <a:rPr lang="en-US" sz="2400" dirty="0" smtClean="0"/>
              <a:t>: Write down the Spanish phrase that corresponds with each picture. </a:t>
            </a:r>
          </a:p>
          <a:p>
            <a:endParaRPr lang="en-US" sz="2400" dirty="0"/>
          </a:p>
          <a:p>
            <a:r>
              <a:rPr lang="en-US" sz="2400" dirty="0" smtClean="0"/>
              <a:t>1.			2.			  3.			      4.  </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5.  			6.			  7.			     8. 	   </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94" y="2269834"/>
            <a:ext cx="1672157" cy="165822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9437" y="2272153"/>
            <a:ext cx="1822830" cy="182283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710" y="2348351"/>
            <a:ext cx="1834363" cy="17466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1730" y="2398574"/>
            <a:ext cx="2140040" cy="164618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8209" y="4811130"/>
            <a:ext cx="1510406" cy="157219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6710" y="4738275"/>
            <a:ext cx="2071350" cy="1869481"/>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47323" y="4659997"/>
            <a:ext cx="1734850" cy="1681587"/>
          </a:xfrm>
          <a:prstGeom prst="rect">
            <a:avLst/>
          </a:prstGeom>
        </p:spPr>
      </p:pic>
      <p:sp>
        <p:nvSpPr>
          <p:cNvPr id="13" name="TextBox 12"/>
          <p:cNvSpPr txBox="1"/>
          <p:nvPr/>
        </p:nvSpPr>
        <p:spPr>
          <a:xfrm>
            <a:off x="309093" y="3928056"/>
            <a:ext cx="2532104" cy="369332"/>
          </a:xfrm>
          <a:prstGeom prst="rect">
            <a:avLst/>
          </a:prstGeom>
          <a:noFill/>
        </p:spPr>
        <p:txBody>
          <a:bodyPr wrap="square" rtlCol="0">
            <a:spAutoFit/>
          </a:bodyPr>
          <a:lstStyle/>
          <a:p>
            <a:pPr algn="ctr"/>
            <a:r>
              <a:rPr lang="en-US" b="1" dirty="0" err="1" smtClean="0"/>
              <a:t>Levanten</a:t>
            </a:r>
            <a:r>
              <a:rPr lang="en-US" b="1" dirty="0" smtClean="0"/>
              <a:t> la </a:t>
            </a:r>
            <a:r>
              <a:rPr lang="en-US" b="1" dirty="0" err="1" smtClean="0"/>
              <a:t>mano</a:t>
            </a:r>
            <a:endParaRPr lang="en-US" b="1" dirty="0"/>
          </a:p>
        </p:txBody>
      </p:sp>
      <p:sp>
        <p:nvSpPr>
          <p:cNvPr id="14" name="TextBox 13"/>
          <p:cNvSpPr txBox="1"/>
          <p:nvPr/>
        </p:nvSpPr>
        <p:spPr>
          <a:xfrm>
            <a:off x="3727855" y="4044759"/>
            <a:ext cx="2911008" cy="375799"/>
          </a:xfrm>
          <a:prstGeom prst="rect">
            <a:avLst/>
          </a:prstGeom>
          <a:noFill/>
        </p:spPr>
        <p:txBody>
          <a:bodyPr wrap="square" rtlCol="0">
            <a:spAutoFit/>
          </a:bodyPr>
          <a:lstStyle/>
          <a:p>
            <a:r>
              <a:rPr lang="en-US" b="1" dirty="0" smtClean="0">
                <a:latin typeface="Calibri" panose="020F0502020204030204" pitchFamily="34" charset="0"/>
              </a:rPr>
              <a:t>¿</a:t>
            </a:r>
            <a:r>
              <a:rPr lang="en-US" b="1" dirty="0" err="1" smtClean="0">
                <a:latin typeface="Calibri" panose="020F0502020204030204" pitchFamily="34" charset="0"/>
              </a:rPr>
              <a:t>Tienen</a:t>
            </a:r>
            <a:r>
              <a:rPr lang="en-US" b="1" dirty="0" smtClean="0">
                <a:latin typeface="Calibri" panose="020F0502020204030204" pitchFamily="34" charset="0"/>
              </a:rPr>
              <a:t> </a:t>
            </a:r>
            <a:r>
              <a:rPr lang="en-US" b="1" dirty="0" err="1" smtClean="0">
                <a:latin typeface="Calibri" panose="020F0502020204030204" pitchFamily="34" charset="0"/>
              </a:rPr>
              <a:t>preguntas</a:t>
            </a:r>
            <a:r>
              <a:rPr lang="en-US" b="1" dirty="0" smtClean="0">
                <a:latin typeface="Calibri" panose="020F0502020204030204" pitchFamily="34" charset="0"/>
              </a:rPr>
              <a:t>?</a:t>
            </a:r>
            <a:endParaRPr lang="en-US" b="1" dirty="0"/>
          </a:p>
        </p:txBody>
      </p:sp>
      <p:sp>
        <p:nvSpPr>
          <p:cNvPr id="15" name="TextBox 14"/>
          <p:cNvSpPr txBox="1"/>
          <p:nvPr/>
        </p:nvSpPr>
        <p:spPr>
          <a:xfrm>
            <a:off x="6516710" y="4061846"/>
            <a:ext cx="2859110" cy="369332"/>
          </a:xfrm>
          <a:prstGeom prst="rect">
            <a:avLst/>
          </a:prstGeom>
          <a:noFill/>
        </p:spPr>
        <p:txBody>
          <a:bodyPr wrap="square" rtlCol="0">
            <a:spAutoFit/>
          </a:bodyPr>
          <a:lstStyle/>
          <a:p>
            <a:r>
              <a:rPr lang="en-US" b="1" dirty="0" err="1" smtClean="0"/>
              <a:t>Repita</a:t>
            </a:r>
            <a:r>
              <a:rPr lang="en-US" b="1" dirty="0" smtClean="0"/>
              <a:t>(n), </a:t>
            </a:r>
            <a:r>
              <a:rPr lang="en-US" b="1" dirty="0" err="1" smtClean="0"/>
              <a:t>por</a:t>
            </a:r>
            <a:r>
              <a:rPr lang="en-US" b="1" dirty="0" smtClean="0"/>
              <a:t> favor</a:t>
            </a:r>
            <a:endParaRPr lang="en-US" b="1" dirty="0"/>
          </a:p>
        </p:txBody>
      </p:sp>
      <p:sp>
        <p:nvSpPr>
          <p:cNvPr id="16" name="TextBox 15"/>
          <p:cNvSpPr txBox="1"/>
          <p:nvPr/>
        </p:nvSpPr>
        <p:spPr>
          <a:xfrm>
            <a:off x="9747323" y="4040112"/>
            <a:ext cx="3000777" cy="369332"/>
          </a:xfrm>
          <a:prstGeom prst="rect">
            <a:avLst/>
          </a:prstGeom>
          <a:noFill/>
        </p:spPr>
        <p:txBody>
          <a:bodyPr wrap="square" rtlCol="0">
            <a:spAutoFit/>
          </a:bodyPr>
          <a:lstStyle/>
          <a:p>
            <a:r>
              <a:rPr lang="en-US" b="1" dirty="0" err="1" smtClean="0"/>
              <a:t>Abran</a:t>
            </a:r>
            <a:r>
              <a:rPr lang="en-US" b="1" dirty="0" smtClean="0"/>
              <a:t> </a:t>
            </a:r>
            <a:r>
              <a:rPr lang="en-US" b="1" dirty="0" err="1" smtClean="0"/>
              <a:t>sus</a:t>
            </a:r>
            <a:r>
              <a:rPr lang="en-US" b="1" dirty="0" smtClean="0"/>
              <a:t> </a:t>
            </a:r>
            <a:r>
              <a:rPr lang="en-US" b="1" dirty="0" err="1" smtClean="0"/>
              <a:t>libros</a:t>
            </a:r>
            <a:endParaRPr lang="en-US" b="1" dirty="0"/>
          </a:p>
        </p:txBody>
      </p:sp>
      <p:sp>
        <p:nvSpPr>
          <p:cNvPr id="17" name="TextBox 16"/>
          <p:cNvSpPr txBox="1"/>
          <p:nvPr/>
        </p:nvSpPr>
        <p:spPr>
          <a:xfrm>
            <a:off x="297207" y="6239318"/>
            <a:ext cx="3599066" cy="369332"/>
          </a:xfrm>
          <a:prstGeom prst="rect">
            <a:avLst/>
          </a:prstGeom>
          <a:noFill/>
        </p:spPr>
        <p:txBody>
          <a:bodyPr wrap="square" rtlCol="0">
            <a:spAutoFit/>
          </a:bodyPr>
          <a:lstStyle/>
          <a:p>
            <a:r>
              <a:rPr lang="en-US" b="1" dirty="0" err="1" smtClean="0"/>
              <a:t>Trabajen</a:t>
            </a:r>
            <a:r>
              <a:rPr lang="en-US" b="1" dirty="0" smtClean="0"/>
              <a:t> con un </a:t>
            </a:r>
            <a:r>
              <a:rPr lang="en-US" b="1" dirty="0" err="1" smtClean="0"/>
              <a:t>compa</a:t>
            </a:r>
            <a:r>
              <a:rPr lang="en-US" b="1" dirty="0" err="1" smtClean="0">
                <a:latin typeface="Corbel" panose="020B0503020204020204" pitchFamily="34" charset="0"/>
              </a:rPr>
              <a:t>ñero</a:t>
            </a:r>
            <a:r>
              <a:rPr lang="en-US" b="1" dirty="0" smtClean="0">
                <a:latin typeface="Corbel" panose="020B0503020204020204" pitchFamily="34" charset="0"/>
              </a:rPr>
              <a:t> </a:t>
            </a:r>
            <a:endParaRPr lang="en-US" b="1" dirty="0"/>
          </a:p>
        </p:txBody>
      </p:sp>
      <p:sp>
        <p:nvSpPr>
          <p:cNvPr id="18" name="TextBox 17"/>
          <p:cNvSpPr txBox="1"/>
          <p:nvPr/>
        </p:nvSpPr>
        <p:spPr>
          <a:xfrm>
            <a:off x="4527667" y="6293514"/>
            <a:ext cx="2833352" cy="369332"/>
          </a:xfrm>
          <a:prstGeom prst="rect">
            <a:avLst/>
          </a:prstGeom>
          <a:noFill/>
        </p:spPr>
        <p:txBody>
          <a:bodyPr wrap="square" rtlCol="0">
            <a:spAutoFit/>
          </a:bodyPr>
          <a:lstStyle/>
          <a:p>
            <a:r>
              <a:rPr lang="en-US" b="1" dirty="0" smtClean="0"/>
              <a:t>lean</a:t>
            </a:r>
            <a:endParaRPr lang="en-US" b="1" dirty="0"/>
          </a:p>
        </p:txBody>
      </p:sp>
      <p:sp>
        <p:nvSpPr>
          <p:cNvPr id="19" name="TextBox 18"/>
          <p:cNvSpPr txBox="1"/>
          <p:nvPr/>
        </p:nvSpPr>
        <p:spPr>
          <a:xfrm>
            <a:off x="6346310" y="6310155"/>
            <a:ext cx="2604508" cy="369332"/>
          </a:xfrm>
          <a:prstGeom prst="rect">
            <a:avLst/>
          </a:prstGeom>
          <a:noFill/>
        </p:spPr>
        <p:txBody>
          <a:bodyPr wrap="square" rtlCol="0">
            <a:spAutoFit/>
          </a:bodyPr>
          <a:lstStyle/>
          <a:p>
            <a:r>
              <a:rPr lang="en-US" b="1" dirty="0" err="1" smtClean="0"/>
              <a:t>M</a:t>
            </a:r>
            <a:r>
              <a:rPr lang="en-US" b="1" dirty="0" err="1" smtClean="0">
                <a:latin typeface="Calibri" panose="020F0502020204030204" pitchFamily="34" charset="0"/>
              </a:rPr>
              <a:t>ás</a:t>
            </a:r>
            <a:r>
              <a:rPr lang="en-US" b="1" dirty="0" smtClean="0">
                <a:latin typeface="Calibri" panose="020F0502020204030204" pitchFamily="34" charset="0"/>
              </a:rPr>
              <a:t> </a:t>
            </a:r>
            <a:r>
              <a:rPr lang="en-US" b="1" dirty="0" err="1" smtClean="0">
                <a:latin typeface="Calibri" panose="020F0502020204030204" pitchFamily="34" charset="0"/>
              </a:rPr>
              <a:t>despacio</a:t>
            </a:r>
            <a:r>
              <a:rPr lang="en-US" b="1" dirty="0" smtClean="0">
                <a:latin typeface="Calibri" panose="020F0502020204030204" pitchFamily="34" charset="0"/>
              </a:rPr>
              <a:t>, </a:t>
            </a:r>
            <a:r>
              <a:rPr lang="en-US" b="1" dirty="0" err="1" smtClean="0">
                <a:latin typeface="Calibri" panose="020F0502020204030204" pitchFamily="34" charset="0"/>
              </a:rPr>
              <a:t>por</a:t>
            </a:r>
            <a:r>
              <a:rPr lang="en-US" b="1" dirty="0" smtClean="0">
                <a:latin typeface="Calibri" panose="020F0502020204030204" pitchFamily="34" charset="0"/>
              </a:rPr>
              <a:t> favor</a:t>
            </a:r>
            <a:endParaRPr lang="en-US" b="1" dirty="0"/>
          </a:p>
        </p:txBody>
      </p:sp>
      <p:sp>
        <p:nvSpPr>
          <p:cNvPr id="20" name="TextBox 19"/>
          <p:cNvSpPr txBox="1"/>
          <p:nvPr/>
        </p:nvSpPr>
        <p:spPr>
          <a:xfrm>
            <a:off x="10122080" y="6341584"/>
            <a:ext cx="2069920" cy="369332"/>
          </a:xfrm>
          <a:prstGeom prst="rect">
            <a:avLst/>
          </a:prstGeom>
          <a:noFill/>
        </p:spPr>
        <p:txBody>
          <a:bodyPr wrap="square" rtlCol="0">
            <a:spAutoFit/>
          </a:bodyPr>
          <a:lstStyle/>
          <a:p>
            <a:r>
              <a:rPr lang="en-US" b="1" dirty="0" err="1" smtClean="0"/>
              <a:t>lev</a:t>
            </a:r>
            <a:r>
              <a:rPr lang="en-US" b="1" dirty="0" err="1" smtClean="0">
                <a:latin typeface="Calibri" panose="020F0502020204030204" pitchFamily="34" charset="0"/>
              </a:rPr>
              <a:t>ántense</a:t>
            </a:r>
            <a:endParaRPr lang="en-US" b="1" dirty="0"/>
          </a:p>
        </p:txBody>
      </p:sp>
    </p:spTree>
    <p:extLst>
      <p:ext uri="{BB962C8B-B14F-4D97-AF65-F5344CB8AC3E}">
        <p14:creationId xmlns:p14="http://schemas.microsoft.com/office/powerpoint/2010/main" val="212367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673" y="0"/>
            <a:ext cx="8870805" cy="6858000"/>
          </a:xfrm>
          <a:prstGeom prst="rect">
            <a:avLst/>
          </a:prstGeom>
        </p:spPr>
      </p:pic>
    </p:spTree>
    <p:extLst>
      <p:ext uri="{BB962C8B-B14F-4D97-AF65-F5344CB8AC3E}">
        <p14:creationId xmlns:p14="http://schemas.microsoft.com/office/powerpoint/2010/main" val="493364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024" y="395785"/>
            <a:ext cx="11354937" cy="4401205"/>
          </a:xfrm>
          <a:prstGeom prst="rect">
            <a:avLst/>
          </a:prstGeom>
          <a:noFill/>
        </p:spPr>
        <p:txBody>
          <a:bodyPr wrap="square" rtlCol="0">
            <a:spAutoFit/>
          </a:bodyPr>
          <a:lstStyle/>
          <a:p>
            <a:r>
              <a:rPr lang="en-US" sz="2800" dirty="0" err="1" smtClean="0">
                <a:solidFill>
                  <a:srgbClr val="C00000"/>
                </a:solidFill>
              </a:rPr>
              <a:t>Practicar</a:t>
            </a:r>
            <a:r>
              <a:rPr lang="en-US" sz="2800" dirty="0" smtClean="0">
                <a:solidFill>
                  <a:srgbClr val="C00000"/>
                </a:solidFill>
              </a:rPr>
              <a:t>:</a:t>
            </a:r>
          </a:p>
          <a:p>
            <a:endParaRPr lang="en-US" sz="2800" dirty="0">
              <a:solidFill>
                <a:srgbClr val="C00000"/>
              </a:solidFill>
            </a:endParaRPr>
          </a:p>
          <a:p>
            <a:r>
              <a:rPr lang="en-US" sz="2800" dirty="0" smtClean="0">
                <a:solidFill>
                  <a:srgbClr val="C00000"/>
                </a:solidFill>
              </a:rPr>
              <a:t>Take turns spelling these words to your neighbor-</a:t>
            </a:r>
          </a:p>
          <a:p>
            <a:pPr lvl="1"/>
            <a:endParaRPr lang="en-US" sz="2800" dirty="0">
              <a:solidFill>
                <a:srgbClr val="C00000"/>
              </a:solidFill>
            </a:endParaRPr>
          </a:p>
          <a:p>
            <a:pPr lvl="1"/>
            <a:r>
              <a:rPr lang="en-US" sz="2800" dirty="0" err="1" smtClean="0">
                <a:solidFill>
                  <a:srgbClr val="C00000"/>
                </a:solidFill>
              </a:rPr>
              <a:t>Hola</a:t>
            </a:r>
            <a:endParaRPr lang="en-US" sz="2800" dirty="0" smtClean="0">
              <a:solidFill>
                <a:srgbClr val="C00000"/>
              </a:solidFill>
            </a:endParaRPr>
          </a:p>
          <a:p>
            <a:pPr lvl="1"/>
            <a:endParaRPr lang="en-US" sz="2800" dirty="0">
              <a:solidFill>
                <a:srgbClr val="C00000"/>
              </a:solidFill>
            </a:endParaRPr>
          </a:p>
          <a:p>
            <a:pPr lvl="1"/>
            <a:r>
              <a:rPr lang="en-US" sz="2800" dirty="0" smtClean="0">
                <a:solidFill>
                  <a:srgbClr val="C00000"/>
                </a:solidFill>
              </a:rPr>
              <a:t>Gracias</a:t>
            </a:r>
          </a:p>
          <a:p>
            <a:pPr lvl="1"/>
            <a:endParaRPr lang="en-US" sz="2800" dirty="0">
              <a:solidFill>
                <a:srgbClr val="C00000"/>
              </a:solidFill>
            </a:endParaRPr>
          </a:p>
          <a:p>
            <a:pPr lvl="1"/>
            <a:r>
              <a:rPr lang="es-US" sz="2800" dirty="0" smtClean="0">
                <a:solidFill>
                  <a:srgbClr val="C00000"/>
                </a:solidFill>
              </a:rPr>
              <a:t>Adiós</a:t>
            </a:r>
          </a:p>
          <a:p>
            <a:pPr lvl="1"/>
            <a:endParaRPr lang="en-US" sz="2800" dirty="0">
              <a:solidFill>
                <a:srgbClr val="C00000"/>
              </a:solidFill>
            </a:endParaRPr>
          </a:p>
        </p:txBody>
      </p:sp>
    </p:spTree>
    <p:extLst>
      <p:ext uri="{BB962C8B-B14F-4D97-AF65-F5344CB8AC3E}">
        <p14:creationId xmlns:p14="http://schemas.microsoft.com/office/powerpoint/2010/main" val="3917160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89" y="477671"/>
            <a:ext cx="5745708" cy="5863144"/>
          </a:xfrm>
          <a:prstGeom prst="rect">
            <a:avLst/>
          </a:prstGeom>
          <a:noFill/>
        </p:spPr>
        <p:txBody>
          <a:bodyPr wrap="square" rtlCol="0">
            <a:spAutoFit/>
          </a:bodyPr>
          <a:lstStyle/>
          <a:p>
            <a:r>
              <a:rPr lang="es-ES" sz="2500" dirty="0"/>
              <a:t>¡Hola, soy Jennifer! Tengo </a:t>
            </a:r>
            <a:r>
              <a:rPr lang="es-ES" sz="2500" dirty="0" smtClean="0"/>
              <a:t>15 </a:t>
            </a:r>
            <a:r>
              <a:rPr lang="es-ES" sz="2500" dirty="0"/>
              <a:t>años. Vivo en Houston, Texas con mi madre, mi padre y mis dos hermanos. Me gusta ir a la escuela pero odio hacer tareas y tomar exámenes. En la escuela estudio inglés, español, ciencia, sociales y matemáticas. Amo ir a la escuela y ver a mis amigos y profesores todos los días. También me gusta jugar béisbol después de la escuela. Yo no tengo hermanas, pero mi mejor amiga Olga es como mi hermana. Nosotras nos contamos todo. También estudiamos y vemos televisión juntas. Cuando crezca voy a ser enfermera y voy a cuidar a las personas enfermas.</a:t>
            </a:r>
            <a:endParaRPr lang="en-US" sz="2500" dirty="0"/>
          </a:p>
        </p:txBody>
      </p:sp>
      <p:sp>
        <p:nvSpPr>
          <p:cNvPr id="3" name="TextBox 2"/>
          <p:cNvSpPr txBox="1"/>
          <p:nvPr/>
        </p:nvSpPr>
        <p:spPr>
          <a:xfrm>
            <a:off x="6373504" y="477671"/>
            <a:ext cx="5281684" cy="4031873"/>
          </a:xfrm>
          <a:prstGeom prst="rect">
            <a:avLst/>
          </a:prstGeom>
          <a:noFill/>
        </p:spPr>
        <p:txBody>
          <a:bodyPr wrap="square" rtlCol="0">
            <a:spAutoFit/>
          </a:bodyPr>
          <a:lstStyle/>
          <a:p>
            <a:r>
              <a:rPr lang="en-US" sz="3200" dirty="0" err="1" smtClean="0">
                <a:solidFill>
                  <a:schemeClr val="accent6">
                    <a:lumMod val="75000"/>
                  </a:schemeClr>
                </a:solidFill>
              </a:rPr>
              <a:t>Contesten</a:t>
            </a:r>
            <a:r>
              <a:rPr lang="en-US" sz="3200" dirty="0" smtClean="0">
                <a:solidFill>
                  <a:schemeClr val="accent6">
                    <a:lumMod val="75000"/>
                  </a:schemeClr>
                </a:solidFill>
              </a:rPr>
              <a:t> las </a:t>
            </a:r>
            <a:r>
              <a:rPr lang="en-US" sz="3200" dirty="0" err="1" smtClean="0">
                <a:solidFill>
                  <a:schemeClr val="accent6">
                    <a:lumMod val="75000"/>
                  </a:schemeClr>
                </a:solidFill>
              </a:rPr>
              <a:t>preguntas</a:t>
            </a:r>
            <a:r>
              <a:rPr lang="en-US" sz="3200" dirty="0" smtClean="0">
                <a:solidFill>
                  <a:schemeClr val="accent6">
                    <a:lumMod val="75000"/>
                  </a:schemeClr>
                </a:solidFill>
              </a:rPr>
              <a:t>:</a:t>
            </a:r>
          </a:p>
          <a:p>
            <a:pPr marL="342900" indent="-342900">
              <a:buAutoNum type="arabicPeriod"/>
            </a:pPr>
            <a:r>
              <a:rPr lang="en-US" sz="3200" dirty="0" smtClean="0">
                <a:solidFill>
                  <a:schemeClr val="accent6">
                    <a:lumMod val="75000"/>
                  </a:schemeClr>
                </a:solidFill>
                <a:latin typeface="Calibri" panose="020F0502020204030204" pitchFamily="34" charset="0"/>
              </a:rPr>
              <a:t>¿</a:t>
            </a:r>
            <a:r>
              <a:rPr lang="en-US" sz="3200" dirty="0" err="1" smtClean="0">
                <a:solidFill>
                  <a:schemeClr val="accent6">
                    <a:lumMod val="75000"/>
                  </a:schemeClr>
                </a:solidFill>
                <a:latin typeface="Calibri" panose="020F0502020204030204" pitchFamily="34" charset="0"/>
              </a:rPr>
              <a:t>Cómo</a:t>
            </a:r>
            <a:r>
              <a:rPr lang="en-US" sz="3200" dirty="0" smtClean="0">
                <a:solidFill>
                  <a:schemeClr val="accent6">
                    <a:lumMod val="75000"/>
                  </a:schemeClr>
                </a:solidFill>
                <a:latin typeface="Calibri" panose="020F0502020204030204" pitchFamily="34" charset="0"/>
              </a:rPr>
              <a:t> se llama la </a:t>
            </a:r>
            <a:r>
              <a:rPr lang="en-US" sz="3200" dirty="0" err="1" smtClean="0">
                <a:solidFill>
                  <a:schemeClr val="accent6">
                    <a:lumMod val="75000"/>
                  </a:schemeClr>
                </a:solidFill>
                <a:latin typeface="Calibri" panose="020F0502020204030204" pitchFamily="34" charset="0"/>
              </a:rPr>
              <a:t>chica</a:t>
            </a:r>
            <a:r>
              <a:rPr lang="en-US" sz="3200" dirty="0" smtClean="0">
                <a:solidFill>
                  <a:schemeClr val="accent6">
                    <a:lumMod val="75000"/>
                  </a:schemeClr>
                </a:solidFill>
                <a:latin typeface="Calibri" panose="020F0502020204030204" pitchFamily="34" charset="0"/>
              </a:rPr>
              <a:t>?</a:t>
            </a:r>
          </a:p>
          <a:p>
            <a:pPr marL="342900" indent="-342900">
              <a:buAutoNum type="arabicPeriod"/>
            </a:pPr>
            <a:r>
              <a:rPr lang="en-US" sz="3200" dirty="0" smtClean="0">
                <a:solidFill>
                  <a:schemeClr val="accent6">
                    <a:lumMod val="75000"/>
                  </a:schemeClr>
                </a:solidFill>
                <a:latin typeface="Calibri" panose="020F0502020204030204" pitchFamily="34" charset="0"/>
              </a:rPr>
              <a:t>¿De </a:t>
            </a:r>
            <a:r>
              <a:rPr lang="en-US" sz="3200" dirty="0" err="1" smtClean="0">
                <a:solidFill>
                  <a:schemeClr val="accent6">
                    <a:lumMod val="75000"/>
                  </a:schemeClr>
                </a:solidFill>
                <a:latin typeface="Calibri" panose="020F0502020204030204" pitchFamily="34" charset="0"/>
              </a:rPr>
              <a:t>dónde</a:t>
            </a:r>
            <a:r>
              <a:rPr lang="en-US" sz="3200" dirty="0" smtClean="0">
                <a:solidFill>
                  <a:schemeClr val="accent6">
                    <a:lumMod val="75000"/>
                  </a:schemeClr>
                </a:solidFill>
                <a:latin typeface="Calibri" panose="020F0502020204030204" pitchFamily="34" charset="0"/>
              </a:rPr>
              <a:t> </a:t>
            </a:r>
            <a:r>
              <a:rPr lang="en-US" sz="3200" dirty="0" err="1" smtClean="0">
                <a:solidFill>
                  <a:schemeClr val="accent6">
                    <a:lumMod val="75000"/>
                  </a:schemeClr>
                </a:solidFill>
                <a:latin typeface="Calibri" panose="020F0502020204030204" pitchFamily="34" charset="0"/>
              </a:rPr>
              <a:t>es</a:t>
            </a:r>
            <a:r>
              <a:rPr lang="en-US" sz="3200" dirty="0" smtClean="0">
                <a:solidFill>
                  <a:schemeClr val="accent6">
                    <a:lumMod val="75000"/>
                  </a:schemeClr>
                </a:solidFill>
                <a:latin typeface="Calibri" panose="020F0502020204030204" pitchFamily="34" charset="0"/>
              </a:rPr>
              <a:t> </a:t>
            </a:r>
            <a:r>
              <a:rPr lang="en-US" sz="3200" dirty="0" err="1" smtClean="0">
                <a:solidFill>
                  <a:schemeClr val="accent6">
                    <a:lumMod val="75000"/>
                  </a:schemeClr>
                </a:solidFill>
                <a:latin typeface="Calibri" panose="020F0502020204030204" pitchFamily="34" charset="0"/>
              </a:rPr>
              <a:t>ella</a:t>
            </a:r>
            <a:r>
              <a:rPr lang="en-US" sz="3200" dirty="0" smtClean="0">
                <a:solidFill>
                  <a:schemeClr val="accent6">
                    <a:lumMod val="75000"/>
                  </a:schemeClr>
                </a:solidFill>
                <a:latin typeface="Calibri" panose="020F0502020204030204" pitchFamily="34" charset="0"/>
              </a:rPr>
              <a:t>?</a:t>
            </a:r>
          </a:p>
          <a:p>
            <a:pPr marL="342900" indent="-342900">
              <a:buAutoNum type="arabicPeriod"/>
            </a:pPr>
            <a:r>
              <a:rPr lang="en-US" sz="3200" dirty="0" smtClean="0">
                <a:solidFill>
                  <a:schemeClr val="accent6">
                    <a:lumMod val="75000"/>
                  </a:schemeClr>
                </a:solidFill>
                <a:latin typeface="Calibri" panose="020F0502020204030204" pitchFamily="34" charset="0"/>
              </a:rPr>
              <a:t>¿Le </a:t>
            </a:r>
            <a:r>
              <a:rPr lang="en-US" sz="3200" dirty="0" err="1" smtClean="0">
                <a:solidFill>
                  <a:schemeClr val="accent6">
                    <a:lumMod val="75000"/>
                  </a:schemeClr>
                </a:solidFill>
                <a:latin typeface="Calibri" panose="020F0502020204030204" pitchFamily="34" charset="0"/>
              </a:rPr>
              <a:t>gusta</a:t>
            </a:r>
            <a:r>
              <a:rPr lang="en-US" sz="3200" dirty="0" smtClean="0">
                <a:solidFill>
                  <a:schemeClr val="accent6">
                    <a:lumMod val="75000"/>
                  </a:schemeClr>
                </a:solidFill>
                <a:latin typeface="Calibri" panose="020F0502020204030204" pitchFamily="34" charset="0"/>
              </a:rPr>
              <a:t> </a:t>
            </a:r>
            <a:r>
              <a:rPr lang="en-US" sz="3200" dirty="0" err="1" smtClean="0">
                <a:solidFill>
                  <a:schemeClr val="accent6">
                    <a:lumMod val="75000"/>
                  </a:schemeClr>
                </a:solidFill>
                <a:latin typeface="Calibri" panose="020F0502020204030204" pitchFamily="34" charset="0"/>
              </a:rPr>
              <a:t>ir</a:t>
            </a:r>
            <a:r>
              <a:rPr lang="en-US" sz="3200" dirty="0" smtClean="0">
                <a:solidFill>
                  <a:schemeClr val="accent6">
                    <a:lumMod val="75000"/>
                  </a:schemeClr>
                </a:solidFill>
                <a:latin typeface="Calibri" panose="020F0502020204030204" pitchFamily="34" charset="0"/>
              </a:rPr>
              <a:t> a la </a:t>
            </a:r>
            <a:r>
              <a:rPr lang="en-US" sz="3200" dirty="0" err="1" smtClean="0">
                <a:solidFill>
                  <a:schemeClr val="accent6">
                    <a:lumMod val="75000"/>
                  </a:schemeClr>
                </a:solidFill>
                <a:latin typeface="Calibri" panose="020F0502020204030204" pitchFamily="34" charset="0"/>
              </a:rPr>
              <a:t>escuela</a:t>
            </a:r>
            <a:r>
              <a:rPr lang="en-US" sz="3200" dirty="0" smtClean="0">
                <a:solidFill>
                  <a:schemeClr val="accent6">
                    <a:lumMod val="75000"/>
                  </a:schemeClr>
                </a:solidFill>
                <a:latin typeface="Calibri" panose="020F0502020204030204" pitchFamily="34" charset="0"/>
              </a:rPr>
              <a:t>?- </a:t>
            </a:r>
            <a:r>
              <a:rPr lang="en-US" sz="3200" dirty="0" err="1" smtClean="0">
                <a:solidFill>
                  <a:schemeClr val="accent6">
                    <a:lumMod val="75000"/>
                  </a:schemeClr>
                </a:solidFill>
                <a:latin typeface="Calibri" panose="020F0502020204030204" pitchFamily="34" charset="0"/>
              </a:rPr>
              <a:t>Sí</a:t>
            </a:r>
            <a:r>
              <a:rPr lang="en-US" sz="3200" dirty="0" smtClean="0">
                <a:solidFill>
                  <a:schemeClr val="accent6">
                    <a:lumMod val="75000"/>
                  </a:schemeClr>
                </a:solidFill>
                <a:latin typeface="Calibri" panose="020F0502020204030204" pitchFamily="34" charset="0"/>
              </a:rPr>
              <a:t> o No </a:t>
            </a:r>
          </a:p>
          <a:p>
            <a:pPr marL="342900" indent="-342900">
              <a:buAutoNum type="arabicPeriod"/>
            </a:pPr>
            <a:r>
              <a:rPr lang="en-US" sz="3200" dirty="0" smtClean="0">
                <a:solidFill>
                  <a:schemeClr val="accent6">
                    <a:lumMod val="75000"/>
                  </a:schemeClr>
                </a:solidFill>
                <a:latin typeface="Calibri" panose="020F0502020204030204" pitchFamily="34" charset="0"/>
              </a:rPr>
              <a:t>¿</a:t>
            </a:r>
            <a:r>
              <a:rPr lang="en-US" sz="3200" dirty="0" err="1" smtClean="0">
                <a:solidFill>
                  <a:schemeClr val="accent6">
                    <a:lumMod val="75000"/>
                  </a:schemeClr>
                </a:solidFill>
                <a:latin typeface="Calibri" panose="020F0502020204030204" pitchFamily="34" charset="0"/>
              </a:rPr>
              <a:t>Qué</a:t>
            </a:r>
            <a:r>
              <a:rPr lang="en-US" sz="3200" dirty="0" smtClean="0">
                <a:solidFill>
                  <a:schemeClr val="accent6">
                    <a:lumMod val="75000"/>
                  </a:schemeClr>
                </a:solidFill>
                <a:latin typeface="Calibri" panose="020F0502020204030204" pitchFamily="34" charset="0"/>
              </a:rPr>
              <a:t> </a:t>
            </a:r>
            <a:r>
              <a:rPr lang="en-US" sz="3200" dirty="0" err="1" smtClean="0">
                <a:solidFill>
                  <a:schemeClr val="accent6">
                    <a:lumMod val="75000"/>
                  </a:schemeClr>
                </a:solidFill>
                <a:latin typeface="Calibri" panose="020F0502020204030204" pitchFamily="34" charset="0"/>
              </a:rPr>
              <a:t>deporte</a:t>
            </a:r>
            <a:r>
              <a:rPr lang="en-US" sz="3200" dirty="0" smtClean="0">
                <a:solidFill>
                  <a:schemeClr val="accent6">
                    <a:lumMod val="75000"/>
                  </a:schemeClr>
                </a:solidFill>
                <a:latin typeface="Calibri" panose="020F0502020204030204" pitchFamily="34" charset="0"/>
              </a:rPr>
              <a:t> le </a:t>
            </a:r>
            <a:r>
              <a:rPr lang="en-US" sz="3200" dirty="0" err="1" smtClean="0">
                <a:solidFill>
                  <a:schemeClr val="accent6">
                    <a:lumMod val="75000"/>
                  </a:schemeClr>
                </a:solidFill>
                <a:latin typeface="Calibri" panose="020F0502020204030204" pitchFamily="34" charset="0"/>
              </a:rPr>
              <a:t>gusta</a:t>
            </a:r>
            <a:r>
              <a:rPr lang="en-US" sz="3200" dirty="0" smtClean="0">
                <a:solidFill>
                  <a:schemeClr val="accent6">
                    <a:lumMod val="75000"/>
                  </a:schemeClr>
                </a:solidFill>
                <a:latin typeface="Calibri" panose="020F0502020204030204" pitchFamily="34" charset="0"/>
              </a:rPr>
              <a:t> </a:t>
            </a:r>
            <a:r>
              <a:rPr lang="en-US" sz="3200" dirty="0" err="1" smtClean="0">
                <a:solidFill>
                  <a:schemeClr val="accent6">
                    <a:lumMod val="75000"/>
                  </a:schemeClr>
                </a:solidFill>
                <a:latin typeface="Calibri" panose="020F0502020204030204" pitchFamily="34" charset="0"/>
              </a:rPr>
              <a:t>jugar</a:t>
            </a:r>
            <a:r>
              <a:rPr lang="en-US" sz="3200" dirty="0" smtClean="0">
                <a:solidFill>
                  <a:schemeClr val="accent6">
                    <a:lumMod val="75000"/>
                  </a:schemeClr>
                </a:solidFill>
                <a:latin typeface="Calibri" panose="020F0502020204030204" pitchFamily="34" charset="0"/>
              </a:rPr>
              <a:t>?</a:t>
            </a:r>
          </a:p>
          <a:p>
            <a:pPr marL="342900" indent="-342900">
              <a:buAutoNum type="arabicPeriod"/>
            </a:pPr>
            <a:r>
              <a:rPr lang="en-US" sz="3200" dirty="0" smtClean="0">
                <a:solidFill>
                  <a:schemeClr val="accent6">
                    <a:lumMod val="75000"/>
                  </a:schemeClr>
                </a:solidFill>
                <a:latin typeface="Calibri" panose="020F0502020204030204" pitchFamily="34" charset="0"/>
              </a:rPr>
              <a:t>¿</a:t>
            </a:r>
            <a:r>
              <a:rPr lang="en-US" sz="3200" dirty="0" err="1" smtClean="0">
                <a:solidFill>
                  <a:schemeClr val="accent6">
                    <a:lumMod val="75000"/>
                  </a:schemeClr>
                </a:solidFill>
                <a:latin typeface="Calibri" panose="020F0502020204030204" pitchFamily="34" charset="0"/>
              </a:rPr>
              <a:t>Cómo</a:t>
            </a:r>
            <a:r>
              <a:rPr lang="en-US" sz="3200" dirty="0" smtClean="0">
                <a:solidFill>
                  <a:schemeClr val="accent6">
                    <a:lumMod val="75000"/>
                  </a:schemeClr>
                </a:solidFill>
                <a:latin typeface="Calibri" panose="020F0502020204030204" pitchFamily="34" charset="0"/>
              </a:rPr>
              <a:t> se llama </a:t>
            </a:r>
            <a:r>
              <a:rPr lang="en-US" sz="3200" dirty="0" err="1" smtClean="0">
                <a:solidFill>
                  <a:schemeClr val="accent6">
                    <a:lumMod val="75000"/>
                  </a:schemeClr>
                </a:solidFill>
                <a:latin typeface="Calibri" panose="020F0502020204030204" pitchFamily="34" charset="0"/>
              </a:rPr>
              <a:t>su</a:t>
            </a:r>
            <a:r>
              <a:rPr lang="en-US" sz="3200" dirty="0" smtClean="0">
                <a:solidFill>
                  <a:schemeClr val="accent6">
                    <a:lumMod val="75000"/>
                  </a:schemeClr>
                </a:solidFill>
                <a:latin typeface="Calibri" panose="020F0502020204030204" pitchFamily="34" charset="0"/>
              </a:rPr>
              <a:t> </a:t>
            </a:r>
            <a:r>
              <a:rPr lang="en-US" sz="3200" dirty="0" err="1" smtClean="0">
                <a:solidFill>
                  <a:schemeClr val="accent6">
                    <a:lumMod val="75000"/>
                  </a:schemeClr>
                </a:solidFill>
                <a:latin typeface="Calibri" panose="020F0502020204030204" pitchFamily="34" charset="0"/>
              </a:rPr>
              <a:t>amiga</a:t>
            </a:r>
            <a:r>
              <a:rPr lang="en-US" sz="3200" dirty="0" smtClean="0">
                <a:solidFill>
                  <a:schemeClr val="accent6">
                    <a:lumMod val="75000"/>
                  </a:schemeClr>
                </a:solidFill>
                <a:latin typeface="Calibri" panose="020F0502020204030204" pitchFamily="34" charset="0"/>
              </a:rPr>
              <a:t>?</a:t>
            </a:r>
            <a:endParaRPr lang="en-US" sz="3200" dirty="0">
              <a:solidFill>
                <a:schemeClr val="accent6">
                  <a:lumMod val="75000"/>
                </a:schemeClr>
              </a:solidFill>
            </a:endParaRPr>
          </a:p>
        </p:txBody>
      </p:sp>
    </p:spTree>
    <p:extLst>
      <p:ext uri="{BB962C8B-B14F-4D97-AF65-F5344CB8AC3E}">
        <p14:creationId xmlns:p14="http://schemas.microsoft.com/office/powerpoint/2010/main" val="687139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776" y="95534"/>
            <a:ext cx="4984845" cy="6646460"/>
          </a:xfrm>
          <a:prstGeom prst="rect">
            <a:avLst/>
          </a:prstGeom>
        </p:spPr>
      </p:pic>
      <p:sp>
        <p:nvSpPr>
          <p:cNvPr id="3" name="TextBox 2"/>
          <p:cNvSpPr txBox="1"/>
          <p:nvPr/>
        </p:nvSpPr>
        <p:spPr>
          <a:xfrm>
            <a:off x="163773" y="368490"/>
            <a:ext cx="6400800" cy="3785652"/>
          </a:xfrm>
          <a:prstGeom prst="rect">
            <a:avLst/>
          </a:prstGeom>
          <a:noFill/>
        </p:spPr>
        <p:txBody>
          <a:bodyPr wrap="square" rtlCol="0">
            <a:spAutoFit/>
          </a:bodyPr>
          <a:lstStyle/>
          <a:p>
            <a:r>
              <a:rPr lang="en-US" sz="2400" dirty="0" smtClean="0">
                <a:solidFill>
                  <a:schemeClr val="accent1">
                    <a:lumMod val="50000"/>
                  </a:schemeClr>
                </a:solidFill>
              </a:rPr>
              <a:t>Write 2 brief paragraphs (about 3-5 sentences each) on your proficiency level.</a:t>
            </a:r>
          </a:p>
          <a:p>
            <a:endParaRPr lang="en-US" sz="2400" dirty="0">
              <a:solidFill>
                <a:schemeClr val="accent1">
                  <a:lumMod val="50000"/>
                </a:schemeClr>
              </a:solidFill>
            </a:endParaRPr>
          </a:p>
          <a:p>
            <a:r>
              <a:rPr lang="en-US" sz="2400" dirty="0" smtClean="0">
                <a:solidFill>
                  <a:schemeClr val="accent1">
                    <a:lumMod val="50000"/>
                  </a:schemeClr>
                </a:solidFill>
              </a:rPr>
              <a:t>First paragraph: What is your current proficiency level and why do you believe you are at this  level?</a:t>
            </a:r>
          </a:p>
          <a:p>
            <a:endParaRPr lang="en-US" sz="2400" dirty="0">
              <a:solidFill>
                <a:schemeClr val="accent1">
                  <a:lumMod val="50000"/>
                </a:schemeClr>
              </a:solidFill>
            </a:endParaRPr>
          </a:p>
          <a:p>
            <a:r>
              <a:rPr lang="en-US" sz="2400" dirty="0" smtClean="0">
                <a:solidFill>
                  <a:schemeClr val="accent1">
                    <a:lumMod val="50000"/>
                  </a:schemeClr>
                </a:solidFill>
              </a:rPr>
              <a:t>Second paragraph: What proficiency level do you hope to be at by the end of the school year? How do you plan on making it to that level?</a:t>
            </a:r>
          </a:p>
        </p:txBody>
      </p:sp>
    </p:spTree>
    <p:extLst>
      <p:ext uri="{BB962C8B-B14F-4D97-AF65-F5344CB8AC3E}">
        <p14:creationId xmlns:p14="http://schemas.microsoft.com/office/powerpoint/2010/main" val="2252037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81" y="477672"/>
            <a:ext cx="11286698" cy="6032421"/>
          </a:xfrm>
          <a:prstGeom prst="rect">
            <a:avLst/>
          </a:prstGeom>
          <a:noFill/>
        </p:spPr>
        <p:txBody>
          <a:bodyPr wrap="square" rtlCol="0">
            <a:spAutoFit/>
          </a:bodyPr>
          <a:lstStyle/>
          <a:p>
            <a:pPr lvl="0"/>
            <a:r>
              <a:rPr lang="en-US" sz="3600" dirty="0">
                <a:solidFill>
                  <a:prstClr val="black"/>
                </a:solidFill>
              </a:rPr>
              <a:t>Hoy </a:t>
            </a:r>
            <a:r>
              <a:rPr lang="en-US" sz="3600" dirty="0" err="1">
                <a:solidFill>
                  <a:prstClr val="black"/>
                </a:solidFill>
              </a:rPr>
              <a:t>es</a:t>
            </a:r>
            <a:r>
              <a:rPr lang="en-US" sz="3600" dirty="0">
                <a:solidFill>
                  <a:prstClr val="black"/>
                </a:solidFill>
              </a:rPr>
              <a:t> </a:t>
            </a:r>
            <a:r>
              <a:rPr lang="en-US" sz="3600" i="1" dirty="0" err="1">
                <a:solidFill>
                  <a:srgbClr val="5B9BD5"/>
                </a:solidFill>
              </a:rPr>
              <a:t>martes</a:t>
            </a:r>
            <a:r>
              <a:rPr lang="en-US" sz="3600" dirty="0">
                <a:solidFill>
                  <a:prstClr val="black"/>
                </a:solidFill>
              </a:rPr>
              <a:t> el </a:t>
            </a:r>
            <a:r>
              <a:rPr lang="en-US" sz="3600" i="1" dirty="0" err="1">
                <a:solidFill>
                  <a:srgbClr val="FF0000"/>
                </a:solidFill>
              </a:rPr>
              <a:t>dieciocho</a:t>
            </a:r>
            <a:r>
              <a:rPr lang="en-US" sz="3600" dirty="0">
                <a:solidFill>
                  <a:prstClr val="black"/>
                </a:solidFill>
              </a:rPr>
              <a:t> de </a:t>
            </a:r>
            <a:r>
              <a:rPr lang="en-US" sz="3600" i="1" dirty="0" err="1">
                <a:solidFill>
                  <a:srgbClr val="00B050"/>
                </a:solidFill>
              </a:rPr>
              <a:t>agosto</a:t>
            </a:r>
            <a:r>
              <a:rPr lang="en-US" sz="3600" dirty="0">
                <a:solidFill>
                  <a:prstClr val="black"/>
                </a:solidFill>
              </a:rPr>
              <a:t> de </a:t>
            </a:r>
            <a:r>
              <a:rPr lang="en-US" sz="3600" i="1" dirty="0">
                <a:solidFill>
                  <a:srgbClr val="7030A0"/>
                </a:solidFill>
              </a:rPr>
              <a:t>dos mil quince</a:t>
            </a:r>
            <a:r>
              <a:rPr lang="en-US" sz="3600" i="1" dirty="0">
                <a:solidFill>
                  <a:prstClr val="black"/>
                </a:solidFill>
              </a:rPr>
              <a:t>.</a:t>
            </a:r>
          </a:p>
          <a:p>
            <a:endParaRPr lang="en-US" sz="2800" dirty="0" smtClean="0"/>
          </a:p>
          <a:p>
            <a:pPr algn="ctr"/>
            <a:r>
              <a:rPr lang="en-US" sz="2800" dirty="0" smtClean="0"/>
              <a:t>White Board</a:t>
            </a:r>
            <a:endParaRPr lang="en-US" sz="2800" dirty="0"/>
          </a:p>
          <a:p>
            <a:pPr>
              <a:lnSpc>
                <a:spcPct val="150000"/>
              </a:lnSpc>
            </a:pPr>
            <a:r>
              <a:rPr lang="en-US" sz="2800" dirty="0" smtClean="0"/>
              <a:t>El </a:t>
            </a:r>
            <a:r>
              <a:rPr lang="en-US" sz="2800" dirty="0" err="1" smtClean="0"/>
              <a:t>calentamiento</a:t>
            </a:r>
            <a:r>
              <a:rPr lang="en-US" sz="2800" dirty="0" smtClean="0"/>
              <a:t>: see slide 1</a:t>
            </a:r>
            <a:endParaRPr lang="en-US" sz="2800" dirty="0"/>
          </a:p>
          <a:p>
            <a:pPr>
              <a:lnSpc>
                <a:spcPct val="150000"/>
              </a:lnSpc>
            </a:pPr>
            <a:r>
              <a:rPr lang="en-US" sz="2800" dirty="0" err="1" smtClean="0"/>
              <a:t>Pregunta</a:t>
            </a:r>
            <a:r>
              <a:rPr lang="en-US" sz="2800" dirty="0" smtClean="0"/>
              <a:t> </a:t>
            </a:r>
            <a:r>
              <a:rPr lang="en-US" sz="2800" dirty="0" err="1" smtClean="0"/>
              <a:t>influyente</a:t>
            </a:r>
            <a:r>
              <a:rPr lang="en-US" sz="2800" dirty="0" smtClean="0"/>
              <a:t>: What are the key elements I need to know to converse in Spanish? </a:t>
            </a:r>
            <a:endParaRPr lang="en-US" sz="2800" dirty="0"/>
          </a:p>
          <a:p>
            <a:pPr>
              <a:lnSpc>
                <a:spcPct val="150000"/>
              </a:lnSpc>
            </a:pPr>
            <a:r>
              <a:rPr lang="en-US" sz="2800" dirty="0" err="1" smtClean="0"/>
              <a:t>Objetivo</a:t>
            </a:r>
            <a:r>
              <a:rPr lang="en-US" sz="2800" dirty="0" smtClean="0"/>
              <a:t>: Learn Spanish Alphabet and practice introductions.</a:t>
            </a:r>
            <a:endParaRPr lang="en-US" sz="2800" dirty="0"/>
          </a:p>
          <a:p>
            <a:pPr>
              <a:lnSpc>
                <a:spcPct val="150000"/>
              </a:lnSpc>
            </a:pPr>
            <a:r>
              <a:rPr lang="en-US" sz="2800" dirty="0" err="1" smtClean="0"/>
              <a:t>Actividades</a:t>
            </a:r>
            <a:r>
              <a:rPr lang="en-US" sz="2800" dirty="0" smtClean="0"/>
              <a:t>: Power point, partner work, reading, writing</a:t>
            </a:r>
          </a:p>
          <a:p>
            <a:pPr>
              <a:lnSpc>
                <a:spcPct val="150000"/>
              </a:lnSpc>
            </a:pPr>
            <a:r>
              <a:rPr lang="en-US" sz="2800" dirty="0" err="1" smtClean="0"/>
              <a:t>Tarea</a:t>
            </a:r>
            <a:r>
              <a:rPr lang="en-US" sz="2800" dirty="0" smtClean="0"/>
              <a:t>: Finish self-assessment on proficiency levels.</a:t>
            </a:r>
            <a:endParaRPr lang="en-US" sz="2800" dirty="0"/>
          </a:p>
          <a:p>
            <a:pPr>
              <a:lnSpc>
                <a:spcPct val="150000"/>
              </a:lnSpc>
            </a:pPr>
            <a:r>
              <a:rPr lang="en-US" sz="2800" dirty="0" smtClean="0"/>
              <a:t>SPI’s: 1 B, C; 1.2 A</a:t>
            </a:r>
            <a:endParaRPr lang="en-US" sz="2800" dirty="0"/>
          </a:p>
        </p:txBody>
      </p:sp>
    </p:spTree>
    <p:extLst>
      <p:ext uri="{BB962C8B-B14F-4D97-AF65-F5344CB8AC3E}">
        <p14:creationId xmlns:p14="http://schemas.microsoft.com/office/powerpoint/2010/main" val="3391212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397</Words>
  <Application>Microsoft Office PowerPoint</Application>
  <PresentationFormat>Widescreen</PresentationFormat>
  <Paragraphs>58</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Ellyn Powers-Wack</dc:creator>
  <cp:lastModifiedBy>Ellyn Powers-Wack</cp:lastModifiedBy>
  <cp:revision>13</cp:revision>
  <dcterms:created xsi:type="dcterms:W3CDTF">2015-08-18T03:59:31Z</dcterms:created>
  <dcterms:modified xsi:type="dcterms:W3CDTF">2015-08-18T10:18:33Z</dcterms:modified>
</cp:coreProperties>
</file>