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0216-14CB-4C73-8012-22BA9186398F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0370-98C5-4E97-B18C-24993AB5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244699"/>
            <a:ext cx="117455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Hoy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i="1" dirty="0" err="1" smtClean="0">
                <a:solidFill>
                  <a:schemeClr val="accent1"/>
                </a:solidFill>
              </a:rPr>
              <a:t>veinte</a:t>
            </a:r>
            <a:r>
              <a:rPr lang="en-US" sz="2800" dirty="0" smtClean="0"/>
              <a:t> de </a:t>
            </a:r>
            <a:r>
              <a:rPr lang="en-US" sz="2800" i="1" dirty="0" err="1" smtClean="0">
                <a:solidFill>
                  <a:srgbClr val="FF0000"/>
                </a:solidFill>
              </a:rPr>
              <a:t>agosto</a:t>
            </a:r>
            <a:r>
              <a:rPr lang="en-US" sz="2800" dirty="0"/>
              <a:t> </a:t>
            </a:r>
            <a:r>
              <a:rPr lang="en-US" sz="2800" dirty="0" smtClean="0"/>
              <a:t>de </a:t>
            </a:r>
            <a:r>
              <a:rPr lang="en-US" sz="2800" i="1" dirty="0" smtClean="0">
                <a:solidFill>
                  <a:schemeClr val="accent6"/>
                </a:solidFill>
              </a:rPr>
              <a:t>dos mil quince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White Board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El </a:t>
            </a:r>
            <a:r>
              <a:rPr lang="en-US" sz="2800" dirty="0" err="1" smtClean="0"/>
              <a:t>calentamiento</a:t>
            </a:r>
            <a:r>
              <a:rPr lang="en-US" sz="2800" dirty="0" smtClean="0"/>
              <a:t>: Name 3 different ways to ask how are you/how’s it going in Spanish.</a:t>
            </a:r>
            <a:endParaRPr lang="en-US" sz="2800" b="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0" dirty="0" err="1" smtClean="0">
                <a:effectLst/>
              </a:rPr>
              <a:t>Pregunta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influyente</a:t>
            </a:r>
            <a:r>
              <a:rPr lang="en-US" sz="2800" b="0" dirty="0" smtClean="0">
                <a:effectLst/>
              </a:rPr>
              <a:t>: What do I already know in Spanish?</a:t>
            </a:r>
          </a:p>
          <a:p>
            <a:pPr>
              <a:lnSpc>
                <a:spcPct val="150000"/>
              </a:lnSpc>
            </a:pPr>
            <a:r>
              <a:rPr lang="en-US" sz="2800" b="0" dirty="0" err="1" smtClean="0">
                <a:effectLst/>
              </a:rPr>
              <a:t>Objectivo</a:t>
            </a:r>
            <a:r>
              <a:rPr lang="en-US" sz="2800" b="0" dirty="0" smtClean="0">
                <a:effectLst/>
              </a:rPr>
              <a:t>: The Student will demonstrate current abilities through pre-assessment.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Actividades</a:t>
            </a:r>
            <a:r>
              <a:rPr lang="en-US" sz="2800" dirty="0" smtClean="0"/>
              <a:t>: portfolio interviews, path to proficiency.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SPI’s: 1.1 A, 1.3 A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Tarea</a:t>
            </a:r>
            <a:r>
              <a:rPr lang="en-US" sz="2800" dirty="0" smtClean="0"/>
              <a:t>: Bring your path to proficiency to class tomorrow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5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93823" y="489397"/>
            <a:ext cx="61190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Portfolio interviews- talk about yourself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	</a:t>
            </a:r>
            <a:r>
              <a:rPr lang="en-US" sz="2800" dirty="0" err="1" smtClean="0">
                <a:latin typeface="Corbel" panose="020B0503020204020204" pitchFamily="34" charset="0"/>
              </a:rPr>
              <a:t>H</a:t>
            </a:r>
            <a:r>
              <a:rPr lang="en-US" sz="2800" dirty="0" err="1" smtClean="0">
                <a:latin typeface="Calibri" panose="020F0502020204030204" pitchFamily="34" charset="0"/>
              </a:rPr>
              <a:t>áblame</a:t>
            </a:r>
            <a:r>
              <a:rPr lang="en-US" sz="2800" dirty="0" smtClean="0">
                <a:latin typeface="Calibri" panose="020F0502020204030204" pitchFamily="34" charset="0"/>
              </a:rPr>
              <a:t> de </a:t>
            </a:r>
            <a:r>
              <a:rPr lang="en-US" sz="2800" dirty="0" err="1" smtClean="0">
                <a:latin typeface="Calibri" panose="020F0502020204030204" pitchFamily="34" charset="0"/>
              </a:rPr>
              <a:t>ti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US" sz="2800" dirty="0">
              <a:latin typeface="Corbel" panose="020B0503020204020204" pitchFamily="34" charset="0"/>
            </a:endParaRPr>
          </a:p>
          <a:p>
            <a:endParaRPr lang="en-US" sz="2800" dirty="0" smtClean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Create your own path to proficiency-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rbel" panose="020B0503020204020204" pitchFamily="34" charset="0"/>
              </a:rPr>
              <a:t>Use colored pencils, crayons or markers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rbel" panose="020B0503020204020204" pitchFamily="34" charset="0"/>
              </a:rPr>
              <a:t>List and describe the different proficiency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rbel" panose="020B0503020204020204" pitchFamily="34" charset="0"/>
              </a:rPr>
              <a:t>Be creative!!</a:t>
            </a:r>
          </a:p>
          <a:p>
            <a:endParaRPr lang="en-US" sz="2800" dirty="0" smtClean="0">
              <a:latin typeface="Corbel" panose="020B0503020204020204" pitchFamily="34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86745"/>
            <a:ext cx="5069983" cy="6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ZMrBk0LULkBTfFrWEZcrmAD63EfrcA6e5KD20kZZ9ElVbGtiQfx3nvwGxhOx5wtTjghbgtNcLOZEY1AdxxxR8sHjEt5oK_UHEfHCKggAmVBdInpQ94nLvhnAdg30zoZxCw1LoBd5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092"/>
            <a:ext cx="4017270" cy="47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r9TnckI5h3YYMnUwz-0_pCcAbRzifH-2oS74Ip8t7IOBSI89af_z7mBpMb3Sxrwe5cWhZwwPxFl3f986MMQ9Evys3nYxaXEoIhxcbag3YUnxuPyIGduER0NV6mK4ruygM9e2RRRC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3" y="1216092"/>
            <a:ext cx="3815258" cy="47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LFvMIgiYB8BSB9V75yYlzl7Jd2-LZKznAAezVJH1SahqPOgcyQynvsLsmENdq79ztzBpOJfvIjaqYotU5u7f-AElhe4pPsar8lEo-ZSUArB0YWsi6TgyDX_uIsEgtz3FJzXn54rC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196496"/>
            <a:ext cx="3844046" cy="48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tFBCgcNwriNv3cUCnTDOrgFxjJmT8y-nUPLl81i9yB62_USpx3fn1IZ5i1lNten6kVApbo-qyXDH5IFQCIWWf48blkw1NmOtshAO0rtIgi67AuHrE2O6kihdtDsOCKgjWwaFGPwg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945635"/>
            <a:ext cx="3656572" cy="50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rjE9hxbkQo77hCWwVe59V_6uD45YoWTLKuFs84tcrHOEpdhkaqq1RCze06GE0RokqeMEZLnd70FiBtk2eaawRg8SNLnCFOWvLz1VYxiXgOCOrc70-ftYJ5DzYVzjyF0gFLXamPH_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6" y="945636"/>
            <a:ext cx="3685594" cy="49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KOF-jovvaTqtU5EY7M3oQmMJKeEQteMDz53mUJZYdTLo0pVxefVtOY9arR4j_ZDZ9W9oiWAec8Z9QVIBGv0G1-uU32sCB9n8WcTlxgphu8NTNYsYo-pBKku0F4BvOTrMbh_B-0Xg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24" y="945636"/>
            <a:ext cx="3720114" cy="49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25" y="0"/>
            <a:ext cx="5327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206062"/>
            <a:ext cx="65424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/>
              </a:rPr>
              <a:t>¡Mi Familia!</a:t>
            </a:r>
            <a:endParaRPr lang="es-ES" sz="2400" dirty="0" smtClean="0">
              <a:effectLst/>
            </a:endParaRPr>
          </a:p>
          <a:p>
            <a:r>
              <a:rPr lang="es-ES" sz="2400" dirty="0" smtClean="0">
                <a:effectLst/>
              </a:rPr>
              <a:t>Tengo una familia </a:t>
            </a:r>
            <a:r>
              <a:rPr lang="es-ES" sz="2400" b="1" dirty="0" smtClean="0">
                <a:effectLst/>
              </a:rPr>
              <a:t>numerosa</a:t>
            </a:r>
            <a:r>
              <a:rPr lang="es-ES" sz="2400" dirty="0" smtClean="0">
                <a:effectLst/>
              </a:rPr>
              <a:t>; tengo cinco hermanos y tres hermanas; yo soy el </a:t>
            </a:r>
            <a:r>
              <a:rPr lang="es-ES" sz="2400" b="1" dirty="0" smtClean="0">
                <a:effectLst/>
              </a:rPr>
              <a:t>cuarto</a:t>
            </a:r>
            <a:r>
              <a:rPr lang="es-ES" sz="2400" dirty="0" smtClean="0">
                <a:effectLst/>
              </a:rPr>
              <a:t> hijo. A mi familia le </a:t>
            </a:r>
            <a:r>
              <a:rPr lang="es-ES" sz="2400" b="1" dirty="0" smtClean="0"/>
              <a:t>gusta</a:t>
            </a:r>
            <a:r>
              <a:rPr lang="es-ES" sz="2400" dirty="0" smtClean="0">
                <a:effectLst/>
              </a:rPr>
              <a:t> ir a pasar todo el día al parque una o dos veces por semana y mi mamá lleva mucha comida para almorzar. Algunas veces mi papá hace un </a:t>
            </a:r>
            <a:r>
              <a:rPr lang="es-ES" sz="2400" b="1" dirty="0" smtClean="0">
                <a:effectLst/>
              </a:rPr>
              <a:t>churrasco</a:t>
            </a:r>
            <a:r>
              <a:rPr lang="es-ES" sz="2400" dirty="0" smtClean="0">
                <a:effectLst/>
              </a:rPr>
              <a:t>, ¡es muy delicioso! En el parque jugamos muchos deportes como: el fútbol, y el voleibol; también </a:t>
            </a:r>
            <a:r>
              <a:rPr lang="es-ES" sz="2400" b="1" dirty="0" smtClean="0">
                <a:effectLst/>
              </a:rPr>
              <a:t>patinamos</a:t>
            </a:r>
            <a:r>
              <a:rPr lang="es-ES" sz="2400" dirty="0" smtClean="0">
                <a:effectLst/>
              </a:rPr>
              <a:t>. Algunas veces llevamos las bicicletas y damos </a:t>
            </a:r>
            <a:r>
              <a:rPr lang="es-ES" sz="2400" b="1" dirty="0" smtClean="0">
                <a:effectLst/>
              </a:rPr>
              <a:t>vueltas</a:t>
            </a:r>
            <a:r>
              <a:rPr lang="es-ES" sz="2400" dirty="0" smtClean="0">
                <a:effectLst/>
              </a:rPr>
              <a:t> alrededor del parque, hacemos </a:t>
            </a:r>
            <a:r>
              <a:rPr lang="es-ES" sz="2400" b="1" dirty="0" smtClean="0">
                <a:effectLst/>
              </a:rPr>
              <a:t>carreras</a:t>
            </a:r>
            <a:r>
              <a:rPr lang="es-ES" sz="2400" dirty="0" smtClean="0">
                <a:effectLst/>
              </a:rPr>
              <a:t> también. Siempre nos divertimos mucho y nos reímos de todo. ¡Me gusta pasar tiempo con mi familia!</a:t>
            </a:r>
            <a:endParaRPr lang="es-ES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8377" y="450761"/>
            <a:ext cx="53189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Identify vocabulary words you already know.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Identify vocabulary words you do </a:t>
            </a:r>
            <a:r>
              <a:rPr lang="en-US" sz="2000" b="1" dirty="0" smtClean="0"/>
              <a:t>not </a:t>
            </a:r>
            <a:r>
              <a:rPr lang="en-US" sz="2000" dirty="0" smtClean="0"/>
              <a:t>know.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Name a part of the reading that is interesting to you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is the main idea/theme of the paragraph.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¿</a:t>
            </a:r>
            <a:r>
              <a:rPr lang="en-US" sz="2000" dirty="0" err="1">
                <a:latin typeface="Calibri" panose="020F0502020204030204" pitchFamily="34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</a:rPr>
              <a:t>ónde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están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  <a:endParaRPr lang="en-US" sz="2000" dirty="0" smtClean="0"/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A. </a:t>
            </a:r>
            <a:r>
              <a:rPr lang="en-US" sz="2000" dirty="0" err="1" smtClean="0">
                <a:latin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</a:rPr>
              <a:t> la </a:t>
            </a:r>
            <a:r>
              <a:rPr lang="en-US" sz="2000" dirty="0" err="1" smtClean="0">
                <a:latin typeface="Calibri" panose="020F0502020204030204" pitchFamily="34" charset="0"/>
              </a:rPr>
              <a:t>bilblioteca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B. </a:t>
            </a:r>
            <a:r>
              <a:rPr lang="en-US" sz="2000" dirty="0" err="1" smtClean="0">
                <a:latin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</a:rPr>
              <a:t> el </a:t>
            </a:r>
            <a:r>
              <a:rPr lang="en-US" sz="2000" dirty="0" err="1" smtClean="0">
                <a:latin typeface="Calibri" panose="020F0502020204030204" pitchFamily="34" charset="0"/>
              </a:rPr>
              <a:t>parque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C. </a:t>
            </a:r>
            <a:r>
              <a:rPr lang="en-US" sz="2000" dirty="0" err="1" smtClean="0">
                <a:latin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</a:rPr>
              <a:t> la </a:t>
            </a:r>
            <a:r>
              <a:rPr lang="en-US" sz="2000" dirty="0" err="1" smtClean="0">
                <a:latin typeface="Calibri" panose="020F0502020204030204" pitchFamily="34" charset="0"/>
              </a:rPr>
              <a:t>escuela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D. </a:t>
            </a:r>
            <a:r>
              <a:rPr lang="en-US" sz="2000" dirty="0" err="1" smtClean="0">
                <a:latin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</a:rPr>
              <a:t> la cafeteria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6. ¿</a:t>
            </a:r>
            <a:r>
              <a:rPr lang="en-US" sz="2000" dirty="0" err="1" smtClean="0">
                <a:latin typeface="Calibri" panose="020F0502020204030204" pitchFamily="34" charset="0"/>
              </a:rPr>
              <a:t>Qué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deportes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juegan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7. </a:t>
            </a:r>
            <a:r>
              <a:rPr lang="en-US" sz="2000" dirty="0" err="1" smtClean="0">
                <a:latin typeface="Calibri" panose="020F0502020204030204" pitchFamily="34" charset="0"/>
              </a:rPr>
              <a:t>Cuántas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hermanas</a:t>
            </a:r>
            <a:r>
              <a:rPr lang="en-US" sz="2000" dirty="0" smtClean="0">
                <a:latin typeface="Calibri" panose="020F0502020204030204" pitchFamily="34" charset="0"/>
              </a:rPr>
              <a:t> hay?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	A. </a:t>
            </a:r>
            <a:r>
              <a:rPr lang="en-US" sz="2000" dirty="0" err="1" smtClean="0">
                <a:latin typeface="Calibri" panose="020F0502020204030204" pitchFamily="34" charset="0"/>
              </a:rPr>
              <a:t>nueve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B. </a:t>
            </a:r>
            <a:r>
              <a:rPr lang="en-US" sz="2000" dirty="0" err="1" smtClean="0">
                <a:latin typeface="Calibri" panose="020F0502020204030204" pitchFamily="34" charset="0"/>
              </a:rPr>
              <a:t>cinco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C. </a:t>
            </a:r>
            <a:r>
              <a:rPr lang="en-US" sz="2000" dirty="0" err="1" smtClean="0">
                <a:latin typeface="Calibri" panose="020F0502020204030204" pitchFamily="34" charset="0"/>
              </a:rPr>
              <a:t>tres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D. </a:t>
            </a:r>
            <a:r>
              <a:rPr lang="en-US" sz="2000" dirty="0" err="1" smtClean="0">
                <a:latin typeface="Calibri" panose="020F0502020204030204" pitchFamily="34" charset="0"/>
              </a:rPr>
              <a:t>uno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5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238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15</cp:revision>
  <cp:lastPrinted>2015-08-20T11:13:53Z</cp:lastPrinted>
  <dcterms:created xsi:type="dcterms:W3CDTF">2015-08-19T04:33:04Z</dcterms:created>
  <dcterms:modified xsi:type="dcterms:W3CDTF">2015-08-20T13:22:52Z</dcterms:modified>
</cp:coreProperties>
</file>