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2" r:id="rId4"/>
    <p:sldId id="264" r:id="rId5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1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1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0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7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1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4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6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3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6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5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244699"/>
            <a:ext cx="117455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i="1" dirty="0" err="1" smtClean="0">
                <a:solidFill>
                  <a:srgbClr val="7030A0"/>
                </a:solidFill>
              </a:rPr>
              <a:t>viernes</a:t>
            </a:r>
            <a:r>
              <a:rPr lang="en-US" sz="2800" dirty="0" smtClean="0"/>
              <a:t> el </a:t>
            </a:r>
            <a:r>
              <a:rPr lang="en-US" sz="2800" i="1" dirty="0" err="1" smtClean="0">
                <a:solidFill>
                  <a:schemeClr val="accent1"/>
                </a:solidFill>
              </a:rPr>
              <a:t>veintiuno</a:t>
            </a:r>
            <a:r>
              <a:rPr lang="en-US" sz="2800" dirty="0" smtClean="0"/>
              <a:t> de </a:t>
            </a:r>
            <a:r>
              <a:rPr lang="en-US" sz="2800" i="1" dirty="0" err="1" smtClean="0">
                <a:solidFill>
                  <a:srgbClr val="FF0000"/>
                </a:solidFill>
              </a:rPr>
              <a:t>agosto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i="1" dirty="0" smtClean="0">
                <a:solidFill>
                  <a:schemeClr val="accent6"/>
                </a:solidFill>
              </a:rPr>
              <a:t>dos mil quince</a:t>
            </a:r>
            <a:r>
              <a:rPr lang="en-US" sz="2800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White Board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El </a:t>
            </a:r>
            <a:r>
              <a:rPr lang="en-US" sz="2800" dirty="0" err="1" smtClean="0"/>
              <a:t>calentamiento</a:t>
            </a:r>
            <a:r>
              <a:rPr lang="en-US" sz="2800" dirty="0" smtClean="0"/>
              <a:t>: What do these 3 phrases mean? - </a:t>
            </a:r>
            <a:r>
              <a:rPr lang="en-US" sz="2800" dirty="0" smtClean="0">
                <a:latin typeface="Calibri" panose="020F0502020204030204" pitchFamily="34" charset="0"/>
              </a:rPr>
              <a:t>¿</a:t>
            </a:r>
            <a:r>
              <a:rPr lang="en-US" sz="2800" dirty="0" err="1" smtClean="0">
                <a:latin typeface="Calibri" panose="020F0502020204030204" pitchFamily="34" charset="0"/>
              </a:rPr>
              <a:t>Están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listos</a:t>
            </a:r>
            <a:r>
              <a:rPr lang="en-US" sz="2800" dirty="0" smtClean="0">
                <a:latin typeface="Calibri" panose="020F0502020204030204" pitchFamily="34" charset="0"/>
              </a:rPr>
              <a:t>? ¿</a:t>
            </a:r>
            <a:r>
              <a:rPr lang="en-US" sz="2800" dirty="0" err="1" smtClean="0">
                <a:latin typeface="Calibri" panose="020F0502020204030204" pitchFamily="34" charset="0"/>
              </a:rPr>
              <a:t>Más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tiempo</a:t>
            </a:r>
            <a:r>
              <a:rPr lang="en-US" sz="2800" dirty="0" smtClean="0">
                <a:latin typeface="Calibri" panose="020F0502020204030204" pitchFamily="34" charset="0"/>
              </a:rPr>
              <a:t>? ¿</a:t>
            </a:r>
            <a:r>
              <a:rPr lang="en-US" sz="2800" dirty="0" err="1" smtClean="0">
                <a:latin typeface="Calibri" panose="020F0502020204030204" pitchFamily="34" charset="0"/>
              </a:rPr>
              <a:t>Están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terminados</a:t>
            </a:r>
            <a:r>
              <a:rPr lang="en-US" sz="2800" dirty="0" smtClean="0">
                <a:latin typeface="Calibri" panose="020F0502020204030204" pitchFamily="34" charset="0"/>
              </a:rPr>
              <a:t>?</a:t>
            </a:r>
            <a:endParaRPr lang="en-US" sz="2800" b="0" dirty="0" smtClean="0">
              <a:effectLst/>
            </a:endParaRPr>
          </a:p>
          <a:p>
            <a:pPr>
              <a:lnSpc>
                <a:spcPct val="150000"/>
              </a:lnSpc>
            </a:pPr>
            <a:r>
              <a:rPr lang="en-US" sz="2800" b="0" dirty="0" err="1" smtClean="0">
                <a:effectLst/>
              </a:rPr>
              <a:t>Pregunta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influyente</a:t>
            </a:r>
            <a:r>
              <a:rPr lang="en-US" sz="2800" b="0" dirty="0" smtClean="0">
                <a:effectLst/>
              </a:rPr>
              <a:t>: What do I already know in Spanish?</a:t>
            </a:r>
          </a:p>
          <a:p>
            <a:pPr>
              <a:lnSpc>
                <a:spcPct val="150000"/>
              </a:lnSpc>
            </a:pPr>
            <a:r>
              <a:rPr lang="en-US" sz="2800" b="0" dirty="0" err="1" smtClean="0">
                <a:effectLst/>
              </a:rPr>
              <a:t>Objectivo</a:t>
            </a:r>
            <a:r>
              <a:rPr lang="en-US" sz="2800" b="0" dirty="0" smtClean="0">
                <a:effectLst/>
              </a:rPr>
              <a:t>: The Student will demonstrate current abilities through pre-assessment.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Actividades</a:t>
            </a:r>
            <a:r>
              <a:rPr lang="en-US" sz="2800" dirty="0" smtClean="0"/>
              <a:t>: portfolio interviews, path to proficiency, reading.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SPI’s: 1.1 A, 1.3 A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Tarea</a:t>
            </a:r>
            <a:r>
              <a:rPr lang="en-US" sz="2800" dirty="0" smtClean="0"/>
              <a:t>: Bring your path to proficiency to class tomorrow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04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325" y="0"/>
            <a:ext cx="53273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206062"/>
            <a:ext cx="65424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effectLst/>
              </a:rPr>
              <a:t>¡Mi Familia!</a:t>
            </a:r>
            <a:endParaRPr lang="es-ES" sz="2400" dirty="0" smtClean="0">
              <a:effectLst/>
            </a:endParaRPr>
          </a:p>
          <a:p>
            <a:r>
              <a:rPr lang="es-ES" sz="2400" dirty="0" smtClean="0">
                <a:effectLst/>
              </a:rPr>
              <a:t>Tengo una familia </a:t>
            </a:r>
            <a:r>
              <a:rPr lang="es-ES" sz="2400" b="1" dirty="0" smtClean="0">
                <a:effectLst/>
              </a:rPr>
              <a:t>numerosa</a:t>
            </a:r>
            <a:r>
              <a:rPr lang="es-ES" sz="2400" dirty="0" smtClean="0">
                <a:effectLst/>
              </a:rPr>
              <a:t>; tengo cinco hermanos y tres hermanas; yo soy el </a:t>
            </a:r>
            <a:r>
              <a:rPr lang="es-ES" sz="2400" b="1" dirty="0" smtClean="0">
                <a:effectLst/>
              </a:rPr>
              <a:t>cuarto</a:t>
            </a:r>
            <a:r>
              <a:rPr lang="es-ES" sz="2400" dirty="0" smtClean="0">
                <a:effectLst/>
              </a:rPr>
              <a:t> hijo. A mi familia le </a:t>
            </a:r>
            <a:r>
              <a:rPr lang="es-ES" sz="2400" b="1" dirty="0" smtClean="0"/>
              <a:t>gusta</a:t>
            </a:r>
            <a:r>
              <a:rPr lang="es-ES" sz="2400" dirty="0" smtClean="0">
                <a:effectLst/>
              </a:rPr>
              <a:t> ir a pasar todo el día al parque una o dos veces por semana y mi mamá lleva mucha comida para almorzar. Algunas veces mi papá hace un </a:t>
            </a:r>
            <a:r>
              <a:rPr lang="es-ES" sz="2400" b="1" dirty="0" smtClean="0">
                <a:effectLst/>
              </a:rPr>
              <a:t>churrasco</a:t>
            </a:r>
            <a:r>
              <a:rPr lang="es-ES" sz="2400" dirty="0" smtClean="0">
                <a:effectLst/>
              </a:rPr>
              <a:t>, ¡es muy delicioso! En el parque jugamos muchos deportes como: el fútbol, y el voleibol; también </a:t>
            </a:r>
            <a:r>
              <a:rPr lang="es-ES" sz="2400" b="1" dirty="0" smtClean="0">
                <a:effectLst/>
              </a:rPr>
              <a:t>patinamos</a:t>
            </a:r>
            <a:r>
              <a:rPr lang="es-ES" sz="2400" dirty="0" smtClean="0">
                <a:effectLst/>
              </a:rPr>
              <a:t>. Algunas veces llevamos las bicicletas y damos </a:t>
            </a:r>
            <a:r>
              <a:rPr lang="es-ES" sz="2400" b="1" dirty="0" smtClean="0">
                <a:effectLst/>
              </a:rPr>
              <a:t>vueltas</a:t>
            </a:r>
            <a:r>
              <a:rPr lang="es-ES" sz="2400" dirty="0" smtClean="0">
                <a:effectLst/>
              </a:rPr>
              <a:t> alrededor del parque, hacemos </a:t>
            </a:r>
            <a:r>
              <a:rPr lang="es-ES" sz="2400" b="1" dirty="0" smtClean="0">
                <a:effectLst/>
              </a:rPr>
              <a:t>carreras</a:t>
            </a:r>
            <a:r>
              <a:rPr lang="es-ES" sz="2400" dirty="0" smtClean="0">
                <a:effectLst/>
              </a:rPr>
              <a:t> también. Siempre nos divertimos mucho y nos reímos de todo. ¡Me gusta pasar tiempo con mi familia!</a:t>
            </a:r>
            <a:endParaRPr lang="es-ES" sz="24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8377" y="450761"/>
            <a:ext cx="531897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Identify vocabulary words you already know.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Identify vocabulary words you do </a:t>
            </a:r>
            <a:r>
              <a:rPr lang="en-US" sz="2000" b="1" dirty="0" smtClean="0"/>
              <a:t>not </a:t>
            </a:r>
            <a:r>
              <a:rPr lang="en-US" sz="2000" dirty="0" smtClean="0"/>
              <a:t>know.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Name a part of the reading that is interesting to you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What is the main idea/theme of the paragraph. 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¿</a:t>
            </a:r>
            <a:r>
              <a:rPr lang="en-US" sz="2000" dirty="0" err="1">
                <a:latin typeface="Calibri" panose="020F0502020204030204" pitchFamily="34" charset="0"/>
              </a:rPr>
              <a:t>D</a:t>
            </a:r>
            <a:r>
              <a:rPr lang="en-US" sz="2000" dirty="0" err="1" smtClean="0">
                <a:latin typeface="Calibri" panose="020F0502020204030204" pitchFamily="34" charset="0"/>
              </a:rPr>
              <a:t>ónde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</a:rPr>
              <a:t>están</a:t>
            </a:r>
            <a:r>
              <a:rPr lang="en-US" sz="2000" dirty="0" smtClean="0">
                <a:latin typeface="Calibri" panose="020F0502020204030204" pitchFamily="34" charset="0"/>
              </a:rPr>
              <a:t>?</a:t>
            </a:r>
            <a:endParaRPr lang="en-US" sz="2000" dirty="0" smtClean="0"/>
          </a:p>
          <a:p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</a:rPr>
              <a:t>A. </a:t>
            </a:r>
            <a:r>
              <a:rPr lang="en-US" sz="2000" dirty="0" err="1" smtClean="0">
                <a:latin typeface="Calibri" panose="020F0502020204030204" pitchFamily="34" charset="0"/>
              </a:rPr>
              <a:t>en</a:t>
            </a:r>
            <a:r>
              <a:rPr lang="en-US" sz="2000" dirty="0" smtClean="0">
                <a:latin typeface="Calibri" panose="020F0502020204030204" pitchFamily="34" charset="0"/>
              </a:rPr>
              <a:t> la </a:t>
            </a:r>
            <a:r>
              <a:rPr lang="en-US" sz="2000" dirty="0" err="1" smtClean="0">
                <a:latin typeface="Calibri" panose="020F0502020204030204" pitchFamily="34" charset="0"/>
              </a:rPr>
              <a:t>bilblioteca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</a:rPr>
              <a:t>B. </a:t>
            </a:r>
            <a:r>
              <a:rPr lang="en-US" sz="2000" dirty="0" err="1" smtClean="0">
                <a:latin typeface="Calibri" panose="020F0502020204030204" pitchFamily="34" charset="0"/>
              </a:rPr>
              <a:t>en</a:t>
            </a:r>
            <a:r>
              <a:rPr lang="en-US" sz="2000" dirty="0" smtClean="0">
                <a:latin typeface="Calibri" panose="020F0502020204030204" pitchFamily="34" charset="0"/>
              </a:rPr>
              <a:t> el </a:t>
            </a:r>
            <a:r>
              <a:rPr lang="en-US" sz="2000" dirty="0" err="1" smtClean="0">
                <a:latin typeface="Calibri" panose="020F0502020204030204" pitchFamily="34" charset="0"/>
              </a:rPr>
              <a:t>parque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</a:rPr>
              <a:t>C. </a:t>
            </a:r>
            <a:r>
              <a:rPr lang="en-US" sz="2000" dirty="0" err="1" smtClean="0">
                <a:latin typeface="Calibri" panose="020F0502020204030204" pitchFamily="34" charset="0"/>
              </a:rPr>
              <a:t>en</a:t>
            </a:r>
            <a:r>
              <a:rPr lang="en-US" sz="2000" dirty="0" smtClean="0">
                <a:latin typeface="Calibri" panose="020F0502020204030204" pitchFamily="34" charset="0"/>
              </a:rPr>
              <a:t> la </a:t>
            </a:r>
            <a:r>
              <a:rPr lang="en-US" sz="2000" dirty="0" err="1" smtClean="0">
                <a:latin typeface="Calibri" panose="020F0502020204030204" pitchFamily="34" charset="0"/>
              </a:rPr>
              <a:t>escuela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</a:rPr>
              <a:t>D. </a:t>
            </a:r>
            <a:r>
              <a:rPr lang="en-US" sz="2000" dirty="0" err="1" smtClean="0">
                <a:latin typeface="Calibri" panose="020F0502020204030204" pitchFamily="34" charset="0"/>
              </a:rPr>
              <a:t>en</a:t>
            </a:r>
            <a:r>
              <a:rPr lang="en-US" sz="2000" dirty="0" smtClean="0">
                <a:latin typeface="Calibri" panose="020F0502020204030204" pitchFamily="34" charset="0"/>
              </a:rPr>
              <a:t> la cafeteria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6. ¿</a:t>
            </a:r>
            <a:r>
              <a:rPr lang="en-US" sz="2000" dirty="0" err="1" smtClean="0">
                <a:latin typeface="Calibri" panose="020F0502020204030204" pitchFamily="34" charset="0"/>
              </a:rPr>
              <a:t>Qué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</a:rPr>
              <a:t>deportes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</a:rPr>
              <a:t>juegan</a:t>
            </a:r>
            <a:r>
              <a:rPr lang="en-US" sz="2000" dirty="0" smtClean="0">
                <a:latin typeface="Calibri" panose="020F0502020204030204" pitchFamily="34" charset="0"/>
              </a:rPr>
              <a:t>?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7. </a:t>
            </a:r>
            <a:r>
              <a:rPr lang="en-US" sz="2000" dirty="0" err="1" smtClean="0">
                <a:latin typeface="Calibri" panose="020F0502020204030204" pitchFamily="34" charset="0"/>
              </a:rPr>
              <a:t>Cuántas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</a:rPr>
              <a:t>hermanas</a:t>
            </a:r>
            <a:r>
              <a:rPr lang="en-US" sz="2000" dirty="0" smtClean="0">
                <a:latin typeface="Calibri" panose="020F0502020204030204" pitchFamily="34" charset="0"/>
              </a:rPr>
              <a:t> hay?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	A. </a:t>
            </a:r>
            <a:r>
              <a:rPr lang="en-US" sz="2000" dirty="0" err="1" smtClean="0">
                <a:latin typeface="Calibri" panose="020F0502020204030204" pitchFamily="34" charset="0"/>
              </a:rPr>
              <a:t>nueve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</a:rPr>
              <a:t>B. </a:t>
            </a:r>
            <a:r>
              <a:rPr lang="en-US" sz="2000" dirty="0" err="1" smtClean="0">
                <a:latin typeface="Calibri" panose="020F0502020204030204" pitchFamily="34" charset="0"/>
              </a:rPr>
              <a:t>cinco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</a:rPr>
              <a:t>C. </a:t>
            </a:r>
            <a:r>
              <a:rPr lang="en-US" sz="2000" dirty="0" err="1" smtClean="0">
                <a:latin typeface="Calibri" panose="020F0502020204030204" pitchFamily="34" charset="0"/>
              </a:rPr>
              <a:t>tres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dirty="0" smtClean="0">
                <a:latin typeface="Calibri" panose="020F0502020204030204" pitchFamily="34" charset="0"/>
              </a:rPr>
              <a:t>D. </a:t>
            </a:r>
            <a:r>
              <a:rPr lang="en-US" sz="2000" dirty="0" err="1" smtClean="0">
                <a:latin typeface="Calibri" panose="020F0502020204030204" pitchFamily="34" charset="0"/>
              </a:rPr>
              <a:t>uno</a:t>
            </a:r>
            <a:endParaRPr lang="en-US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57809"/>
            <a:ext cx="114233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a paragraph describing your best friend or a favorite family member.</a:t>
            </a:r>
          </a:p>
          <a:p>
            <a:r>
              <a:rPr lang="en-US" sz="3200" dirty="0" smtClean="0"/>
              <a:t>Be sure to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That person’s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Where he/she is from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His/her age, birthday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 physical description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 description of his/her personality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His/her likes and dislikes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Anything else you want to add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6674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289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19</cp:revision>
  <cp:lastPrinted>2015-08-20T11:13:53Z</cp:lastPrinted>
  <dcterms:created xsi:type="dcterms:W3CDTF">2015-08-19T04:33:04Z</dcterms:created>
  <dcterms:modified xsi:type="dcterms:W3CDTF">2015-08-21T05:55:04Z</dcterms:modified>
</cp:coreProperties>
</file>