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CD3B99-F6AB-4891-B090-55677C5AC41A}"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2F500-7EA3-4AFD-B9E5-FA784D52105D}" type="slidenum">
              <a:rPr lang="en-US" smtClean="0"/>
              <a:t>‹#›</a:t>
            </a:fld>
            <a:endParaRPr lang="en-US"/>
          </a:p>
        </p:txBody>
      </p:sp>
    </p:spTree>
    <p:extLst>
      <p:ext uri="{BB962C8B-B14F-4D97-AF65-F5344CB8AC3E}">
        <p14:creationId xmlns:p14="http://schemas.microsoft.com/office/powerpoint/2010/main" val="2918476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CD3B99-F6AB-4891-B090-55677C5AC41A}"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2F500-7EA3-4AFD-B9E5-FA784D52105D}" type="slidenum">
              <a:rPr lang="en-US" smtClean="0"/>
              <a:t>‹#›</a:t>
            </a:fld>
            <a:endParaRPr lang="en-US"/>
          </a:p>
        </p:txBody>
      </p:sp>
    </p:spTree>
    <p:extLst>
      <p:ext uri="{BB962C8B-B14F-4D97-AF65-F5344CB8AC3E}">
        <p14:creationId xmlns:p14="http://schemas.microsoft.com/office/powerpoint/2010/main" val="2420495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CD3B99-F6AB-4891-B090-55677C5AC41A}"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2F500-7EA3-4AFD-B9E5-FA784D52105D}" type="slidenum">
              <a:rPr lang="en-US" smtClean="0"/>
              <a:t>‹#›</a:t>
            </a:fld>
            <a:endParaRPr lang="en-US"/>
          </a:p>
        </p:txBody>
      </p:sp>
    </p:spTree>
    <p:extLst>
      <p:ext uri="{BB962C8B-B14F-4D97-AF65-F5344CB8AC3E}">
        <p14:creationId xmlns:p14="http://schemas.microsoft.com/office/powerpoint/2010/main" val="444759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CD3B99-F6AB-4891-B090-55677C5AC41A}"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2F500-7EA3-4AFD-B9E5-FA784D52105D}" type="slidenum">
              <a:rPr lang="en-US" smtClean="0"/>
              <a:t>‹#›</a:t>
            </a:fld>
            <a:endParaRPr lang="en-US"/>
          </a:p>
        </p:txBody>
      </p:sp>
    </p:spTree>
    <p:extLst>
      <p:ext uri="{BB962C8B-B14F-4D97-AF65-F5344CB8AC3E}">
        <p14:creationId xmlns:p14="http://schemas.microsoft.com/office/powerpoint/2010/main" val="2164616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D3B99-F6AB-4891-B090-55677C5AC41A}"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2F500-7EA3-4AFD-B9E5-FA784D52105D}" type="slidenum">
              <a:rPr lang="en-US" smtClean="0"/>
              <a:t>‹#›</a:t>
            </a:fld>
            <a:endParaRPr lang="en-US"/>
          </a:p>
        </p:txBody>
      </p:sp>
    </p:spTree>
    <p:extLst>
      <p:ext uri="{BB962C8B-B14F-4D97-AF65-F5344CB8AC3E}">
        <p14:creationId xmlns:p14="http://schemas.microsoft.com/office/powerpoint/2010/main" val="3408210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CD3B99-F6AB-4891-B090-55677C5AC41A}"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2F500-7EA3-4AFD-B9E5-FA784D52105D}" type="slidenum">
              <a:rPr lang="en-US" smtClean="0"/>
              <a:t>‹#›</a:t>
            </a:fld>
            <a:endParaRPr lang="en-US"/>
          </a:p>
        </p:txBody>
      </p:sp>
    </p:spTree>
    <p:extLst>
      <p:ext uri="{BB962C8B-B14F-4D97-AF65-F5344CB8AC3E}">
        <p14:creationId xmlns:p14="http://schemas.microsoft.com/office/powerpoint/2010/main" val="117962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CD3B99-F6AB-4891-B090-55677C5AC41A}" type="datetimeFigureOut">
              <a:rPr lang="en-US" smtClean="0"/>
              <a:t>8/23/2015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2F500-7EA3-4AFD-B9E5-FA784D52105D}" type="slidenum">
              <a:rPr lang="en-US" smtClean="0"/>
              <a:t>‹#›</a:t>
            </a:fld>
            <a:endParaRPr lang="en-US"/>
          </a:p>
        </p:txBody>
      </p:sp>
    </p:spTree>
    <p:extLst>
      <p:ext uri="{BB962C8B-B14F-4D97-AF65-F5344CB8AC3E}">
        <p14:creationId xmlns:p14="http://schemas.microsoft.com/office/powerpoint/2010/main" val="2676621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3B99-F6AB-4891-B090-55677C5AC41A}" type="datetimeFigureOut">
              <a:rPr lang="en-US" smtClean="0"/>
              <a:t>8/23/2015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2F500-7EA3-4AFD-B9E5-FA784D52105D}" type="slidenum">
              <a:rPr lang="en-US" smtClean="0"/>
              <a:t>‹#›</a:t>
            </a:fld>
            <a:endParaRPr lang="en-US"/>
          </a:p>
        </p:txBody>
      </p:sp>
    </p:spTree>
    <p:extLst>
      <p:ext uri="{BB962C8B-B14F-4D97-AF65-F5344CB8AC3E}">
        <p14:creationId xmlns:p14="http://schemas.microsoft.com/office/powerpoint/2010/main" val="283335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D3B99-F6AB-4891-B090-55677C5AC41A}" type="datetimeFigureOut">
              <a:rPr lang="en-US" smtClean="0"/>
              <a:t>8/23/2015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2F500-7EA3-4AFD-B9E5-FA784D52105D}" type="slidenum">
              <a:rPr lang="en-US" smtClean="0"/>
              <a:t>‹#›</a:t>
            </a:fld>
            <a:endParaRPr lang="en-US"/>
          </a:p>
        </p:txBody>
      </p:sp>
    </p:spTree>
    <p:extLst>
      <p:ext uri="{BB962C8B-B14F-4D97-AF65-F5344CB8AC3E}">
        <p14:creationId xmlns:p14="http://schemas.microsoft.com/office/powerpoint/2010/main" val="386873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D3B99-F6AB-4891-B090-55677C5AC41A}"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2F500-7EA3-4AFD-B9E5-FA784D52105D}" type="slidenum">
              <a:rPr lang="en-US" smtClean="0"/>
              <a:t>‹#›</a:t>
            </a:fld>
            <a:endParaRPr lang="en-US"/>
          </a:p>
        </p:txBody>
      </p:sp>
    </p:spTree>
    <p:extLst>
      <p:ext uri="{BB962C8B-B14F-4D97-AF65-F5344CB8AC3E}">
        <p14:creationId xmlns:p14="http://schemas.microsoft.com/office/powerpoint/2010/main" val="3808075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D3B99-F6AB-4891-B090-55677C5AC41A}"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2F500-7EA3-4AFD-B9E5-FA784D52105D}" type="slidenum">
              <a:rPr lang="en-US" smtClean="0"/>
              <a:t>‹#›</a:t>
            </a:fld>
            <a:endParaRPr lang="en-US"/>
          </a:p>
        </p:txBody>
      </p:sp>
    </p:spTree>
    <p:extLst>
      <p:ext uri="{BB962C8B-B14F-4D97-AF65-F5344CB8AC3E}">
        <p14:creationId xmlns:p14="http://schemas.microsoft.com/office/powerpoint/2010/main" val="1815053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D3B99-F6AB-4891-B090-55677C5AC41A}" type="datetimeFigureOut">
              <a:rPr lang="en-US" smtClean="0"/>
              <a:t>8/23/2015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2F500-7EA3-4AFD-B9E5-FA784D52105D}" type="slidenum">
              <a:rPr lang="en-US" smtClean="0"/>
              <a:t>‹#›</a:t>
            </a:fld>
            <a:endParaRPr lang="en-US"/>
          </a:p>
        </p:txBody>
      </p:sp>
    </p:spTree>
    <p:extLst>
      <p:ext uri="{BB962C8B-B14F-4D97-AF65-F5344CB8AC3E}">
        <p14:creationId xmlns:p14="http://schemas.microsoft.com/office/powerpoint/2010/main" val="320953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3183" y="218941"/>
            <a:ext cx="11771290" cy="5032147"/>
          </a:xfrm>
          <a:prstGeom prst="rect">
            <a:avLst/>
          </a:prstGeom>
          <a:noFill/>
        </p:spPr>
        <p:txBody>
          <a:bodyPr wrap="square" rtlCol="0">
            <a:spAutoFit/>
          </a:bodyPr>
          <a:lstStyle/>
          <a:p>
            <a:pPr lvl="0">
              <a:lnSpc>
                <a:spcPct val="150000"/>
              </a:lnSpc>
            </a:pPr>
            <a:r>
              <a:rPr lang="es-US" sz="2800" dirty="0" smtClean="0">
                <a:solidFill>
                  <a:prstClr val="black"/>
                </a:solidFill>
              </a:rPr>
              <a:t>Hoy es </a:t>
            </a:r>
            <a:r>
              <a:rPr lang="es-US" sz="2800" i="1" dirty="0" smtClean="0">
                <a:solidFill>
                  <a:srgbClr val="7030A0"/>
                </a:solidFill>
              </a:rPr>
              <a:t>lunes</a:t>
            </a:r>
            <a:r>
              <a:rPr lang="es-US" sz="2800" dirty="0" smtClean="0">
                <a:solidFill>
                  <a:prstClr val="black"/>
                </a:solidFill>
              </a:rPr>
              <a:t> el </a:t>
            </a:r>
            <a:r>
              <a:rPr lang="es-US" sz="2800" i="1" dirty="0" smtClean="0">
                <a:solidFill>
                  <a:srgbClr val="5B9BD5"/>
                </a:solidFill>
              </a:rPr>
              <a:t>veinticuatro</a:t>
            </a:r>
            <a:r>
              <a:rPr lang="es-US" sz="2800" dirty="0" smtClean="0">
                <a:solidFill>
                  <a:prstClr val="black"/>
                </a:solidFill>
              </a:rPr>
              <a:t> de </a:t>
            </a:r>
            <a:r>
              <a:rPr lang="es-US" sz="2800" i="1" dirty="0" smtClean="0">
                <a:solidFill>
                  <a:srgbClr val="FF0000"/>
                </a:solidFill>
              </a:rPr>
              <a:t>agosto</a:t>
            </a:r>
            <a:r>
              <a:rPr lang="es-US" sz="2800" dirty="0" smtClean="0">
                <a:solidFill>
                  <a:prstClr val="black"/>
                </a:solidFill>
              </a:rPr>
              <a:t> de </a:t>
            </a:r>
            <a:r>
              <a:rPr lang="es-US" sz="2800" i="1" dirty="0" smtClean="0">
                <a:solidFill>
                  <a:srgbClr val="70AD47"/>
                </a:solidFill>
              </a:rPr>
              <a:t>dos mil quince</a:t>
            </a:r>
            <a:r>
              <a:rPr lang="en-US" sz="2800" dirty="0" smtClean="0">
                <a:solidFill>
                  <a:prstClr val="black"/>
                </a:solidFill>
              </a:rPr>
              <a:t>.</a:t>
            </a:r>
            <a:endParaRPr lang="en-US" sz="2800" dirty="0">
              <a:solidFill>
                <a:prstClr val="black"/>
              </a:solidFill>
            </a:endParaRPr>
          </a:p>
          <a:p>
            <a:pPr lvl="0" algn="ctr">
              <a:lnSpc>
                <a:spcPct val="150000"/>
              </a:lnSpc>
            </a:pPr>
            <a:r>
              <a:rPr lang="en-US" sz="2800" dirty="0">
                <a:solidFill>
                  <a:prstClr val="black"/>
                </a:solidFill>
              </a:rPr>
              <a:t>White Board</a:t>
            </a:r>
          </a:p>
          <a:p>
            <a:pPr lvl="0">
              <a:lnSpc>
                <a:spcPct val="150000"/>
              </a:lnSpc>
            </a:pPr>
            <a:r>
              <a:rPr lang="en-US" sz="2800" dirty="0">
                <a:solidFill>
                  <a:prstClr val="black"/>
                </a:solidFill>
              </a:rPr>
              <a:t>El </a:t>
            </a:r>
            <a:r>
              <a:rPr lang="en-US" sz="2800" dirty="0" err="1">
                <a:solidFill>
                  <a:prstClr val="black"/>
                </a:solidFill>
              </a:rPr>
              <a:t>calentamiento</a:t>
            </a:r>
            <a:r>
              <a:rPr lang="en-US" sz="2800" dirty="0">
                <a:solidFill>
                  <a:prstClr val="black"/>
                </a:solidFill>
              </a:rPr>
              <a:t>: </a:t>
            </a:r>
            <a:r>
              <a:rPr lang="en-US" sz="2800" dirty="0" smtClean="0">
                <a:solidFill>
                  <a:prstClr val="black"/>
                </a:solidFill>
              </a:rPr>
              <a:t>Translate into Spanish- thin, brunette, young, old, nervous</a:t>
            </a:r>
            <a:endParaRPr lang="en-US" sz="2800" dirty="0">
              <a:solidFill>
                <a:prstClr val="black"/>
              </a:solidFill>
            </a:endParaRPr>
          </a:p>
          <a:p>
            <a:pPr lvl="0">
              <a:lnSpc>
                <a:spcPct val="150000"/>
              </a:lnSpc>
            </a:pPr>
            <a:r>
              <a:rPr lang="en-US" sz="2800" dirty="0" err="1">
                <a:solidFill>
                  <a:prstClr val="black"/>
                </a:solidFill>
              </a:rPr>
              <a:t>Pregunta</a:t>
            </a:r>
            <a:r>
              <a:rPr lang="en-US" sz="2800" dirty="0">
                <a:solidFill>
                  <a:prstClr val="black"/>
                </a:solidFill>
              </a:rPr>
              <a:t> </a:t>
            </a:r>
            <a:r>
              <a:rPr lang="en-US" sz="2800" dirty="0" err="1">
                <a:solidFill>
                  <a:prstClr val="black"/>
                </a:solidFill>
              </a:rPr>
              <a:t>influyente</a:t>
            </a:r>
            <a:r>
              <a:rPr lang="en-US" sz="2800" dirty="0" smtClean="0">
                <a:solidFill>
                  <a:prstClr val="black"/>
                </a:solidFill>
              </a:rPr>
              <a:t>: What can I read in Spanish?</a:t>
            </a:r>
            <a:endParaRPr lang="en-US" sz="2800" dirty="0">
              <a:solidFill>
                <a:prstClr val="black"/>
              </a:solidFill>
            </a:endParaRPr>
          </a:p>
          <a:p>
            <a:pPr lvl="0">
              <a:lnSpc>
                <a:spcPct val="150000"/>
              </a:lnSpc>
            </a:pPr>
            <a:r>
              <a:rPr lang="en-US" sz="2800" dirty="0" err="1">
                <a:solidFill>
                  <a:prstClr val="black"/>
                </a:solidFill>
              </a:rPr>
              <a:t>Objectivo</a:t>
            </a:r>
            <a:r>
              <a:rPr lang="en-US" sz="2800" dirty="0">
                <a:solidFill>
                  <a:prstClr val="black"/>
                </a:solidFill>
              </a:rPr>
              <a:t>: The Student will </a:t>
            </a:r>
            <a:r>
              <a:rPr lang="en-US" sz="2800" dirty="0" smtClean="0">
                <a:solidFill>
                  <a:prstClr val="black"/>
                </a:solidFill>
              </a:rPr>
              <a:t>practice reading and writing in Spanish. </a:t>
            </a:r>
            <a:endParaRPr lang="en-US" sz="2800" dirty="0">
              <a:solidFill>
                <a:prstClr val="black"/>
              </a:solidFill>
            </a:endParaRPr>
          </a:p>
          <a:p>
            <a:pPr lvl="0">
              <a:lnSpc>
                <a:spcPct val="150000"/>
              </a:lnSpc>
            </a:pPr>
            <a:r>
              <a:rPr lang="en-US" sz="2800" dirty="0" err="1">
                <a:solidFill>
                  <a:prstClr val="black"/>
                </a:solidFill>
              </a:rPr>
              <a:t>Actividades</a:t>
            </a:r>
            <a:r>
              <a:rPr lang="en-US" sz="2800" dirty="0">
                <a:solidFill>
                  <a:prstClr val="black"/>
                </a:solidFill>
              </a:rPr>
              <a:t>: </a:t>
            </a:r>
            <a:r>
              <a:rPr lang="en-US" sz="2800" dirty="0" smtClean="0">
                <a:solidFill>
                  <a:prstClr val="black"/>
                </a:solidFill>
              </a:rPr>
              <a:t>Harry Potter story</a:t>
            </a:r>
            <a:endParaRPr lang="en-US" sz="2800" dirty="0">
              <a:solidFill>
                <a:prstClr val="black"/>
              </a:solidFill>
            </a:endParaRPr>
          </a:p>
          <a:p>
            <a:pPr lvl="0">
              <a:lnSpc>
                <a:spcPct val="150000"/>
              </a:lnSpc>
            </a:pPr>
            <a:r>
              <a:rPr lang="en-US" sz="2800" dirty="0">
                <a:solidFill>
                  <a:prstClr val="black"/>
                </a:solidFill>
              </a:rPr>
              <a:t>SPI’s: 1.1 L</a:t>
            </a:r>
            <a:r>
              <a:rPr lang="en-US" sz="2800" dirty="0" smtClean="0">
                <a:solidFill>
                  <a:prstClr val="black"/>
                </a:solidFill>
              </a:rPr>
              <a:t>, 1.2 A, </a:t>
            </a:r>
            <a:r>
              <a:rPr lang="en-US" sz="2800" dirty="0">
                <a:solidFill>
                  <a:prstClr val="black"/>
                </a:solidFill>
              </a:rPr>
              <a:t>1.3 A</a:t>
            </a:r>
          </a:p>
          <a:p>
            <a:pPr lvl="0">
              <a:lnSpc>
                <a:spcPct val="150000"/>
              </a:lnSpc>
            </a:pPr>
            <a:endParaRPr lang="en-US" dirty="0"/>
          </a:p>
        </p:txBody>
      </p:sp>
    </p:spTree>
    <p:extLst>
      <p:ext uri="{BB962C8B-B14F-4D97-AF65-F5344CB8AC3E}">
        <p14:creationId xmlns:p14="http://schemas.microsoft.com/office/powerpoint/2010/main" val="1372983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1396" r="11268"/>
          <a:stretch/>
        </p:blipFill>
        <p:spPr>
          <a:xfrm>
            <a:off x="1133341" y="0"/>
            <a:ext cx="9401577" cy="6834792"/>
          </a:xfrm>
          <a:prstGeom prst="rect">
            <a:avLst/>
          </a:prstGeom>
        </p:spPr>
      </p:pic>
    </p:spTree>
    <p:extLst>
      <p:ext uri="{BB962C8B-B14F-4D97-AF65-F5344CB8AC3E}">
        <p14:creationId xmlns:p14="http://schemas.microsoft.com/office/powerpoint/2010/main" val="98636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1525" r="11395"/>
          <a:stretch/>
        </p:blipFill>
        <p:spPr>
          <a:xfrm>
            <a:off x="1159098" y="1673"/>
            <a:ext cx="9427335" cy="6876286"/>
          </a:xfrm>
          <a:prstGeom prst="rect">
            <a:avLst/>
          </a:prstGeom>
        </p:spPr>
      </p:pic>
    </p:spTree>
    <p:extLst>
      <p:ext uri="{BB962C8B-B14F-4D97-AF65-F5344CB8AC3E}">
        <p14:creationId xmlns:p14="http://schemas.microsoft.com/office/powerpoint/2010/main" val="565335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1990231" cy="7140416"/>
          </a:xfrm>
          <a:prstGeom prst="rect">
            <a:avLst/>
          </a:prstGeom>
          <a:noFill/>
        </p:spPr>
        <p:txBody>
          <a:bodyPr wrap="square" rtlCol="0">
            <a:spAutoFit/>
          </a:bodyPr>
          <a:lstStyle/>
          <a:p>
            <a:r>
              <a:rPr lang="en-US" sz="2200" dirty="0" smtClean="0"/>
              <a:t>Step 1: Draw a picture that shows what is happening in each scene (6 pictures total).</a:t>
            </a:r>
          </a:p>
          <a:p>
            <a:endParaRPr lang="en-US" sz="2200" dirty="0"/>
          </a:p>
          <a:p>
            <a:pPr marL="342900" indent="-342900">
              <a:buAutoNum type="arabicPeriod"/>
            </a:pPr>
            <a:r>
              <a:rPr lang="es-ES" sz="2200" dirty="0" smtClean="0"/>
              <a:t>Éste es un chico</a:t>
            </a:r>
            <a:r>
              <a:rPr lang="es-ES" sz="2200" dirty="0"/>
              <a:t> </a:t>
            </a:r>
            <a:r>
              <a:rPr lang="es-ES" sz="2200" dirty="0" smtClean="0"/>
              <a:t>que</a:t>
            </a:r>
            <a:r>
              <a:rPr lang="es-ES" sz="2200" dirty="0"/>
              <a:t> </a:t>
            </a:r>
            <a:r>
              <a:rPr lang="es-ES" sz="2200" dirty="0" smtClean="0"/>
              <a:t>se</a:t>
            </a:r>
            <a:r>
              <a:rPr lang="es-ES" sz="2200" dirty="0"/>
              <a:t> </a:t>
            </a:r>
            <a:r>
              <a:rPr lang="es-ES" sz="2200" dirty="0" smtClean="0"/>
              <a:t>llama</a:t>
            </a:r>
            <a:r>
              <a:rPr lang="es-ES" sz="2200" dirty="0"/>
              <a:t> </a:t>
            </a:r>
            <a:r>
              <a:rPr lang="es-ES" sz="2200" dirty="0" smtClean="0"/>
              <a:t>Harry</a:t>
            </a:r>
            <a:r>
              <a:rPr lang="es-ES" sz="2200" dirty="0"/>
              <a:t> </a:t>
            </a:r>
            <a:r>
              <a:rPr lang="es-ES" sz="2200" dirty="0" smtClean="0"/>
              <a:t>Potter.</a:t>
            </a:r>
            <a:r>
              <a:rPr lang="es-ES" sz="2200" dirty="0"/>
              <a:t> </a:t>
            </a:r>
            <a:r>
              <a:rPr lang="es-ES" sz="2200" dirty="0" smtClean="0"/>
              <a:t>Harry</a:t>
            </a:r>
            <a:r>
              <a:rPr lang="es-ES" sz="2200" dirty="0"/>
              <a:t> </a:t>
            </a:r>
            <a:r>
              <a:rPr lang="es-ES" sz="2200" dirty="0" smtClean="0"/>
              <a:t>es</a:t>
            </a:r>
            <a:r>
              <a:rPr lang="es-ES" sz="2200" dirty="0"/>
              <a:t> </a:t>
            </a:r>
            <a:r>
              <a:rPr lang="es-ES" sz="2200" dirty="0" smtClean="0"/>
              <a:t>mágico,</a:t>
            </a:r>
            <a:r>
              <a:rPr lang="es-ES" sz="2200" dirty="0"/>
              <a:t> </a:t>
            </a:r>
            <a:r>
              <a:rPr lang="es-ES" sz="2200" dirty="0" smtClean="0"/>
              <a:t>especial e</a:t>
            </a:r>
            <a:r>
              <a:rPr lang="es-ES" sz="2200" dirty="0"/>
              <a:t> </a:t>
            </a:r>
            <a:r>
              <a:rPr lang="es-ES" sz="2200" dirty="0" smtClean="0"/>
              <a:t>inteligente.</a:t>
            </a:r>
            <a:r>
              <a:rPr lang="es-ES" sz="2200" dirty="0"/>
              <a:t> </a:t>
            </a:r>
            <a:r>
              <a:rPr lang="es-ES" sz="2200" dirty="0" smtClean="0"/>
              <a:t>Harry</a:t>
            </a:r>
            <a:r>
              <a:rPr lang="es-ES" sz="2200" dirty="0"/>
              <a:t> </a:t>
            </a:r>
            <a:r>
              <a:rPr lang="es-ES" sz="2200" dirty="0" smtClean="0"/>
              <a:t>tiene</a:t>
            </a:r>
            <a:r>
              <a:rPr lang="es-ES" sz="2200" dirty="0"/>
              <a:t> </a:t>
            </a:r>
            <a:r>
              <a:rPr lang="es-ES" sz="2200" dirty="0" smtClean="0"/>
              <a:t>talento</a:t>
            </a:r>
            <a:r>
              <a:rPr lang="es-ES" sz="2200" dirty="0"/>
              <a:t> </a:t>
            </a:r>
            <a:r>
              <a:rPr lang="es-ES" sz="2200" dirty="0" smtClean="0"/>
              <a:t>en</a:t>
            </a:r>
            <a:r>
              <a:rPr lang="es-ES" sz="2200" dirty="0"/>
              <a:t> </a:t>
            </a:r>
            <a:r>
              <a:rPr lang="es-ES" sz="2200" dirty="0" smtClean="0"/>
              <a:t>la</a:t>
            </a:r>
            <a:r>
              <a:rPr lang="es-ES" sz="2200" dirty="0"/>
              <a:t> </a:t>
            </a:r>
            <a:r>
              <a:rPr lang="es-ES" sz="2200" dirty="0" smtClean="0"/>
              <a:t>clase</a:t>
            </a:r>
            <a:r>
              <a:rPr lang="es-ES" sz="2200" dirty="0"/>
              <a:t> </a:t>
            </a:r>
            <a:r>
              <a:rPr lang="es-ES" sz="2200" dirty="0" smtClean="0"/>
              <a:t>de la Defensa contra los artes </a:t>
            </a:r>
            <a:r>
              <a:rPr lang="es-ES" sz="2200" dirty="0"/>
              <a:t>o</a:t>
            </a:r>
            <a:r>
              <a:rPr lang="es-ES" sz="2200" dirty="0" smtClean="0"/>
              <a:t>scuros pero la </a:t>
            </a:r>
            <a:r>
              <a:rPr lang="es-ES" sz="2200" dirty="0"/>
              <a:t>c</a:t>
            </a:r>
            <a:r>
              <a:rPr lang="es-ES" sz="2200" dirty="0" smtClean="0"/>
              <a:t>lase de la Historia de magia es dif</a:t>
            </a:r>
            <a:r>
              <a:rPr lang="es-ES" sz="2200" dirty="0" smtClean="0">
                <a:latin typeface="Calibri" panose="020F0502020204030204" pitchFamily="34" charset="0"/>
              </a:rPr>
              <a:t>ícil para él.</a:t>
            </a:r>
          </a:p>
          <a:p>
            <a:pPr marL="342900" indent="-342900">
              <a:buAutoNum type="arabicPeriod"/>
            </a:pPr>
            <a:endParaRPr lang="es-ES" sz="2200" dirty="0">
              <a:latin typeface="Calibri" panose="020F0502020204030204" pitchFamily="34" charset="0"/>
            </a:endParaRPr>
          </a:p>
          <a:p>
            <a:pPr marL="342900" indent="-342900">
              <a:buAutoNum type="arabicPeriod"/>
            </a:pPr>
            <a:r>
              <a:rPr lang="es-ES" sz="2200" dirty="0" smtClean="0">
                <a:latin typeface="Calibri" panose="020F0502020204030204" pitchFamily="34" charset="0"/>
              </a:rPr>
              <a:t>En la mañana, Harry va a escuela. Harry ve al profesor de la clase de la Historia de magia. Harry abre la puerta para el profesor </a:t>
            </a:r>
            <a:r>
              <a:rPr lang="es-ES" sz="2200" dirty="0" err="1" smtClean="0">
                <a:latin typeface="Calibri" panose="020F0502020204030204" pitchFamily="34" charset="0"/>
              </a:rPr>
              <a:t>Cuthbert</a:t>
            </a:r>
            <a:r>
              <a:rPr lang="es-ES" sz="2200" dirty="0" smtClean="0">
                <a:latin typeface="Calibri" panose="020F0502020204030204" pitchFamily="34" charset="0"/>
              </a:rPr>
              <a:t> </a:t>
            </a:r>
            <a:r>
              <a:rPr lang="es-ES" sz="2200" dirty="0" err="1" smtClean="0">
                <a:latin typeface="Calibri" panose="020F0502020204030204" pitchFamily="34" charset="0"/>
              </a:rPr>
              <a:t>Binns</a:t>
            </a:r>
            <a:r>
              <a:rPr lang="es-ES" sz="2200" dirty="0" smtClean="0">
                <a:latin typeface="Calibri" panose="020F0502020204030204" pitchFamily="34" charset="0"/>
              </a:rPr>
              <a:t>. </a:t>
            </a:r>
          </a:p>
          <a:p>
            <a:pPr marL="342900" indent="-342900">
              <a:buAutoNum type="arabicPeriod"/>
            </a:pPr>
            <a:endParaRPr lang="es-ES" sz="2200" dirty="0">
              <a:latin typeface="Calibri" panose="020F0502020204030204" pitchFamily="34" charset="0"/>
            </a:endParaRPr>
          </a:p>
          <a:p>
            <a:pPr marL="342900" indent="-342900">
              <a:buAutoNum type="arabicPeriod"/>
            </a:pPr>
            <a:r>
              <a:rPr lang="es-ES" sz="2200" dirty="0" smtClean="0">
                <a:latin typeface="Calibri" panose="020F0502020204030204" pitchFamily="34" charset="0"/>
              </a:rPr>
              <a:t>Harry va a la clase de la Historia de magia con su profesor. El profesor </a:t>
            </a:r>
            <a:r>
              <a:rPr lang="es-ES" sz="2200" dirty="0" err="1" smtClean="0">
                <a:latin typeface="Calibri" panose="020F0502020204030204" pitchFamily="34" charset="0"/>
              </a:rPr>
              <a:t>Cuthbert</a:t>
            </a:r>
            <a:r>
              <a:rPr lang="es-ES" sz="2200" dirty="0" smtClean="0">
                <a:latin typeface="Calibri" panose="020F0502020204030204" pitchFamily="34" charset="0"/>
              </a:rPr>
              <a:t> </a:t>
            </a:r>
            <a:r>
              <a:rPr lang="es-ES" sz="2200" dirty="0" err="1" smtClean="0">
                <a:latin typeface="Calibri" panose="020F0502020204030204" pitchFamily="34" charset="0"/>
              </a:rPr>
              <a:t>Bins</a:t>
            </a:r>
            <a:r>
              <a:rPr lang="es-ES" sz="2200" dirty="0" smtClean="0">
                <a:latin typeface="Calibri" panose="020F0502020204030204" pitchFamily="34" charset="0"/>
              </a:rPr>
              <a:t> le dice &lt;&lt;Muchas gracias, Harry. ¡Tú eres un estudiante fabuloso!&gt;&gt; </a:t>
            </a:r>
          </a:p>
          <a:p>
            <a:pPr marL="342900" indent="-342900">
              <a:buAutoNum type="arabicPeriod"/>
            </a:pPr>
            <a:endParaRPr lang="es-ES" sz="2200" dirty="0">
              <a:latin typeface="Calibri" panose="020F0502020204030204" pitchFamily="34" charset="0"/>
            </a:endParaRPr>
          </a:p>
          <a:p>
            <a:pPr marL="342900" indent="-342900">
              <a:buAutoNum type="arabicPeriod"/>
            </a:pPr>
            <a:r>
              <a:rPr lang="es-ES" sz="2200" dirty="0" smtClean="0">
                <a:latin typeface="Calibri" panose="020F0502020204030204" pitchFamily="34" charset="0"/>
              </a:rPr>
              <a:t>Harry le dice &lt;&lt;Sí, pero tengo problemas con la clase de la Historia de la magia. No es una clase interesante para mi.&gt;&gt;</a:t>
            </a:r>
          </a:p>
          <a:p>
            <a:pPr marL="342900" indent="-342900">
              <a:buAutoNum type="arabicPeriod"/>
            </a:pPr>
            <a:endParaRPr lang="es-ES" sz="2200" dirty="0">
              <a:latin typeface="Calibri" panose="020F0502020204030204" pitchFamily="34" charset="0"/>
            </a:endParaRPr>
          </a:p>
          <a:p>
            <a:pPr marL="342900" indent="-342900">
              <a:buAutoNum type="arabicPeriod"/>
            </a:pPr>
            <a:r>
              <a:rPr lang="es-ES" sz="2200" dirty="0" smtClean="0">
                <a:latin typeface="Calibri" panose="020F0502020204030204" pitchFamily="34" charset="0"/>
              </a:rPr>
              <a:t>El profesor </a:t>
            </a:r>
            <a:r>
              <a:rPr lang="es-ES" sz="2200" dirty="0" err="1" smtClean="0">
                <a:latin typeface="Calibri" panose="020F0502020204030204" pitchFamily="34" charset="0"/>
              </a:rPr>
              <a:t>Cuthbert</a:t>
            </a:r>
            <a:r>
              <a:rPr lang="es-ES" sz="2200" dirty="0" smtClean="0">
                <a:latin typeface="Calibri" panose="020F0502020204030204" pitchFamily="34" charset="0"/>
              </a:rPr>
              <a:t> </a:t>
            </a:r>
            <a:r>
              <a:rPr lang="es-ES" sz="2200" dirty="0" err="1" smtClean="0">
                <a:latin typeface="Calibri" panose="020F0502020204030204" pitchFamily="34" charset="0"/>
              </a:rPr>
              <a:t>Binns</a:t>
            </a:r>
            <a:r>
              <a:rPr lang="es-ES" sz="2200" dirty="0" smtClean="0">
                <a:latin typeface="Calibri" panose="020F0502020204030204" pitchFamily="34" charset="0"/>
              </a:rPr>
              <a:t> le dice &lt;&lt;Harry, no tienes problemas en la clase. ¡Tu Historia con el Lord </a:t>
            </a:r>
            <a:r>
              <a:rPr lang="es-ES" sz="2200" dirty="0" err="1" smtClean="0">
                <a:latin typeface="Calibri" panose="020F0502020204030204" pitchFamily="34" charset="0"/>
              </a:rPr>
              <a:t>Voldemort</a:t>
            </a:r>
            <a:r>
              <a:rPr lang="es-ES" sz="2200" dirty="0" smtClean="0">
                <a:latin typeface="Calibri" panose="020F0502020204030204" pitchFamily="34" charset="0"/>
              </a:rPr>
              <a:t> es un gran parte de la clase!&gt;&gt;</a:t>
            </a:r>
          </a:p>
          <a:p>
            <a:pPr marL="342900" indent="-342900">
              <a:buAutoNum type="arabicPeriod"/>
            </a:pPr>
            <a:endParaRPr lang="es-ES" sz="2200" dirty="0">
              <a:latin typeface="Calibri" panose="020F0502020204030204" pitchFamily="34" charset="0"/>
            </a:endParaRPr>
          </a:p>
          <a:p>
            <a:pPr marL="342900" indent="-342900">
              <a:buAutoNum type="arabicPeriod"/>
            </a:pPr>
            <a:r>
              <a:rPr lang="es-ES" sz="2200" dirty="0" smtClean="0">
                <a:latin typeface="Calibri" panose="020F0502020204030204" pitchFamily="34" charset="0"/>
              </a:rPr>
              <a:t>Cuando Harry va a su casa, Harry decide decir más en la clase de la Historia de la magia de sus experiencias. Harry hace un video y escribe sobre el Lord </a:t>
            </a:r>
            <a:r>
              <a:rPr lang="es-ES" sz="2200" dirty="0" err="1" smtClean="0">
                <a:latin typeface="Calibri" panose="020F0502020204030204" pitchFamily="34" charset="0"/>
              </a:rPr>
              <a:t>Voldemort</a:t>
            </a:r>
            <a:r>
              <a:rPr lang="es-ES" sz="2200" dirty="0" smtClean="0">
                <a:latin typeface="Calibri" panose="020F0502020204030204" pitchFamily="34" charset="0"/>
              </a:rPr>
              <a:t>.  </a:t>
            </a:r>
          </a:p>
          <a:p>
            <a:pPr marL="342900" indent="-342900">
              <a:buAutoNum type="arabicPeriod"/>
            </a:pPr>
            <a:endParaRPr lang="en-US" dirty="0"/>
          </a:p>
        </p:txBody>
      </p:sp>
    </p:spTree>
    <p:extLst>
      <p:ext uri="{BB962C8B-B14F-4D97-AF65-F5344CB8AC3E}">
        <p14:creationId xmlns:p14="http://schemas.microsoft.com/office/powerpoint/2010/main" val="1183848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789" y="231820"/>
            <a:ext cx="11887200" cy="5632311"/>
          </a:xfrm>
          <a:prstGeom prst="rect">
            <a:avLst/>
          </a:prstGeom>
          <a:noFill/>
        </p:spPr>
        <p:txBody>
          <a:bodyPr wrap="square" rtlCol="0">
            <a:spAutoFit/>
          </a:bodyPr>
          <a:lstStyle/>
          <a:p>
            <a:r>
              <a:rPr lang="en-US" sz="2400" dirty="0" smtClean="0"/>
              <a:t>Step 2- Answer the following questions (can be done in English):</a:t>
            </a:r>
          </a:p>
          <a:p>
            <a:endParaRPr lang="en-US" sz="2400" dirty="0"/>
          </a:p>
          <a:p>
            <a:pPr marL="342900" indent="-342900">
              <a:buAutoNum type="arabicParenR"/>
            </a:pPr>
            <a:r>
              <a:rPr lang="en-US" sz="2400" dirty="0" smtClean="0"/>
              <a:t>What is Harry Potter’s problem?   </a:t>
            </a:r>
          </a:p>
          <a:p>
            <a:r>
              <a:rPr lang="en-US" sz="2400" dirty="0" smtClean="0"/>
              <a:t>   </a:t>
            </a:r>
          </a:p>
          <a:p>
            <a:r>
              <a:rPr lang="en-US" sz="2400" dirty="0" smtClean="0"/>
              <a:t>2) What time of day does Harry go to school? </a:t>
            </a:r>
          </a:p>
          <a:p>
            <a:r>
              <a:rPr lang="en-US" sz="2400" dirty="0" smtClean="0"/>
              <a:t>     </a:t>
            </a:r>
          </a:p>
          <a:p>
            <a:r>
              <a:rPr lang="en-US" sz="2400" dirty="0" smtClean="0"/>
              <a:t>3) What does Harry do for his teacher? </a:t>
            </a:r>
          </a:p>
          <a:p>
            <a:r>
              <a:rPr lang="en-US" sz="2400" dirty="0" smtClean="0"/>
              <a:t>      </a:t>
            </a:r>
          </a:p>
          <a:p>
            <a:r>
              <a:rPr lang="en-US" sz="2400" dirty="0" smtClean="0"/>
              <a:t>4) What does Professor Cuthbert </a:t>
            </a:r>
            <a:r>
              <a:rPr lang="en-US" sz="2400" dirty="0" err="1" smtClean="0"/>
              <a:t>Binns</a:t>
            </a:r>
            <a:r>
              <a:rPr lang="en-US" sz="2400" dirty="0" smtClean="0"/>
              <a:t> tell Harry about the class? </a:t>
            </a:r>
          </a:p>
          <a:p>
            <a:r>
              <a:rPr lang="en-US" sz="2400" dirty="0" smtClean="0"/>
              <a:t>      </a:t>
            </a:r>
          </a:p>
          <a:p>
            <a:r>
              <a:rPr lang="en-US" sz="2400" dirty="0" smtClean="0"/>
              <a:t>5) How does Harry Potter respond to his teacher’s comment? </a:t>
            </a:r>
          </a:p>
          <a:p>
            <a:endParaRPr lang="en-US" sz="2400" dirty="0"/>
          </a:p>
          <a:p>
            <a:r>
              <a:rPr lang="en-US" sz="2400" dirty="0" smtClean="0"/>
              <a:t>Step 3-  Write a new version of the same story (in Spanish). This means that the plot should be similar, but the details must be different.  You can change characters, descriptions, locations, responses, etc. to make it different. </a:t>
            </a:r>
            <a:endParaRPr lang="en-US" sz="2400" dirty="0"/>
          </a:p>
        </p:txBody>
      </p:sp>
    </p:spTree>
    <p:extLst>
      <p:ext uri="{BB962C8B-B14F-4D97-AF65-F5344CB8AC3E}">
        <p14:creationId xmlns:p14="http://schemas.microsoft.com/office/powerpoint/2010/main" val="1113853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230</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Ellyn Powers-Wack</dc:creator>
  <cp:lastModifiedBy>Ellyn Powers-Wack</cp:lastModifiedBy>
  <cp:revision>9</cp:revision>
  <dcterms:created xsi:type="dcterms:W3CDTF">2015-08-24T03:39:34Z</dcterms:created>
  <dcterms:modified xsi:type="dcterms:W3CDTF">2015-08-24T04:57:24Z</dcterms:modified>
</cp:coreProperties>
</file>