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F6AFC-C9D7-450E-A3F3-F7CB4B4575C9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38BD-8D92-429C-9011-14409EBAF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494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F6AFC-C9D7-450E-A3F3-F7CB4B4575C9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38BD-8D92-429C-9011-14409EBAF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671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F6AFC-C9D7-450E-A3F3-F7CB4B4575C9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38BD-8D92-429C-9011-14409EBAF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91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F6AFC-C9D7-450E-A3F3-F7CB4B4575C9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38BD-8D92-429C-9011-14409EBAF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02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F6AFC-C9D7-450E-A3F3-F7CB4B4575C9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38BD-8D92-429C-9011-14409EBAF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4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F6AFC-C9D7-450E-A3F3-F7CB4B4575C9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38BD-8D92-429C-9011-14409EBAF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9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F6AFC-C9D7-450E-A3F3-F7CB4B4575C9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38BD-8D92-429C-9011-14409EBAF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80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F6AFC-C9D7-450E-A3F3-F7CB4B4575C9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38BD-8D92-429C-9011-14409EBAF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926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F6AFC-C9D7-450E-A3F3-F7CB4B4575C9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38BD-8D92-429C-9011-14409EBAF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442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F6AFC-C9D7-450E-A3F3-F7CB4B4575C9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38BD-8D92-429C-9011-14409EBAF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386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F6AFC-C9D7-450E-A3F3-F7CB4B4575C9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38BD-8D92-429C-9011-14409EBAF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72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F6AFC-C9D7-450E-A3F3-F7CB4B4575C9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438BD-8D92-429C-9011-14409EBAF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104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1820" y="309093"/>
            <a:ext cx="1168113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s-US" sz="2800" dirty="0">
                <a:solidFill>
                  <a:prstClr val="black"/>
                </a:solidFill>
              </a:rPr>
              <a:t>Hoy es </a:t>
            </a:r>
            <a:r>
              <a:rPr lang="es-US" sz="2800" i="1" dirty="0" smtClean="0">
                <a:solidFill>
                  <a:srgbClr val="7030A0"/>
                </a:solidFill>
              </a:rPr>
              <a:t>martes</a:t>
            </a:r>
            <a:r>
              <a:rPr lang="es-US" sz="2800" dirty="0" smtClean="0">
                <a:solidFill>
                  <a:prstClr val="black"/>
                </a:solidFill>
              </a:rPr>
              <a:t> </a:t>
            </a:r>
            <a:r>
              <a:rPr lang="es-US" sz="2800" dirty="0">
                <a:solidFill>
                  <a:prstClr val="black"/>
                </a:solidFill>
              </a:rPr>
              <a:t>el </a:t>
            </a:r>
            <a:r>
              <a:rPr lang="es-US" sz="2800" i="1" dirty="0" smtClean="0">
                <a:solidFill>
                  <a:srgbClr val="5B9BD5"/>
                </a:solidFill>
              </a:rPr>
              <a:t>veinticinco</a:t>
            </a:r>
            <a:r>
              <a:rPr lang="es-US" sz="2800" dirty="0" smtClean="0">
                <a:solidFill>
                  <a:prstClr val="black"/>
                </a:solidFill>
              </a:rPr>
              <a:t> </a:t>
            </a:r>
            <a:r>
              <a:rPr lang="es-US" sz="2800" dirty="0">
                <a:solidFill>
                  <a:prstClr val="black"/>
                </a:solidFill>
              </a:rPr>
              <a:t>de </a:t>
            </a:r>
            <a:r>
              <a:rPr lang="es-US" sz="2800" i="1" dirty="0">
                <a:solidFill>
                  <a:srgbClr val="FF0000"/>
                </a:solidFill>
              </a:rPr>
              <a:t>agosto</a:t>
            </a:r>
            <a:r>
              <a:rPr lang="es-US" sz="2800" dirty="0">
                <a:solidFill>
                  <a:prstClr val="black"/>
                </a:solidFill>
              </a:rPr>
              <a:t> de </a:t>
            </a:r>
            <a:r>
              <a:rPr lang="es-US" sz="2800" i="1" dirty="0">
                <a:solidFill>
                  <a:srgbClr val="70AD47"/>
                </a:solidFill>
              </a:rPr>
              <a:t>dos mil quince</a:t>
            </a:r>
            <a:r>
              <a:rPr lang="en-US" sz="2800" dirty="0">
                <a:solidFill>
                  <a:prstClr val="black"/>
                </a:solidFill>
              </a:rPr>
              <a:t>.</a:t>
            </a:r>
          </a:p>
          <a:p>
            <a:pPr lvl="0" algn="ctr">
              <a:lnSpc>
                <a:spcPct val="150000"/>
              </a:lnSpc>
            </a:pPr>
            <a:r>
              <a:rPr lang="en-US" sz="2800" dirty="0">
                <a:solidFill>
                  <a:prstClr val="black"/>
                </a:solidFill>
              </a:rPr>
              <a:t>White Board</a:t>
            </a:r>
          </a:p>
          <a:p>
            <a:pPr lvl="0">
              <a:lnSpc>
                <a:spcPct val="150000"/>
              </a:lnSpc>
            </a:pPr>
            <a:r>
              <a:rPr lang="en-US" sz="2800" dirty="0">
                <a:solidFill>
                  <a:prstClr val="black"/>
                </a:solidFill>
              </a:rPr>
              <a:t>El </a:t>
            </a:r>
            <a:r>
              <a:rPr lang="en-US" sz="2800" dirty="0" err="1">
                <a:solidFill>
                  <a:prstClr val="black"/>
                </a:solidFill>
              </a:rPr>
              <a:t>calentamiento</a:t>
            </a:r>
            <a:r>
              <a:rPr lang="en-US" sz="2800" dirty="0">
                <a:solidFill>
                  <a:prstClr val="black"/>
                </a:solidFill>
              </a:rPr>
              <a:t>: </a:t>
            </a:r>
            <a:r>
              <a:rPr lang="en-US" sz="2800" dirty="0" smtClean="0">
                <a:solidFill>
                  <a:prstClr val="black"/>
                </a:solidFill>
              </a:rPr>
              <a:t>Write at least 3 sentences in Spanish about the picture.</a:t>
            </a:r>
            <a:endParaRPr lang="en-US" sz="28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800" dirty="0" err="1">
                <a:solidFill>
                  <a:prstClr val="black"/>
                </a:solidFill>
              </a:rPr>
              <a:t>Pregunta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influyente</a:t>
            </a:r>
            <a:r>
              <a:rPr lang="en-US" sz="2800" dirty="0">
                <a:solidFill>
                  <a:prstClr val="black"/>
                </a:solidFill>
              </a:rPr>
              <a:t>: </a:t>
            </a:r>
            <a:r>
              <a:rPr lang="en-US" sz="2800" dirty="0" smtClean="0">
                <a:solidFill>
                  <a:prstClr val="black"/>
                </a:solidFill>
              </a:rPr>
              <a:t>Would you tell me about yourself?</a:t>
            </a:r>
            <a:endParaRPr lang="en-US" sz="28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800" dirty="0" err="1">
                <a:solidFill>
                  <a:prstClr val="black"/>
                </a:solidFill>
              </a:rPr>
              <a:t>Objectivo</a:t>
            </a:r>
            <a:r>
              <a:rPr lang="en-US" sz="2800" dirty="0">
                <a:solidFill>
                  <a:prstClr val="black"/>
                </a:solidFill>
              </a:rPr>
              <a:t>: The Student will </a:t>
            </a:r>
            <a:r>
              <a:rPr lang="en-US" sz="2800" dirty="0" smtClean="0">
                <a:solidFill>
                  <a:prstClr val="black"/>
                </a:solidFill>
              </a:rPr>
              <a:t>practice speaking with others </a:t>
            </a:r>
            <a:r>
              <a:rPr lang="en-US" sz="2800" dirty="0">
                <a:solidFill>
                  <a:prstClr val="black"/>
                </a:solidFill>
              </a:rPr>
              <a:t>in Spanish. </a:t>
            </a:r>
          </a:p>
          <a:p>
            <a:pPr lvl="0">
              <a:lnSpc>
                <a:spcPct val="150000"/>
              </a:lnSpc>
            </a:pPr>
            <a:r>
              <a:rPr lang="en-US" sz="2800" dirty="0" err="1">
                <a:solidFill>
                  <a:prstClr val="black"/>
                </a:solidFill>
              </a:rPr>
              <a:t>Actividades</a:t>
            </a:r>
            <a:r>
              <a:rPr lang="en-US" sz="2800" dirty="0">
                <a:solidFill>
                  <a:prstClr val="black"/>
                </a:solidFill>
              </a:rPr>
              <a:t>: </a:t>
            </a:r>
            <a:r>
              <a:rPr lang="en-US" sz="2800" dirty="0" smtClean="0">
                <a:solidFill>
                  <a:prstClr val="black"/>
                </a:solidFill>
              </a:rPr>
              <a:t>Portfolio Interviews, conversations with classmates.</a:t>
            </a:r>
          </a:p>
          <a:p>
            <a:pPr lvl="0">
              <a:lnSpc>
                <a:spcPct val="150000"/>
              </a:lnSpc>
            </a:pPr>
            <a:r>
              <a:rPr lang="en-US" sz="2800" dirty="0" err="1" smtClean="0">
                <a:solidFill>
                  <a:prstClr val="black"/>
                </a:solidFill>
              </a:rPr>
              <a:t>Tarea</a:t>
            </a:r>
            <a:r>
              <a:rPr lang="en-US" sz="2800" dirty="0" smtClean="0">
                <a:solidFill>
                  <a:prstClr val="black"/>
                </a:solidFill>
              </a:rPr>
              <a:t>: Finish seasons description if necessary. </a:t>
            </a:r>
            <a:endParaRPr lang="en-US" sz="28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800" dirty="0">
                <a:solidFill>
                  <a:prstClr val="black"/>
                </a:solidFill>
              </a:rPr>
              <a:t>SPI’s: 1.1 </a:t>
            </a:r>
            <a:r>
              <a:rPr lang="en-US" sz="2800" dirty="0" smtClean="0">
                <a:solidFill>
                  <a:prstClr val="black"/>
                </a:solidFill>
              </a:rPr>
              <a:t>C, D, F; </a:t>
            </a:r>
            <a:r>
              <a:rPr lang="en-US" sz="2800" dirty="0">
                <a:solidFill>
                  <a:prstClr val="black"/>
                </a:solidFill>
              </a:rPr>
              <a:t>1.3 </a:t>
            </a:r>
            <a:r>
              <a:rPr lang="en-US" sz="2800" dirty="0" smtClean="0">
                <a:solidFill>
                  <a:prstClr val="black"/>
                </a:solidFill>
              </a:rPr>
              <a:t>A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43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42" y="96463"/>
            <a:ext cx="7585058" cy="67615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786352" y="270457"/>
            <a:ext cx="42811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Calentamiento</a:t>
            </a:r>
            <a:r>
              <a:rPr lang="en-US" sz="2800" dirty="0" smtClean="0"/>
              <a:t>:</a:t>
            </a:r>
          </a:p>
          <a:p>
            <a:endParaRPr lang="en-US" sz="2800" dirty="0"/>
          </a:p>
          <a:p>
            <a:r>
              <a:rPr lang="en-US" sz="2800" dirty="0" smtClean="0"/>
              <a:t>Write at least 3 sentences (in Spanish) about the picture.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/>
              <a:t>Can be about anything in the picture, the people, the food, colors, clothes, what they are doing, etc. </a:t>
            </a:r>
          </a:p>
        </p:txBody>
      </p:sp>
    </p:spTree>
    <p:extLst>
      <p:ext uri="{BB962C8B-B14F-4D97-AF65-F5344CB8AC3E}">
        <p14:creationId xmlns:p14="http://schemas.microsoft.com/office/powerpoint/2010/main" val="1138916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304" y="270456"/>
            <a:ext cx="1175841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Classmate conversations</a:t>
            </a:r>
          </a:p>
          <a:p>
            <a:endParaRPr lang="en-US" sz="2400" dirty="0"/>
          </a:p>
          <a:p>
            <a:r>
              <a:rPr lang="en-US" sz="2400" dirty="0" smtClean="0"/>
              <a:t>Ask 4 classmates the following questions. The conversations should be all in Spanish. You should write down their responses in Spanish. To be turned in. </a:t>
            </a:r>
          </a:p>
          <a:p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>
                <a:latin typeface="Calibri" panose="020F0502020204030204" pitchFamily="34" charset="0"/>
              </a:rPr>
              <a:t>Q:¿Cómo </a:t>
            </a:r>
            <a:r>
              <a:rPr lang="en-US" sz="2400" dirty="0" err="1" smtClean="0">
                <a:latin typeface="Calibri" panose="020F0502020204030204" pitchFamily="34" charset="0"/>
              </a:rPr>
              <a:t>te</a:t>
            </a:r>
            <a:r>
              <a:rPr lang="en-US" sz="2400" dirty="0" smtClean="0">
                <a:latin typeface="Calibri" panose="020F0502020204030204" pitchFamily="34" charset="0"/>
              </a:rPr>
              <a:t> llamas?</a:t>
            </a:r>
          </a:p>
          <a:p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</a:rPr>
              <a:t>      A: Se llama…</a:t>
            </a:r>
          </a:p>
          <a:p>
            <a:pPr marL="457200" indent="-457200">
              <a:buAutoNum type="arabicPeriod" startAt="2"/>
            </a:pPr>
            <a:r>
              <a:rPr lang="en-US" sz="2400" dirty="0" smtClean="0">
                <a:latin typeface="Calibri" panose="020F0502020204030204" pitchFamily="34" charset="0"/>
              </a:rPr>
              <a:t>Q: </a:t>
            </a:r>
            <a:r>
              <a:rPr lang="en-US" sz="2400" dirty="0" smtClean="0">
                <a:latin typeface="Calibri" panose="020F0502020204030204" pitchFamily="34" charset="0"/>
              </a:rPr>
              <a:t>:¿</a:t>
            </a:r>
            <a:r>
              <a:rPr lang="en-US" sz="2400" dirty="0" err="1" smtClean="0">
                <a:latin typeface="Calibri" panose="020F0502020204030204" pitchFamily="34" charset="0"/>
              </a:rPr>
              <a:t>Cómo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</a:rPr>
              <a:t>estás</a:t>
            </a:r>
            <a:r>
              <a:rPr lang="en-US" sz="2400" dirty="0" smtClean="0">
                <a:latin typeface="Calibri" panose="020F0502020204030204" pitchFamily="34" charset="0"/>
              </a:rPr>
              <a:t>?</a:t>
            </a:r>
          </a:p>
          <a:p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</a:rPr>
              <a:t>      A: Él/Ella </a:t>
            </a:r>
            <a:r>
              <a:rPr lang="en-US" sz="2400" dirty="0" err="1" smtClean="0">
                <a:latin typeface="Calibri" panose="020F0502020204030204" pitchFamily="34" charset="0"/>
              </a:rPr>
              <a:t>está</a:t>
            </a:r>
            <a:r>
              <a:rPr lang="en-US" sz="2400" dirty="0" smtClean="0">
                <a:latin typeface="Calibri" panose="020F0502020204030204" pitchFamily="34" charset="0"/>
              </a:rPr>
              <a:t>…</a:t>
            </a:r>
          </a:p>
          <a:p>
            <a:pPr marL="457200" indent="-457200">
              <a:buAutoNum type="arabicPeriod" startAt="3"/>
            </a:pPr>
            <a:r>
              <a:rPr lang="en-US" sz="2400" dirty="0" smtClean="0">
                <a:latin typeface="Calibri" panose="020F0502020204030204" pitchFamily="34" charset="0"/>
              </a:rPr>
              <a:t>Q: ¿</a:t>
            </a:r>
            <a:r>
              <a:rPr lang="en-US" sz="2400" dirty="0" err="1" smtClean="0">
                <a:latin typeface="Calibri" panose="020F0502020204030204" pitchFamily="34" charset="0"/>
              </a:rPr>
              <a:t>Cuántos</a:t>
            </a:r>
            <a:r>
              <a:rPr lang="en-US" sz="2400" dirty="0" smtClean="0">
                <a:latin typeface="Calibri" panose="020F0502020204030204" pitchFamily="34" charset="0"/>
              </a:rPr>
              <a:t> a</a:t>
            </a:r>
            <a:r>
              <a:rPr lang="en-US" sz="2400" dirty="0" smtClean="0">
                <a:latin typeface="Corbel" panose="020B0503020204020204" pitchFamily="34" charset="0"/>
              </a:rPr>
              <a:t>ños </a:t>
            </a:r>
            <a:r>
              <a:rPr lang="en-US" sz="2400" dirty="0" err="1" smtClean="0">
                <a:latin typeface="Corbel" panose="020B0503020204020204" pitchFamily="34" charset="0"/>
              </a:rPr>
              <a:t>tienes</a:t>
            </a:r>
            <a:r>
              <a:rPr lang="en-US" sz="2400" dirty="0" smtClean="0">
                <a:latin typeface="Corbel" panose="020B0503020204020204" pitchFamily="34" charset="0"/>
              </a:rPr>
              <a:t>?</a:t>
            </a:r>
          </a:p>
          <a:p>
            <a:r>
              <a:rPr lang="en-US" sz="2400" dirty="0">
                <a:latin typeface="Corbel" panose="020B0503020204020204" pitchFamily="34" charset="0"/>
              </a:rPr>
              <a:t> </a:t>
            </a:r>
            <a:r>
              <a:rPr lang="en-US" sz="2400" dirty="0" smtClean="0">
                <a:latin typeface="Corbel" panose="020B0503020204020204" pitchFamily="34" charset="0"/>
              </a:rPr>
              <a:t>       A: </a:t>
            </a:r>
            <a:r>
              <a:rPr lang="en-US" sz="2400" dirty="0" smtClean="0">
                <a:latin typeface="Calibri" panose="020F0502020204030204" pitchFamily="34" charset="0"/>
              </a:rPr>
              <a:t>Él/Ella </a:t>
            </a:r>
            <a:r>
              <a:rPr lang="en-US" sz="2400" dirty="0" err="1" smtClean="0">
                <a:latin typeface="Calibri" panose="020F0502020204030204" pitchFamily="34" charset="0"/>
              </a:rPr>
              <a:t>tiene</a:t>
            </a:r>
            <a:r>
              <a:rPr lang="en-US" sz="2400" dirty="0" smtClean="0">
                <a:latin typeface="Calibri" panose="020F0502020204030204" pitchFamily="34" charset="0"/>
              </a:rPr>
              <a:t>… a</a:t>
            </a:r>
            <a:r>
              <a:rPr lang="en-US" sz="2400" dirty="0" smtClean="0">
                <a:latin typeface="Corbel" panose="020B0503020204020204" pitchFamily="34" charset="0"/>
              </a:rPr>
              <a:t>ños.</a:t>
            </a:r>
          </a:p>
          <a:p>
            <a:pPr marL="457200" indent="-457200">
              <a:buAutoNum type="arabicPeriod" startAt="4"/>
            </a:pPr>
            <a:r>
              <a:rPr lang="en-US" sz="2400" dirty="0" smtClean="0">
                <a:latin typeface="Corbel" panose="020B0503020204020204" pitchFamily="34" charset="0"/>
              </a:rPr>
              <a:t>Q: </a:t>
            </a:r>
            <a:r>
              <a:rPr lang="en-US" sz="2400" dirty="0" smtClean="0">
                <a:latin typeface="Calibri" panose="020F0502020204030204" pitchFamily="34" charset="0"/>
              </a:rPr>
              <a:t>¿De </a:t>
            </a:r>
            <a:r>
              <a:rPr lang="en-US" sz="2400" dirty="0" err="1" smtClean="0">
                <a:latin typeface="Calibri" panose="020F0502020204030204" pitchFamily="34" charset="0"/>
              </a:rPr>
              <a:t>dónde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</a:rPr>
              <a:t>eres</a:t>
            </a:r>
            <a:r>
              <a:rPr lang="en-US" sz="2400" dirty="0" smtClean="0">
                <a:latin typeface="Calibri" panose="020F0502020204030204" pitchFamily="34" charset="0"/>
              </a:rPr>
              <a:t>?</a:t>
            </a:r>
          </a:p>
          <a:p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</a:rPr>
              <a:t>      A: </a:t>
            </a:r>
            <a:r>
              <a:rPr lang="en-US" sz="2400" dirty="0" smtClean="0">
                <a:latin typeface="Calibri" panose="020F0502020204030204" pitchFamily="34" charset="0"/>
              </a:rPr>
              <a:t>Él/Ella </a:t>
            </a:r>
            <a:r>
              <a:rPr lang="en-US" sz="2400" dirty="0" err="1" smtClean="0">
                <a:latin typeface="Calibri" panose="020F0502020204030204" pitchFamily="34" charset="0"/>
              </a:rPr>
              <a:t>es</a:t>
            </a:r>
            <a:r>
              <a:rPr lang="en-US" sz="2400" dirty="0" smtClean="0">
                <a:latin typeface="Calibri" panose="020F0502020204030204" pitchFamily="34" charset="0"/>
              </a:rPr>
              <a:t> de…</a:t>
            </a:r>
            <a:endParaRPr lang="en-US" sz="2400" dirty="0">
              <a:latin typeface="Calibri" panose="020F0502020204030204" pitchFamily="34" charset="0"/>
            </a:endParaRPr>
          </a:p>
          <a:p>
            <a:pPr marL="457200" indent="-457200">
              <a:buAutoNum type="arabicPeriod"/>
            </a:pP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099" y="2605731"/>
            <a:ext cx="7657308" cy="3228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227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844" y="184328"/>
            <a:ext cx="6413961" cy="64354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1668" y="184328"/>
            <a:ext cx="522882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Repaso</a:t>
            </a:r>
            <a:r>
              <a:rPr lang="en-US" sz="3200" dirty="0" smtClean="0"/>
              <a:t>/Review</a:t>
            </a:r>
          </a:p>
          <a:p>
            <a:endParaRPr lang="en-US" sz="3200" dirty="0"/>
          </a:p>
          <a:p>
            <a:r>
              <a:rPr lang="en-US" sz="3200" dirty="0" smtClean="0"/>
              <a:t>Describe the 4 seasons and list any activities you can do during that season. (All work is to be done in Spanish)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67402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228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Corbel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Ellyn Powers-Wack</dc:creator>
  <cp:lastModifiedBy>Ellyn Powers-Wack</cp:lastModifiedBy>
  <cp:revision>5</cp:revision>
  <dcterms:created xsi:type="dcterms:W3CDTF">2015-08-25T03:55:57Z</dcterms:created>
  <dcterms:modified xsi:type="dcterms:W3CDTF">2015-08-25T09:02:21Z</dcterms:modified>
</cp:coreProperties>
</file>