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6583D-06EA-4BAA-B4AD-BEA8177A4A59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BD2D5-09AD-45A1-A9B0-581FCA9E5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1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Quien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esposo</a:t>
            </a:r>
            <a:r>
              <a:rPr lang="en-US" dirty="0" smtClean="0"/>
              <a:t> de Claire?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Quien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hija</a:t>
            </a:r>
            <a:r>
              <a:rPr lang="en-US" baseline="0" dirty="0" smtClean="0"/>
              <a:t> de Cameron y Mitchel? Haley y Alex son las _________ de Claire y Phil. </a:t>
            </a:r>
            <a:r>
              <a:rPr lang="en-US" baseline="0" dirty="0" err="1" smtClean="0"/>
              <a:t>Quienes</a:t>
            </a:r>
            <a:r>
              <a:rPr lang="en-US" baseline="0" dirty="0" smtClean="0"/>
              <a:t> son </a:t>
            </a:r>
            <a:r>
              <a:rPr lang="en-US" baseline="0" dirty="0" err="1" smtClean="0"/>
              <a:t>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tios</a:t>
            </a:r>
            <a:r>
              <a:rPr lang="en-US" baseline="0" dirty="0" smtClean="0"/>
              <a:t> de Haley, Alex y Luke?  Jay y Gloria son </a:t>
            </a:r>
            <a:r>
              <a:rPr lang="en-US" baseline="0" dirty="0" err="1" smtClean="0"/>
              <a:t>los</a:t>
            </a:r>
            <a:r>
              <a:rPr lang="en-US" baseline="0" dirty="0" smtClean="0"/>
              <a:t> _________ de </a:t>
            </a:r>
            <a:r>
              <a:rPr lang="en-US" baseline="0" dirty="0" err="1" smtClean="0"/>
              <a:t>Fulgencio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BD2D5-09AD-45A1-A9B0-581FCA9E5B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01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3083-122F-4135-B7E8-715EFD07E6F1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BD99-DB87-43DE-8A78-5719A037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60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3083-122F-4135-B7E8-715EFD07E6F1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BD99-DB87-43DE-8A78-5719A037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2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3083-122F-4135-B7E8-715EFD07E6F1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BD99-DB87-43DE-8A78-5719A037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6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3083-122F-4135-B7E8-715EFD07E6F1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BD99-DB87-43DE-8A78-5719A037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3083-122F-4135-B7E8-715EFD07E6F1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BD99-DB87-43DE-8A78-5719A037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64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3083-122F-4135-B7E8-715EFD07E6F1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BD99-DB87-43DE-8A78-5719A037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8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3083-122F-4135-B7E8-715EFD07E6F1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BD99-DB87-43DE-8A78-5719A037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7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3083-122F-4135-B7E8-715EFD07E6F1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BD99-DB87-43DE-8A78-5719A037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1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3083-122F-4135-B7E8-715EFD07E6F1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BD99-DB87-43DE-8A78-5719A037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0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3083-122F-4135-B7E8-715EFD07E6F1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BD99-DB87-43DE-8A78-5719A037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4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3083-122F-4135-B7E8-715EFD07E6F1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BD99-DB87-43DE-8A78-5719A037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4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C3083-122F-4135-B7E8-715EFD07E6F1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8BD99-DB87-43DE-8A78-5719A037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7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WMF"/><Relationship Id="rId7" Type="http://schemas.openxmlformats.org/officeDocument/2006/relationships/image" Target="../media/image5.jpe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1216" y="128789"/>
            <a:ext cx="1108871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s-US" sz="2800" dirty="0">
                <a:solidFill>
                  <a:prstClr val="black"/>
                </a:solidFill>
              </a:rPr>
              <a:t>Hoy es </a:t>
            </a:r>
            <a:r>
              <a:rPr lang="es-US" sz="2800" i="1" dirty="0" smtClean="0">
                <a:solidFill>
                  <a:srgbClr val="7030A0"/>
                </a:solidFill>
              </a:rPr>
              <a:t>jueves</a:t>
            </a:r>
            <a:r>
              <a:rPr lang="es-US" sz="2800" dirty="0" smtClean="0">
                <a:solidFill>
                  <a:prstClr val="black"/>
                </a:solidFill>
              </a:rPr>
              <a:t> </a:t>
            </a:r>
            <a:r>
              <a:rPr lang="es-US" sz="2800" dirty="0">
                <a:solidFill>
                  <a:prstClr val="black"/>
                </a:solidFill>
              </a:rPr>
              <a:t>el </a:t>
            </a:r>
            <a:r>
              <a:rPr lang="es-US" sz="2800" i="1" dirty="0" smtClean="0">
                <a:solidFill>
                  <a:srgbClr val="5B9BD5"/>
                </a:solidFill>
              </a:rPr>
              <a:t>veintisiete</a:t>
            </a:r>
            <a:r>
              <a:rPr lang="es-US" sz="2800" dirty="0" smtClean="0">
                <a:solidFill>
                  <a:prstClr val="black"/>
                </a:solidFill>
              </a:rPr>
              <a:t> </a:t>
            </a:r>
            <a:r>
              <a:rPr lang="es-US" sz="2800" dirty="0">
                <a:solidFill>
                  <a:prstClr val="black"/>
                </a:solidFill>
              </a:rPr>
              <a:t>de </a:t>
            </a:r>
            <a:r>
              <a:rPr lang="es-US" sz="2800" i="1" dirty="0">
                <a:solidFill>
                  <a:srgbClr val="FF0000"/>
                </a:solidFill>
              </a:rPr>
              <a:t>agosto</a:t>
            </a:r>
            <a:r>
              <a:rPr lang="es-US" sz="2800" dirty="0">
                <a:solidFill>
                  <a:prstClr val="black"/>
                </a:solidFill>
              </a:rPr>
              <a:t> de </a:t>
            </a:r>
            <a:r>
              <a:rPr lang="es-US" sz="2800" i="1" dirty="0">
                <a:solidFill>
                  <a:srgbClr val="70AD47"/>
                </a:solidFill>
              </a:rPr>
              <a:t>dos mil quince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 algn="ctr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White Board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El </a:t>
            </a:r>
            <a:r>
              <a:rPr lang="en-US" sz="2800" dirty="0" err="1">
                <a:solidFill>
                  <a:prstClr val="black"/>
                </a:solidFill>
              </a:rPr>
              <a:t>calentamiento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  <a:r>
              <a:rPr lang="en-US" sz="2800" dirty="0" err="1" smtClean="0">
                <a:solidFill>
                  <a:prstClr val="black"/>
                </a:solidFill>
              </a:rPr>
              <a:t>Llenar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los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espacios</a:t>
            </a:r>
            <a:r>
              <a:rPr lang="en-US" sz="2800" dirty="0" smtClean="0">
                <a:solidFill>
                  <a:prstClr val="black"/>
                </a:solidFill>
              </a:rPr>
              <a:t> (fill in the blanks)-</a:t>
            </a:r>
          </a:p>
          <a:p>
            <a:pPr marL="514350" lvl="0" indent="-514350">
              <a:lnSpc>
                <a:spcPct val="150000"/>
              </a:lnSpc>
              <a:buAutoNum type="arabicPeriod"/>
            </a:pPr>
            <a:r>
              <a:rPr lang="en-US" sz="2800" dirty="0" err="1" smtClean="0">
                <a:solidFill>
                  <a:prstClr val="black"/>
                </a:solidFill>
              </a:rPr>
              <a:t>Mi</a:t>
            </a:r>
            <a:r>
              <a:rPr lang="en-US" sz="2800" dirty="0" smtClean="0">
                <a:solidFill>
                  <a:prstClr val="black"/>
                </a:solidFill>
              </a:rPr>
              <a:t> _______ </a:t>
            </a:r>
            <a:r>
              <a:rPr lang="en-US" sz="2800" dirty="0" err="1" smtClean="0">
                <a:solidFill>
                  <a:prstClr val="black"/>
                </a:solidFill>
              </a:rPr>
              <a:t>es</a:t>
            </a:r>
            <a:r>
              <a:rPr lang="en-US" sz="2800" dirty="0" smtClean="0">
                <a:solidFill>
                  <a:prstClr val="black"/>
                </a:solidFill>
              </a:rPr>
              <a:t> la </a:t>
            </a:r>
            <a:r>
              <a:rPr lang="en-US" sz="2800" dirty="0" err="1" smtClean="0">
                <a:solidFill>
                  <a:prstClr val="black"/>
                </a:solidFill>
              </a:rPr>
              <a:t>hermana</a:t>
            </a:r>
            <a:r>
              <a:rPr lang="en-US" sz="2800" dirty="0" smtClean="0">
                <a:solidFill>
                  <a:prstClr val="black"/>
                </a:solidFill>
              </a:rPr>
              <a:t> de me </a:t>
            </a:r>
            <a:r>
              <a:rPr lang="en-US" sz="2800" dirty="0" err="1" smtClean="0">
                <a:solidFill>
                  <a:prstClr val="black"/>
                </a:solidFill>
              </a:rPr>
              <a:t>madre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</a:p>
          <a:p>
            <a:pPr marL="514350" lvl="0" indent="-514350">
              <a:lnSpc>
                <a:spcPct val="150000"/>
              </a:lnSpc>
              <a:buAutoNum type="arabicPeriod"/>
            </a:pPr>
            <a:r>
              <a:rPr lang="en-US" sz="2800" dirty="0" err="1" smtClean="0">
                <a:solidFill>
                  <a:prstClr val="black"/>
                </a:solidFill>
              </a:rPr>
              <a:t>Mi</a:t>
            </a:r>
            <a:r>
              <a:rPr lang="en-US" sz="2800" dirty="0" smtClean="0">
                <a:solidFill>
                  <a:prstClr val="black"/>
                </a:solidFill>
              </a:rPr>
              <a:t> _______ </a:t>
            </a:r>
            <a:r>
              <a:rPr lang="en-US" sz="2800" dirty="0" err="1" smtClean="0">
                <a:solidFill>
                  <a:prstClr val="black"/>
                </a:solidFill>
              </a:rPr>
              <a:t>es</a:t>
            </a:r>
            <a:r>
              <a:rPr lang="en-US" sz="2800" dirty="0" smtClean="0">
                <a:solidFill>
                  <a:prstClr val="black"/>
                </a:solidFill>
              </a:rPr>
              <a:t> el padre de mi padre.</a:t>
            </a:r>
          </a:p>
          <a:p>
            <a:pPr marL="514350" lvl="0" indent="-514350">
              <a:lnSpc>
                <a:spcPct val="150000"/>
              </a:lnSpc>
              <a:buAutoNum type="arabicPeriod"/>
            </a:pPr>
            <a:r>
              <a:rPr lang="en-US" sz="2800" dirty="0" err="1" smtClean="0">
                <a:solidFill>
                  <a:prstClr val="black"/>
                </a:solidFill>
              </a:rPr>
              <a:t>Mis</a:t>
            </a:r>
            <a:r>
              <a:rPr lang="en-US" sz="2800" dirty="0" smtClean="0">
                <a:solidFill>
                  <a:prstClr val="black"/>
                </a:solidFill>
              </a:rPr>
              <a:t> _______ son </a:t>
            </a:r>
            <a:r>
              <a:rPr lang="en-US" sz="2800" dirty="0" err="1" smtClean="0">
                <a:solidFill>
                  <a:prstClr val="black"/>
                </a:solidFill>
              </a:rPr>
              <a:t>los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hijos</a:t>
            </a:r>
            <a:r>
              <a:rPr lang="en-US" sz="2800" dirty="0" smtClean="0">
                <a:solidFill>
                  <a:prstClr val="black"/>
                </a:solidFill>
              </a:rPr>
              <a:t> de </a:t>
            </a:r>
            <a:r>
              <a:rPr lang="en-US" sz="2800" dirty="0" err="1" smtClean="0">
                <a:solidFill>
                  <a:prstClr val="black"/>
                </a:solidFill>
              </a:rPr>
              <a:t>mis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</a:t>
            </a:r>
            <a:r>
              <a:rPr lang="en-US" sz="28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íos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 </a:t>
            </a:r>
          </a:p>
          <a:p>
            <a:pPr marL="514350" lvl="0" indent="-514350">
              <a:lnSpc>
                <a:spcPct val="150000"/>
              </a:lnSpc>
              <a:buAutoNum type="arabicPeriod"/>
            </a:pPr>
            <a:r>
              <a:rPr lang="en-US" sz="28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Mi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_______ </a:t>
            </a:r>
            <a:r>
              <a:rPr lang="en-US" sz="28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es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el </a:t>
            </a:r>
            <a:r>
              <a:rPr lang="en-US" sz="28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hijo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de mi </a:t>
            </a:r>
            <a:r>
              <a:rPr lang="en-US" sz="28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hermano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 </a:t>
            </a:r>
            <a:endParaRPr lang="en-US" sz="2800" dirty="0">
              <a:solidFill>
                <a:prstClr val="black"/>
              </a:solidFill>
            </a:endParaRPr>
          </a:p>
          <a:p>
            <a:pPr lvl="0"/>
            <a:r>
              <a:rPr lang="en-US" sz="2800" dirty="0">
                <a:solidFill>
                  <a:prstClr val="black"/>
                </a:solidFill>
              </a:rPr>
              <a:t>Pregunta </a:t>
            </a:r>
            <a:r>
              <a:rPr lang="en-US" sz="2800" dirty="0" err="1">
                <a:solidFill>
                  <a:prstClr val="black"/>
                </a:solidFill>
              </a:rPr>
              <a:t>influyente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  <a:r>
              <a:rPr lang="en-US" sz="2800" dirty="0" smtClean="0">
                <a:solidFill>
                  <a:prstClr val="black"/>
                </a:solidFill>
              </a:rPr>
              <a:t>What can I say about myself </a:t>
            </a:r>
            <a:r>
              <a:rPr lang="en-US" sz="2800" dirty="0">
                <a:solidFill>
                  <a:prstClr val="black"/>
                </a:solidFill>
              </a:rPr>
              <a:t>in Spanish?</a:t>
            </a:r>
          </a:p>
          <a:p>
            <a:pPr lvl="0"/>
            <a:r>
              <a:rPr lang="en-US" sz="2800" dirty="0" err="1">
                <a:solidFill>
                  <a:prstClr val="black"/>
                </a:solidFill>
              </a:rPr>
              <a:t>Objectivo</a:t>
            </a:r>
            <a:r>
              <a:rPr lang="en-US" sz="2800" dirty="0">
                <a:solidFill>
                  <a:prstClr val="black"/>
                </a:solidFill>
              </a:rPr>
              <a:t>: The Student will </a:t>
            </a:r>
            <a:r>
              <a:rPr lang="en-US" sz="2800" dirty="0" smtClean="0">
                <a:solidFill>
                  <a:prstClr val="black"/>
                </a:solidFill>
              </a:rPr>
              <a:t>review family and activities. </a:t>
            </a:r>
            <a:endParaRPr lang="en-US" sz="2800" dirty="0">
              <a:solidFill>
                <a:prstClr val="black"/>
              </a:solidFill>
            </a:endParaRPr>
          </a:p>
          <a:p>
            <a:pPr lvl="0"/>
            <a:r>
              <a:rPr lang="en-US" sz="2800" dirty="0" err="1">
                <a:solidFill>
                  <a:prstClr val="black"/>
                </a:solidFill>
              </a:rPr>
              <a:t>Actividades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  <a:r>
              <a:rPr lang="en-US" sz="2800" dirty="0" smtClean="0">
                <a:solidFill>
                  <a:prstClr val="black"/>
                </a:solidFill>
              </a:rPr>
              <a:t>Power point</a:t>
            </a:r>
            <a:endParaRPr lang="en-US" sz="2800" dirty="0">
              <a:solidFill>
                <a:prstClr val="black"/>
              </a:solidFill>
            </a:endParaRPr>
          </a:p>
          <a:p>
            <a:pPr lvl="0"/>
            <a:r>
              <a:rPr lang="en-US" sz="2800" dirty="0">
                <a:solidFill>
                  <a:prstClr val="black"/>
                </a:solidFill>
              </a:rPr>
              <a:t>SPI’s: 1.1 </a:t>
            </a:r>
            <a:r>
              <a:rPr lang="en-US" sz="2800" dirty="0" smtClean="0">
                <a:solidFill>
                  <a:prstClr val="black"/>
                </a:solidFill>
              </a:rPr>
              <a:t>I. K</a:t>
            </a:r>
          </a:p>
          <a:p>
            <a:pPr lvl="0"/>
            <a:r>
              <a:rPr lang="en-US" sz="2800" dirty="0" err="1" smtClean="0">
                <a:solidFill>
                  <a:prstClr val="black"/>
                </a:solidFill>
              </a:rPr>
              <a:t>Tarea</a:t>
            </a:r>
            <a:r>
              <a:rPr lang="en-US" sz="2800" dirty="0" smtClean="0">
                <a:solidFill>
                  <a:prstClr val="black"/>
                </a:solidFill>
              </a:rPr>
              <a:t>: Study vocabulary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134" y="2138099"/>
            <a:ext cx="1764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ía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1768" y="2849306"/>
            <a:ext cx="1931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abuelo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1768" y="3486476"/>
            <a:ext cx="2178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primos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6283" y="4063944"/>
            <a:ext cx="2140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sobrino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50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664" y="1050878"/>
            <a:ext cx="4433011" cy="55136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51379" y="1897040"/>
            <a:ext cx="343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</a:rPr>
              <a:t>El </a:t>
            </a:r>
            <a:r>
              <a:rPr lang="en-US" sz="4800" dirty="0" err="1" smtClean="0">
                <a:solidFill>
                  <a:srgbClr val="C00000"/>
                </a:solidFill>
              </a:rPr>
              <a:t>tenis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52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494" y="934587"/>
            <a:ext cx="3465322" cy="48727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8412" y="1951629"/>
            <a:ext cx="5527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El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</a:rPr>
              <a:t>v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óleibol</a:t>
            </a:r>
            <a:endParaRPr lang="en-US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3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7101"/>
          <a:stretch/>
        </p:blipFill>
        <p:spPr>
          <a:xfrm>
            <a:off x="6032311" y="436729"/>
            <a:ext cx="5070490" cy="50360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615" y="2251881"/>
            <a:ext cx="4995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2"/>
                </a:solidFill>
              </a:rPr>
              <a:t>Nadar</a:t>
            </a:r>
            <a:r>
              <a:rPr lang="en-US" sz="4800" dirty="0" smtClean="0">
                <a:solidFill>
                  <a:schemeClr val="accent2"/>
                </a:solidFill>
              </a:rPr>
              <a:t> </a:t>
            </a:r>
            <a:endParaRPr lang="en-US" sz="4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4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673" y="1371030"/>
            <a:ext cx="5322935" cy="42245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10484" y="2497540"/>
            <a:ext cx="4148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92D050"/>
                </a:solidFill>
              </a:rPr>
              <a:t>Leer </a:t>
            </a:r>
            <a:endParaRPr lang="en-US" sz="4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2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89" y="459900"/>
            <a:ext cx="5776134" cy="5934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78472" y="2292823"/>
            <a:ext cx="4435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</a:rPr>
              <a:t>Ver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</a:rPr>
              <a:t>pel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ícula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627" y="1364776"/>
            <a:ext cx="5301254" cy="4722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967" y="2156178"/>
            <a:ext cx="4885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6600"/>
                </a:solidFill>
              </a:rPr>
              <a:t>Ver</a:t>
            </a:r>
            <a:r>
              <a:rPr lang="en-US" sz="4800" dirty="0" smtClean="0">
                <a:solidFill>
                  <a:srgbClr val="FF6600"/>
                </a:solidFill>
              </a:rPr>
              <a:t> la televisi</a:t>
            </a:r>
            <a:r>
              <a:rPr lang="en-US" sz="4800" dirty="0" smtClean="0">
                <a:solidFill>
                  <a:srgbClr val="FF6600"/>
                </a:solidFill>
                <a:latin typeface="Calibri" panose="020F0502020204030204" pitchFamily="34" charset="0"/>
              </a:rPr>
              <a:t>on/ la tele</a:t>
            </a:r>
            <a:endParaRPr lang="en-US" sz="4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9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435" y="625095"/>
            <a:ext cx="4728381" cy="57213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251" y="2361063"/>
            <a:ext cx="5540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</a:rPr>
              <a:t>Hablar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</a:rPr>
              <a:t>por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</a:rPr>
              <a:t>tel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éfono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862" y="1040073"/>
            <a:ext cx="5627428" cy="4923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97337" y="2333766"/>
            <a:ext cx="4189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F0"/>
                </a:solidFill>
              </a:rPr>
              <a:t>Ir</a:t>
            </a:r>
            <a:r>
              <a:rPr lang="en-US" sz="4800" dirty="0" smtClean="0">
                <a:solidFill>
                  <a:srgbClr val="00B0F0"/>
                </a:solidFill>
              </a:rPr>
              <a:t> de </a:t>
            </a:r>
            <a:r>
              <a:rPr lang="en-US" sz="4800" dirty="0" err="1" smtClean="0">
                <a:solidFill>
                  <a:srgbClr val="00B0F0"/>
                </a:solidFill>
              </a:rPr>
              <a:t>compras</a:t>
            </a:r>
            <a:endParaRPr lang="en-US" sz="4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84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579" y="1473247"/>
            <a:ext cx="6067425" cy="4333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829" y="2183642"/>
            <a:ext cx="4176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C00000"/>
                </a:solidFill>
              </a:rPr>
              <a:t>Jugar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videojuegos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1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3206" y="682388"/>
            <a:ext cx="1061795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Calibri" panose="020F0502020204030204" pitchFamily="34" charset="0"/>
              </a:rPr>
              <a:t>Encuesta</a:t>
            </a:r>
            <a:r>
              <a:rPr lang="en-US" sz="4000" dirty="0" smtClean="0">
                <a:latin typeface="Calibri" panose="020F0502020204030204" pitchFamily="34" charset="0"/>
              </a:rPr>
              <a:t> (survey): Ask 6 people </a:t>
            </a:r>
          </a:p>
          <a:p>
            <a:r>
              <a:rPr lang="en-US" sz="3600" dirty="0" smtClean="0">
                <a:latin typeface="Calibri" panose="020F0502020204030204" pitchFamily="34" charset="0"/>
              </a:rPr>
              <a:t>¿</a:t>
            </a:r>
            <a:r>
              <a:rPr lang="en-US" sz="3600" dirty="0" err="1" smtClean="0">
                <a:latin typeface="Calibri" panose="020F0502020204030204" pitchFamily="34" charset="0"/>
              </a:rPr>
              <a:t>Qué</a:t>
            </a:r>
            <a:r>
              <a:rPr lang="en-US" sz="3600" dirty="0" smtClean="0">
                <a:latin typeface="Calibri" panose="020F0502020204030204" pitchFamily="34" charset="0"/>
              </a:rPr>
              <a:t> </a:t>
            </a:r>
            <a:r>
              <a:rPr lang="en-US" sz="3600" dirty="0" err="1" smtClean="0">
                <a:latin typeface="Calibri" panose="020F0502020204030204" pitchFamily="34" charset="0"/>
              </a:rPr>
              <a:t>actividad</a:t>
            </a:r>
            <a:r>
              <a:rPr lang="en-US" sz="3600" dirty="0" smtClean="0">
                <a:latin typeface="Calibri" panose="020F0502020204030204" pitchFamily="34" charset="0"/>
              </a:rPr>
              <a:t> </a:t>
            </a:r>
            <a:r>
              <a:rPr lang="en-US" sz="3600" dirty="0" err="1" smtClean="0">
                <a:latin typeface="Calibri" panose="020F0502020204030204" pitchFamily="34" charset="0"/>
              </a:rPr>
              <a:t>te</a:t>
            </a:r>
            <a:r>
              <a:rPr lang="en-US" sz="3600" dirty="0" smtClean="0">
                <a:latin typeface="Calibri" panose="020F0502020204030204" pitchFamily="34" charset="0"/>
              </a:rPr>
              <a:t> </a:t>
            </a:r>
            <a:r>
              <a:rPr lang="en-US" sz="3600" dirty="0" err="1" smtClean="0">
                <a:latin typeface="Calibri" panose="020F0502020204030204" pitchFamily="34" charset="0"/>
              </a:rPr>
              <a:t>gusta</a:t>
            </a:r>
            <a:r>
              <a:rPr lang="en-US" sz="3600" dirty="0" smtClean="0">
                <a:latin typeface="Calibri" panose="020F0502020204030204" pitchFamily="34" charset="0"/>
              </a:rPr>
              <a:t> </a:t>
            </a:r>
            <a:r>
              <a:rPr lang="en-US" sz="3600" dirty="0" err="1" smtClean="0">
                <a:latin typeface="Calibri" panose="020F0502020204030204" pitchFamily="34" charset="0"/>
              </a:rPr>
              <a:t>hacer</a:t>
            </a:r>
            <a:r>
              <a:rPr lang="en-US" sz="3600" dirty="0" smtClean="0">
                <a:latin typeface="Calibri" panose="020F0502020204030204" pitchFamily="34" charset="0"/>
              </a:rPr>
              <a:t>?  Me </a:t>
            </a:r>
            <a:r>
              <a:rPr lang="en-US" sz="3600" dirty="0" err="1" smtClean="0">
                <a:latin typeface="Calibri" panose="020F0502020204030204" pitchFamily="34" charset="0"/>
              </a:rPr>
              <a:t>gusta</a:t>
            </a:r>
            <a:r>
              <a:rPr lang="en-US" sz="3600" dirty="0" smtClean="0">
                <a:latin typeface="Calibri" panose="020F0502020204030204" pitchFamily="34" charset="0"/>
              </a:rPr>
              <a:t>…  </a:t>
            </a:r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211871"/>
              </p:ext>
            </p:extLst>
          </p:nvPr>
        </p:nvGraphicFramePr>
        <p:xfrm>
          <a:off x="1146411" y="2480229"/>
          <a:ext cx="8799774" cy="362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887"/>
                <a:gridCol w="4399887"/>
              </a:tblGrid>
              <a:tr h="5074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Nombre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Actividad</a:t>
                      </a:r>
                      <a:endParaRPr lang="en-US" sz="3200" dirty="0"/>
                    </a:p>
                  </a:txBody>
                  <a:tcPr/>
                </a:tc>
              </a:tr>
              <a:tr h="507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7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7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7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7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7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31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69" y="-1300766"/>
            <a:ext cx="12191999" cy="815876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La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familia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moderna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6" t="49908" r="5409" b="9197"/>
          <a:stretch/>
        </p:blipFill>
        <p:spPr>
          <a:xfrm>
            <a:off x="4775705" y="952678"/>
            <a:ext cx="1194113" cy="1481071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5970112" y="1801509"/>
            <a:ext cx="71196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306518" y="1801509"/>
            <a:ext cx="0" cy="9771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306518" y="2778617"/>
            <a:ext cx="255709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883179" y="2772654"/>
            <a:ext cx="17" cy="2700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1" t="26988" r="8758"/>
          <a:stretch/>
        </p:blipFill>
        <p:spPr>
          <a:xfrm>
            <a:off x="8226374" y="2900693"/>
            <a:ext cx="1313627" cy="1458769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>
            <a:off x="7995834" y="1824796"/>
            <a:ext cx="28481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0" r="20592" b="44028"/>
          <a:stretch/>
        </p:blipFill>
        <p:spPr>
          <a:xfrm>
            <a:off x="6672338" y="971660"/>
            <a:ext cx="1313753" cy="1481071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>
            <a:off x="10844011" y="1824796"/>
            <a:ext cx="0" cy="121790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3" r="20817"/>
          <a:stretch/>
        </p:blipFill>
        <p:spPr>
          <a:xfrm>
            <a:off x="10236364" y="2913648"/>
            <a:ext cx="1398446" cy="1481071"/>
          </a:xfrm>
          <a:prstGeom prst="rect">
            <a:avLst/>
          </a:prstGeom>
        </p:spPr>
      </p:pic>
      <p:cxnSp>
        <p:nvCxnSpPr>
          <p:cNvPr id="42" name="Straight Connector 41"/>
          <p:cNvCxnSpPr/>
          <p:nvPr/>
        </p:nvCxnSpPr>
        <p:spPr>
          <a:xfrm flipH="1">
            <a:off x="4275048" y="1801509"/>
            <a:ext cx="50065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275048" y="1801509"/>
            <a:ext cx="0" cy="9711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077684" y="2772654"/>
            <a:ext cx="234109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077684" y="2772654"/>
            <a:ext cx="0" cy="2700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407074" y="2772654"/>
            <a:ext cx="0" cy="2700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148238" y="3641228"/>
            <a:ext cx="42753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1" t="5069" r="64477" b="55682"/>
          <a:stretch/>
        </p:blipFill>
        <p:spPr>
          <a:xfrm>
            <a:off x="929937" y="2900693"/>
            <a:ext cx="1261849" cy="1481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5" t="4318" r="11348" b="48264"/>
          <a:stretch/>
        </p:blipFill>
        <p:spPr>
          <a:xfrm>
            <a:off x="2455738" y="2913648"/>
            <a:ext cx="1243893" cy="1481071"/>
          </a:xfrm>
          <a:prstGeom prst="rect">
            <a:avLst/>
          </a:prstGeom>
        </p:spPr>
      </p:pic>
      <p:cxnSp>
        <p:nvCxnSpPr>
          <p:cNvPr id="59" name="Straight Connector 58"/>
          <p:cNvCxnSpPr>
            <a:endCxn id="10" idx="1"/>
          </p:cNvCxnSpPr>
          <p:nvPr/>
        </p:nvCxnSpPr>
        <p:spPr>
          <a:xfrm>
            <a:off x="5969818" y="3651199"/>
            <a:ext cx="3367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13" idx="0"/>
          </p:cNvCxnSpPr>
          <p:nvPr/>
        </p:nvCxnSpPr>
        <p:spPr>
          <a:xfrm>
            <a:off x="2321599" y="3641228"/>
            <a:ext cx="1" cy="119310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4" t="1893" r="37510" b="32294"/>
          <a:stretch/>
        </p:blipFill>
        <p:spPr>
          <a:xfrm>
            <a:off x="1707888" y="4834337"/>
            <a:ext cx="1227423" cy="1474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" t="-369" r="71961" b="57829"/>
          <a:stretch/>
        </p:blipFill>
        <p:spPr>
          <a:xfrm>
            <a:off x="6306518" y="2907679"/>
            <a:ext cx="1223493" cy="14870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6" t="368" r="38349" b="50092"/>
          <a:stretch/>
        </p:blipFill>
        <p:spPr>
          <a:xfrm>
            <a:off x="4867438" y="2907679"/>
            <a:ext cx="1102674" cy="1487040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6138168" y="3641228"/>
            <a:ext cx="0" cy="131713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6" t="1" r="20036" b="54178"/>
          <a:stretch/>
        </p:blipFill>
        <p:spPr>
          <a:xfrm>
            <a:off x="5597887" y="4958366"/>
            <a:ext cx="1201215" cy="1480286"/>
          </a:xfrm>
          <a:prstGeom prst="rect">
            <a:avLst/>
          </a:prstGeom>
        </p:spPr>
      </p:pic>
      <p:cxnSp>
        <p:nvCxnSpPr>
          <p:cNvPr id="65" name="Straight Connector 64"/>
          <p:cNvCxnSpPr/>
          <p:nvPr/>
        </p:nvCxnSpPr>
        <p:spPr>
          <a:xfrm>
            <a:off x="4525376" y="4767449"/>
            <a:ext cx="3059687" cy="80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525376" y="4753437"/>
            <a:ext cx="0" cy="17954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585063" y="4767449"/>
            <a:ext cx="0" cy="29394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6" t="1693" r="26360" b="49397"/>
          <a:stretch/>
        </p:blipFill>
        <p:spPr>
          <a:xfrm>
            <a:off x="4166844" y="4972809"/>
            <a:ext cx="1127738" cy="14810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28"/>
          <a:stretch/>
        </p:blipFill>
        <p:spPr>
          <a:xfrm>
            <a:off x="7217397" y="4995112"/>
            <a:ext cx="1218493" cy="1506979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4704768" y="2355148"/>
            <a:ext cx="135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JAY</a:t>
            </a:r>
            <a:endParaRPr lang="en-US" sz="24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6693282" y="2389176"/>
            <a:ext cx="1304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GLORIA</a:t>
            </a:r>
            <a:endParaRPr lang="en-US" sz="24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734433" y="4368809"/>
            <a:ext cx="1645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CAMERON</a:t>
            </a:r>
            <a:endParaRPr lang="en-US" sz="24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2405293" y="4368808"/>
            <a:ext cx="1485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MITCHEL</a:t>
            </a:r>
            <a:endParaRPr lang="en-US" sz="24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1677108" y="6285595"/>
            <a:ext cx="1369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LILY</a:t>
            </a:r>
            <a:endParaRPr lang="en-US" sz="24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4853513" y="4343050"/>
            <a:ext cx="1102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CLAIRE</a:t>
            </a:r>
            <a:endParaRPr lang="en-US" sz="24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6311909" y="4368808"/>
            <a:ext cx="120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PHIL</a:t>
            </a:r>
            <a:endParaRPr lang="en-US" sz="24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8026817" y="4368808"/>
            <a:ext cx="1673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FULGENCIO</a:t>
            </a:r>
            <a:endParaRPr lang="en-US" sz="24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10211394" y="4394719"/>
            <a:ext cx="1398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MANNY</a:t>
            </a:r>
            <a:endParaRPr lang="en-US" sz="24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4166844" y="6396335"/>
            <a:ext cx="1127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HALEY</a:t>
            </a:r>
            <a:endParaRPr lang="en-US" sz="24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5601768" y="6390648"/>
            <a:ext cx="1201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ALEX</a:t>
            </a:r>
            <a:endParaRPr lang="en-US" sz="24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7215451" y="6460247"/>
            <a:ext cx="1218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LUKE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7283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477672"/>
            <a:ext cx="114504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Escribir</a:t>
            </a:r>
            <a:r>
              <a:rPr lang="en-US" sz="4000" dirty="0" smtClean="0"/>
              <a:t>: Write 5 sentences about your favorite relative.</a:t>
            </a:r>
          </a:p>
          <a:p>
            <a:endParaRPr lang="en-US" sz="4000" dirty="0" smtClean="0"/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Calibri" panose="020F0502020204030204" pitchFamily="34" charset="0"/>
              </a:rPr>
              <a:t>¿</a:t>
            </a:r>
            <a:r>
              <a:rPr lang="en-US" sz="3200" dirty="0" err="1" smtClean="0">
                <a:latin typeface="Calibri" panose="020F0502020204030204" pitchFamily="34" charset="0"/>
              </a:rPr>
              <a:t>Cómo</a:t>
            </a:r>
            <a:r>
              <a:rPr lang="en-US" sz="3200" dirty="0" smtClean="0">
                <a:latin typeface="Calibri" panose="020F0502020204030204" pitchFamily="34" charset="0"/>
              </a:rPr>
              <a:t> se llama </a:t>
            </a:r>
            <a:r>
              <a:rPr lang="en-US" sz="3200" dirty="0" err="1" smtClean="0">
                <a:latin typeface="Calibri" panose="020F0502020204030204" pitchFamily="34" charset="0"/>
              </a:rPr>
              <a:t>tu</a:t>
            </a:r>
            <a:r>
              <a:rPr lang="en-US" sz="3200" dirty="0" smtClean="0"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</a:rPr>
              <a:t>pariente</a:t>
            </a:r>
            <a:r>
              <a:rPr lang="en-US" sz="3200" dirty="0" smtClean="0">
                <a:latin typeface="Calibri" panose="020F0502020204030204" pitchFamily="34" charset="0"/>
              </a:rPr>
              <a:t> (relative) </a:t>
            </a:r>
            <a:r>
              <a:rPr lang="en-US" sz="3200" dirty="0" err="1" smtClean="0">
                <a:latin typeface="Calibri" panose="020F0502020204030204" pitchFamily="34" charset="0"/>
              </a:rPr>
              <a:t>favorito</a:t>
            </a:r>
            <a:r>
              <a:rPr lang="en-US" sz="3200" dirty="0" smtClean="0">
                <a:latin typeface="Calibri" panose="020F0502020204030204" pitchFamily="34" charset="0"/>
              </a:rPr>
              <a:t>?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Calibri" panose="020F0502020204030204" pitchFamily="34" charset="0"/>
              </a:rPr>
              <a:t>¿</a:t>
            </a:r>
            <a:r>
              <a:rPr lang="en-US" sz="3200" dirty="0" err="1" smtClean="0">
                <a:latin typeface="Calibri" panose="020F0502020204030204" pitchFamily="34" charset="0"/>
              </a:rPr>
              <a:t>Cómo</a:t>
            </a:r>
            <a:r>
              <a:rPr lang="en-US" sz="3200" dirty="0" smtClean="0"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</a:rPr>
              <a:t>es</a:t>
            </a:r>
            <a:r>
              <a:rPr lang="en-US" sz="3200" dirty="0" smtClean="0">
                <a:latin typeface="Calibri" panose="020F0502020204030204" pitchFamily="34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Calibri" panose="020F0502020204030204" pitchFamily="34" charset="0"/>
              </a:rPr>
              <a:t>¿De </a:t>
            </a:r>
            <a:r>
              <a:rPr lang="en-US" sz="3200" dirty="0" err="1" smtClean="0">
                <a:latin typeface="Calibri" panose="020F0502020204030204" pitchFamily="34" charset="0"/>
              </a:rPr>
              <a:t>dónde</a:t>
            </a:r>
            <a:r>
              <a:rPr lang="en-US" sz="3200" dirty="0" smtClean="0"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</a:rPr>
              <a:t>es</a:t>
            </a:r>
            <a:r>
              <a:rPr lang="en-US" sz="3200" dirty="0" smtClean="0">
                <a:latin typeface="Calibri" panose="020F050202020403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Calibri" panose="020F0502020204030204" pitchFamily="34" charset="0"/>
              </a:rPr>
              <a:t>¿</a:t>
            </a:r>
            <a:r>
              <a:rPr lang="en-US" sz="3200" dirty="0" err="1" smtClean="0">
                <a:latin typeface="Calibri" panose="020F0502020204030204" pitchFamily="34" charset="0"/>
              </a:rPr>
              <a:t>Qué</a:t>
            </a:r>
            <a:r>
              <a:rPr lang="en-US" sz="3200" dirty="0" smtClean="0"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</a:rPr>
              <a:t>actividad</a:t>
            </a:r>
            <a:r>
              <a:rPr lang="en-US" sz="3200" dirty="0" smtClean="0">
                <a:latin typeface="Calibri" panose="020F0502020204030204" pitchFamily="34" charset="0"/>
              </a:rPr>
              <a:t> le </a:t>
            </a:r>
            <a:r>
              <a:rPr lang="en-US" sz="3200" dirty="0" err="1" smtClean="0">
                <a:latin typeface="Calibri" panose="020F0502020204030204" pitchFamily="34" charset="0"/>
              </a:rPr>
              <a:t>gusta</a:t>
            </a:r>
            <a:r>
              <a:rPr lang="en-US" sz="3200" dirty="0" smtClean="0"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</a:rPr>
              <a:t>hacer</a:t>
            </a:r>
            <a:r>
              <a:rPr lang="en-US" sz="3200" dirty="0" smtClean="0">
                <a:latin typeface="Calibri" panose="020F050202020403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532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469" y="-360608"/>
            <a:ext cx="7298565" cy="48657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0913" y="3425780"/>
            <a:ext cx="11114467" cy="156966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3200" dirty="0" smtClean="0"/>
              <a:t>Me </a:t>
            </a:r>
            <a:r>
              <a:rPr lang="en-US" sz="3200" dirty="0" err="1" smtClean="0"/>
              <a:t>gusta</a:t>
            </a:r>
            <a:endParaRPr lang="en-US" sz="3200" dirty="0" smtClean="0"/>
          </a:p>
          <a:p>
            <a:r>
              <a:rPr lang="en-US" sz="3200" dirty="0" err="1" smtClean="0"/>
              <a:t>Te</a:t>
            </a:r>
            <a:r>
              <a:rPr lang="en-US" sz="3200" dirty="0" smtClean="0"/>
              <a:t> </a:t>
            </a:r>
            <a:r>
              <a:rPr lang="en-US" sz="3200" dirty="0" err="1" smtClean="0"/>
              <a:t>gusta</a:t>
            </a:r>
            <a:endParaRPr lang="en-US" sz="3200" dirty="0" smtClean="0"/>
          </a:p>
          <a:p>
            <a:r>
              <a:rPr lang="en-US" sz="3200" dirty="0" smtClean="0"/>
              <a:t>Le </a:t>
            </a:r>
            <a:r>
              <a:rPr lang="en-US" sz="3200" dirty="0" err="1" smtClean="0"/>
              <a:t>gusta</a:t>
            </a:r>
            <a:endParaRPr lang="en-US" sz="3200" dirty="0" smtClean="0"/>
          </a:p>
          <a:p>
            <a:r>
              <a:rPr lang="en-US" sz="3200" dirty="0" smtClean="0"/>
              <a:t>I like</a:t>
            </a:r>
            <a:endParaRPr lang="en-US" sz="3200" dirty="0"/>
          </a:p>
          <a:p>
            <a:r>
              <a:rPr lang="en-US" sz="3200" dirty="0" smtClean="0"/>
              <a:t>You like</a:t>
            </a:r>
          </a:p>
          <a:p>
            <a:r>
              <a:rPr lang="en-US" sz="3200" dirty="0" smtClean="0"/>
              <a:t>He/She likes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56823" y="5280338"/>
            <a:ext cx="10676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Me </a:t>
            </a:r>
            <a:r>
              <a:rPr lang="en-US" sz="4800" dirty="0" err="1" smtClean="0"/>
              <a:t>gusta</a:t>
            </a:r>
            <a:r>
              <a:rPr lang="en-US" sz="4800" dirty="0" smtClean="0"/>
              <a:t> la </a:t>
            </a:r>
            <a:r>
              <a:rPr lang="en-US" sz="4800" dirty="0" err="1" smtClean="0"/>
              <a:t>clase</a:t>
            </a:r>
            <a:r>
              <a:rPr lang="en-US" sz="4800" dirty="0" smtClean="0"/>
              <a:t> de arte.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9470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442" y="430637"/>
            <a:ext cx="6474223" cy="28019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5307" y="3683358"/>
            <a:ext cx="10972800" cy="138499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800" dirty="0" smtClean="0"/>
              <a:t>No me </a:t>
            </a:r>
            <a:r>
              <a:rPr lang="en-US" sz="2800" dirty="0" err="1" smtClean="0"/>
              <a:t>gusta</a:t>
            </a:r>
            <a:endParaRPr lang="en-US" sz="2800" dirty="0" smtClean="0"/>
          </a:p>
          <a:p>
            <a:r>
              <a:rPr lang="en-US" sz="2800" dirty="0" smtClean="0"/>
              <a:t>No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gusta</a:t>
            </a:r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 smtClean="0"/>
              <a:t>No le </a:t>
            </a:r>
            <a:r>
              <a:rPr lang="en-US" sz="2800" dirty="0" err="1" smtClean="0"/>
              <a:t>gusta</a:t>
            </a:r>
            <a:endParaRPr lang="en-US" sz="2800" dirty="0" smtClean="0"/>
          </a:p>
          <a:p>
            <a:r>
              <a:rPr lang="en-US" sz="2800" dirty="0" smtClean="0"/>
              <a:t>I don’t like</a:t>
            </a:r>
            <a:endParaRPr lang="en-US" sz="2800" dirty="0"/>
          </a:p>
          <a:p>
            <a:r>
              <a:rPr lang="en-US" sz="2800" dirty="0" smtClean="0"/>
              <a:t>You don’t like</a:t>
            </a:r>
          </a:p>
          <a:p>
            <a:r>
              <a:rPr lang="en-US" sz="2800" dirty="0" smtClean="0"/>
              <a:t>He/She doesn’t like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25003" y="5331853"/>
            <a:ext cx="11153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No </a:t>
            </a:r>
            <a:r>
              <a:rPr lang="en-US" sz="4400" dirty="0" err="1" smtClean="0"/>
              <a:t>te</a:t>
            </a:r>
            <a:r>
              <a:rPr lang="en-US" sz="4400" dirty="0" smtClean="0"/>
              <a:t> </a:t>
            </a:r>
            <a:r>
              <a:rPr lang="en-US" sz="4400" dirty="0" err="1" smtClean="0"/>
              <a:t>gusta</a:t>
            </a:r>
            <a:r>
              <a:rPr lang="en-US" sz="4400" dirty="0" smtClean="0"/>
              <a:t> la </a:t>
            </a:r>
            <a:r>
              <a:rPr lang="en-US" sz="4400" dirty="0" err="1" smtClean="0"/>
              <a:t>clase</a:t>
            </a:r>
            <a:r>
              <a:rPr lang="en-US" sz="4400" dirty="0" smtClean="0"/>
              <a:t> de </a:t>
            </a:r>
            <a:r>
              <a:rPr lang="en-US" sz="4400" dirty="0" err="1" smtClean="0"/>
              <a:t>historia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8101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301" y="1209746"/>
            <a:ext cx="4093307" cy="43175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6036" y="2006221"/>
            <a:ext cx="47630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El </a:t>
            </a:r>
            <a:r>
              <a:rPr lang="en-US" sz="4800" dirty="0" err="1" smtClean="0">
                <a:solidFill>
                  <a:srgbClr val="C00000"/>
                </a:solidFill>
              </a:rPr>
              <a:t>baloncesto</a:t>
            </a:r>
            <a:r>
              <a:rPr lang="en-US" sz="4800" dirty="0" smtClean="0">
                <a:solidFill>
                  <a:srgbClr val="C00000"/>
                </a:solidFill>
              </a:rPr>
              <a:t>/ </a:t>
            </a:r>
          </a:p>
          <a:p>
            <a:r>
              <a:rPr lang="en-US" sz="4800" dirty="0" smtClean="0">
                <a:solidFill>
                  <a:srgbClr val="C00000"/>
                </a:solidFill>
              </a:rPr>
              <a:t>El </a:t>
            </a:r>
            <a:r>
              <a:rPr lang="en-US" sz="4800" dirty="0" err="1" smtClean="0">
                <a:solidFill>
                  <a:srgbClr val="C00000"/>
                </a:solidFill>
              </a:rPr>
              <a:t>b</a:t>
            </a:r>
            <a:r>
              <a:rPr lang="en-US" sz="48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á</a:t>
            </a:r>
            <a:r>
              <a:rPr lang="en-US" sz="4800" dirty="0" err="1" smtClean="0">
                <a:solidFill>
                  <a:srgbClr val="C00000"/>
                </a:solidFill>
              </a:rPr>
              <a:t>squetbol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6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6" y="828888"/>
            <a:ext cx="5311467" cy="53114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78722" y="2333768"/>
            <a:ext cx="4708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El </a:t>
            </a:r>
            <a:r>
              <a:rPr lang="en-US" sz="4800" dirty="0" err="1" smtClean="0">
                <a:solidFill>
                  <a:srgbClr val="FF0000"/>
                </a:solidFill>
              </a:rPr>
              <a:t>b</a:t>
            </a:r>
            <a:r>
              <a:rPr lang="en-US" sz="4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é</a:t>
            </a:r>
            <a:r>
              <a:rPr lang="en-US" sz="4800" dirty="0" err="1" smtClean="0">
                <a:solidFill>
                  <a:srgbClr val="FF0000"/>
                </a:solidFill>
              </a:rPr>
              <a:t>isbol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59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35" y="965366"/>
            <a:ext cx="5148831" cy="51488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92119" y="1760561"/>
            <a:ext cx="4681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1"/>
                </a:solidFill>
              </a:rPr>
              <a:t>El </a:t>
            </a:r>
            <a:r>
              <a:rPr lang="en-US" sz="4800" dirty="0" err="1" smtClean="0">
                <a:solidFill>
                  <a:schemeClr val="accent1"/>
                </a:solidFill>
              </a:rPr>
              <a:t>f</a:t>
            </a:r>
            <a:r>
              <a:rPr lang="en-US" sz="4800" dirty="0" err="1" smtClean="0">
                <a:solidFill>
                  <a:schemeClr val="accent1"/>
                </a:solidFill>
                <a:latin typeface="Calibri" panose="020F0502020204030204" pitchFamily="34" charset="0"/>
              </a:rPr>
              <a:t>ú</a:t>
            </a:r>
            <a:r>
              <a:rPr lang="en-US" sz="4800" dirty="0" err="1" smtClean="0">
                <a:solidFill>
                  <a:schemeClr val="accent1"/>
                </a:solidFill>
              </a:rPr>
              <a:t>tbol</a:t>
            </a:r>
            <a:endParaRPr lang="en-US" sz="4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7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6" y="833864"/>
            <a:ext cx="3194713" cy="5209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67534" y="195163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1"/>
                </a:solidFill>
              </a:rPr>
              <a:t>El </a:t>
            </a:r>
            <a:r>
              <a:rPr lang="en-US" sz="4800" dirty="0" err="1" smtClean="0">
                <a:solidFill>
                  <a:schemeClr val="accent1"/>
                </a:solidFill>
              </a:rPr>
              <a:t>f</a:t>
            </a:r>
            <a:r>
              <a:rPr lang="en-US" sz="4800" dirty="0" err="1" smtClean="0">
                <a:solidFill>
                  <a:schemeClr val="accent1"/>
                </a:solidFill>
                <a:latin typeface="Calibri" panose="020F0502020204030204" pitchFamily="34" charset="0"/>
              </a:rPr>
              <a:t>útbol</a:t>
            </a:r>
            <a:r>
              <a:rPr lang="en-US" sz="4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accent1"/>
                </a:solidFill>
                <a:latin typeface="Calibri" panose="020F0502020204030204" pitchFamily="34" charset="0"/>
              </a:rPr>
              <a:t>americano</a:t>
            </a:r>
            <a:endParaRPr lang="en-US" sz="4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8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27" y="313329"/>
            <a:ext cx="3507332" cy="61068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04263" y="2019869"/>
            <a:ext cx="4640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El golf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5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302</Words>
  <Application>Microsoft Office PowerPoint</Application>
  <PresentationFormat>Widescreen</PresentationFormat>
  <Paragraphs>70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Impact</vt:lpstr>
      <vt:lpstr>Office Theme</vt:lpstr>
      <vt:lpstr>PowerPoint Presentation</vt:lpstr>
      <vt:lpstr>La familia moderna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Ellyn Powers-Wack</dc:creator>
  <cp:lastModifiedBy>Ellyn Powers-Wack</cp:lastModifiedBy>
  <cp:revision>14</cp:revision>
  <dcterms:created xsi:type="dcterms:W3CDTF">2015-08-27T03:36:43Z</dcterms:created>
  <dcterms:modified xsi:type="dcterms:W3CDTF">2015-08-28T08:55:03Z</dcterms:modified>
</cp:coreProperties>
</file>