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8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5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2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2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4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0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9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9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5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BBDE-41EB-4F76-BD55-0D9FBC976DC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7501-A64B-4622-A99C-024C62DA3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7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476518"/>
            <a:ext cx="1135916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US" sz="2800" dirty="0">
                <a:solidFill>
                  <a:prstClr val="black"/>
                </a:solidFill>
              </a:rPr>
              <a:t>Hoy es </a:t>
            </a:r>
            <a:r>
              <a:rPr lang="es-US" sz="2800" i="1" dirty="0">
                <a:solidFill>
                  <a:srgbClr val="7030A0"/>
                </a:solidFill>
              </a:rPr>
              <a:t>viernes</a:t>
            </a:r>
            <a:r>
              <a:rPr lang="es-US" sz="2800" dirty="0">
                <a:solidFill>
                  <a:prstClr val="black"/>
                </a:solidFill>
              </a:rPr>
              <a:t> el </a:t>
            </a:r>
            <a:r>
              <a:rPr lang="es-US" sz="2800" i="1" dirty="0">
                <a:solidFill>
                  <a:srgbClr val="5B9BD5"/>
                </a:solidFill>
              </a:rPr>
              <a:t>veintiocho</a:t>
            </a:r>
            <a:r>
              <a:rPr lang="es-US" sz="2800" dirty="0">
                <a:solidFill>
                  <a:prstClr val="black"/>
                </a:solidFill>
              </a:rPr>
              <a:t> de </a:t>
            </a:r>
            <a:r>
              <a:rPr lang="es-US" sz="2800" i="1" dirty="0">
                <a:solidFill>
                  <a:srgbClr val="FF0000"/>
                </a:solidFill>
              </a:rPr>
              <a:t>agosto</a:t>
            </a:r>
            <a:r>
              <a:rPr lang="es-US" sz="2800" dirty="0">
                <a:solidFill>
                  <a:prstClr val="black"/>
                </a:solidFill>
              </a:rPr>
              <a:t> de </a:t>
            </a:r>
            <a:r>
              <a:rPr lang="es-US" sz="2800" i="1" dirty="0">
                <a:solidFill>
                  <a:srgbClr val="70AD47"/>
                </a:solidFill>
              </a:rPr>
              <a:t>dos mil quince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0" algn="ctr"/>
            <a:r>
              <a:rPr lang="en-US" sz="2800" dirty="0" smtClean="0">
                <a:solidFill>
                  <a:prstClr val="black"/>
                </a:solidFill>
              </a:rPr>
              <a:t>White Board</a:t>
            </a: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err="1" smtClean="0">
                <a:solidFill>
                  <a:prstClr val="black"/>
                </a:solidFill>
              </a:rPr>
              <a:t>Calentamiento</a:t>
            </a:r>
            <a:r>
              <a:rPr lang="en-US" sz="2800" dirty="0" smtClean="0">
                <a:solidFill>
                  <a:prstClr val="black"/>
                </a:solidFill>
              </a:rPr>
              <a:t>: Translate to Spanish:</a:t>
            </a:r>
          </a:p>
          <a:p>
            <a:pPr marL="514350" lvl="0" indent="-514350"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I like golf.</a:t>
            </a:r>
          </a:p>
          <a:p>
            <a:pPr marL="514350" lvl="0" indent="-514350"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You like volleyball.</a:t>
            </a:r>
          </a:p>
          <a:p>
            <a:pPr marL="514350" lvl="0" indent="-514350"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I don’t like biology.</a:t>
            </a:r>
          </a:p>
          <a:p>
            <a:pPr marL="514350" lvl="0" indent="-514350"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She likes to watch TV.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Pregunta </a:t>
            </a:r>
            <a:r>
              <a:rPr lang="en-US" sz="2800" dirty="0" err="1">
                <a:solidFill>
                  <a:prstClr val="black"/>
                </a:solidFill>
              </a:rPr>
              <a:t>influyente</a:t>
            </a:r>
            <a:r>
              <a:rPr lang="en-US" sz="2800" dirty="0">
                <a:solidFill>
                  <a:prstClr val="black"/>
                </a:solidFill>
              </a:rPr>
              <a:t>: What can I </a:t>
            </a:r>
            <a:r>
              <a:rPr lang="en-US" sz="2800" dirty="0" smtClean="0">
                <a:solidFill>
                  <a:prstClr val="black"/>
                </a:solidFill>
              </a:rPr>
              <a:t>read </a:t>
            </a:r>
            <a:r>
              <a:rPr lang="en-US" sz="2800" dirty="0">
                <a:solidFill>
                  <a:prstClr val="black"/>
                </a:solidFill>
              </a:rPr>
              <a:t>in Spanish?</a:t>
            </a: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err="1" smtClean="0">
                <a:solidFill>
                  <a:prstClr val="black"/>
                </a:solidFill>
              </a:rPr>
              <a:t>Objectivo</a:t>
            </a:r>
            <a:r>
              <a:rPr lang="en-US" sz="2800" dirty="0">
                <a:solidFill>
                  <a:prstClr val="black"/>
                </a:solidFill>
              </a:rPr>
              <a:t>: The </a:t>
            </a:r>
            <a:r>
              <a:rPr lang="en-US" sz="2800" dirty="0" smtClean="0">
                <a:solidFill>
                  <a:prstClr val="black"/>
                </a:solidFill>
              </a:rPr>
              <a:t>student will read an article in Spanish. 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err="1" smtClean="0">
                <a:solidFill>
                  <a:prstClr val="black"/>
                </a:solidFill>
              </a:rPr>
              <a:t>Actividades</a:t>
            </a:r>
            <a:r>
              <a:rPr lang="en-US" sz="2800" dirty="0" smtClean="0">
                <a:solidFill>
                  <a:prstClr val="black"/>
                </a:solidFill>
              </a:rPr>
              <a:t>: Flip Chart, Article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84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183" y="206062"/>
            <a:ext cx="1161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Flip Chart: </a:t>
            </a:r>
            <a:r>
              <a:rPr lang="en-US" sz="2800" dirty="0" smtClean="0"/>
              <a:t>Make a flip chart to help with pre-reading. Skim the passage and answer the questions in the chart. (can be done in English)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990323"/>
              </p:ext>
            </p:extLst>
          </p:nvPr>
        </p:nvGraphicFramePr>
        <p:xfrm>
          <a:off x="1937555" y="1543914"/>
          <a:ext cx="8128000" cy="457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Features:</a:t>
                      </a:r>
                    </a:p>
                    <a:p>
                      <a:r>
                        <a:rPr lang="en-US" sz="2400" dirty="0" smtClean="0"/>
                        <a:t>What are the features</a:t>
                      </a:r>
                      <a:r>
                        <a:rPr lang="en-US" sz="2400" baseline="0" dirty="0" smtClean="0"/>
                        <a:t> of the reading that give clues about the passage? Examples- paragraphs, headings, visuals.</a:t>
                      </a:r>
                    </a:p>
                    <a:p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Language: </a:t>
                      </a:r>
                    </a:p>
                    <a:p>
                      <a:r>
                        <a:rPr lang="en-US" sz="2400" b="0" dirty="0" smtClean="0"/>
                        <a:t>What are the key words or words that appear often?</a:t>
                      </a:r>
                    </a:p>
                    <a:p>
                      <a:r>
                        <a:rPr lang="en-US" sz="2400" b="0" dirty="0" smtClean="0"/>
                        <a:t>What</a:t>
                      </a:r>
                      <a:r>
                        <a:rPr lang="en-US" sz="2400" b="0" baseline="0" dirty="0" smtClean="0"/>
                        <a:t> are the words that you do not know?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Interest:</a:t>
                      </a:r>
                    </a:p>
                    <a:p>
                      <a:r>
                        <a:rPr lang="en-US" sz="2400" b="0" dirty="0" smtClean="0"/>
                        <a:t>What</a:t>
                      </a:r>
                      <a:r>
                        <a:rPr lang="en-US" sz="2400" b="0" baseline="0" dirty="0" smtClean="0"/>
                        <a:t> part of the reading is interesting to you?</a:t>
                      </a:r>
                      <a:endParaRPr lang="en-US" sz="2400" b="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Prior</a:t>
                      </a:r>
                      <a:r>
                        <a:rPr lang="en-US" sz="2400" b="1" baseline="0" dirty="0" smtClean="0"/>
                        <a:t> Knowledge:</a:t>
                      </a:r>
                    </a:p>
                    <a:p>
                      <a:r>
                        <a:rPr lang="en-US" sz="2400" b="0" baseline="0" dirty="0" smtClean="0"/>
                        <a:t>What words or information about this topic do you already know?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7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08" y="528034"/>
            <a:ext cx="1150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reading </a:t>
            </a:r>
            <a:r>
              <a:rPr lang="en-US" sz="2800" smtClean="0"/>
              <a:t>the article 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76519" y="1146220"/>
            <a:ext cx="53704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Cierto</a:t>
            </a:r>
            <a:r>
              <a:rPr lang="en-US" sz="2400" dirty="0" smtClean="0"/>
              <a:t> o </a:t>
            </a:r>
            <a:r>
              <a:rPr lang="en-US" sz="2400" dirty="0" err="1" smtClean="0"/>
              <a:t>Falso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El </a:t>
            </a:r>
            <a:r>
              <a:rPr lang="es-US" sz="2400" dirty="0" smtClean="0"/>
              <a:t>v</a:t>
            </a:r>
            <a:r>
              <a:rPr lang="es-US" sz="2400" dirty="0" smtClean="0">
                <a:latin typeface="Calibri" panose="020F0502020204030204" pitchFamily="34" charset="0"/>
              </a:rPr>
              <a:t>ó</a:t>
            </a:r>
            <a:r>
              <a:rPr lang="es-US" sz="2400" dirty="0" smtClean="0"/>
              <a:t>leibol es el segundo deporte m</a:t>
            </a:r>
            <a:r>
              <a:rPr lang="es-US" sz="2400" dirty="0" smtClean="0">
                <a:latin typeface="Calibri" panose="020F0502020204030204" pitchFamily="34" charset="0"/>
              </a:rPr>
              <a:t>ás popular en México.</a:t>
            </a:r>
          </a:p>
          <a:p>
            <a:pPr marL="457200" indent="-457200">
              <a:buAutoNum type="arabicPeriod"/>
            </a:pPr>
            <a:endParaRPr lang="es-US" sz="2400" dirty="0" smtClean="0">
              <a:latin typeface="Corbel" panose="020B0503020204020204" pitchFamily="34" charset="0"/>
            </a:endParaRPr>
          </a:p>
          <a:p>
            <a:pPr marL="457200" indent="-457200">
              <a:buAutoNum type="arabicPeriod"/>
            </a:pPr>
            <a:r>
              <a:rPr lang="es-US" sz="2400" dirty="0" smtClean="0">
                <a:latin typeface="Corbel" panose="020B0503020204020204" pitchFamily="34" charset="0"/>
              </a:rPr>
              <a:t>En España muchas </a:t>
            </a:r>
            <a:r>
              <a:rPr lang="es-US" sz="2400" dirty="0">
                <a:latin typeface="Corbel" panose="020B0503020204020204" pitchFamily="34" charset="0"/>
              </a:rPr>
              <a:t>personas prefieren </a:t>
            </a:r>
            <a:r>
              <a:rPr lang="es-US" sz="2400" dirty="0" smtClean="0">
                <a:latin typeface="Corbel" panose="020B0503020204020204" pitchFamily="34" charset="0"/>
              </a:rPr>
              <a:t> el baloncesto </a:t>
            </a:r>
            <a:r>
              <a:rPr lang="es-US" sz="2400" dirty="0">
                <a:latin typeface="Corbel" panose="020B0503020204020204" pitchFamily="34" charset="0"/>
              </a:rPr>
              <a:t>y el </a:t>
            </a:r>
            <a:r>
              <a:rPr lang="es-US" sz="2400" dirty="0" smtClean="0">
                <a:latin typeface="Corbel" panose="020B0503020204020204" pitchFamily="34" charset="0"/>
              </a:rPr>
              <a:t>ciclismo.</a:t>
            </a:r>
          </a:p>
          <a:p>
            <a:pPr marL="457200" indent="-457200">
              <a:buAutoNum type="arabicPeriod"/>
            </a:pPr>
            <a:endParaRPr lang="es-US" sz="2400" dirty="0" smtClean="0"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s-US" sz="2400" dirty="0" smtClean="0">
                <a:latin typeface="Calibri" panose="020F0502020204030204" pitchFamily="34" charset="0"/>
              </a:rPr>
              <a:t>En Colombia, el tenis es popular.  </a:t>
            </a:r>
          </a:p>
          <a:p>
            <a:pPr marL="457200" indent="-457200">
              <a:buAutoNum type="arabicPeriod"/>
            </a:pPr>
            <a:endParaRPr lang="es-US" sz="2400" dirty="0" smtClean="0"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s-US" sz="2400" dirty="0" smtClean="0">
                <a:latin typeface="Calibri" panose="020F0502020204030204" pitchFamily="34" charset="0"/>
              </a:rPr>
              <a:t>En el Caribe, el deporte más popular es el béisbol. </a:t>
            </a:r>
            <a:r>
              <a:rPr lang="es-US" sz="2400" dirty="0" smtClean="0"/>
              <a:t> 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6558" y="1330885"/>
            <a:ext cx="5293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 </a:t>
            </a:r>
            <a:r>
              <a:rPr lang="en-US" sz="2400" dirty="0" err="1" smtClean="0"/>
              <a:t>en</a:t>
            </a:r>
            <a:r>
              <a:rPr lang="en-US" sz="2400" dirty="0" smtClean="0"/>
              <a:t> Spanish</a:t>
            </a:r>
          </a:p>
          <a:p>
            <a:endParaRPr lang="en-US" sz="2400" dirty="0"/>
          </a:p>
          <a:p>
            <a:r>
              <a:rPr lang="en-US" sz="2400" dirty="0" smtClean="0"/>
              <a:t>5.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s-US" sz="2400" dirty="0" smtClean="0"/>
              <a:t>España, las personas ven los partidos en ______________________.</a:t>
            </a:r>
          </a:p>
          <a:p>
            <a:endParaRPr lang="es-US" sz="2400" dirty="0"/>
          </a:p>
          <a:p>
            <a:r>
              <a:rPr lang="es-US" sz="2400" dirty="0" smtClean="0"/>
              <a:t>6. </a:t>
            </a:r>
            <a:r>
              <a:rPr lang="es-US" sz="2400" dirty="0" smtClean="0">
                <a:latin typeface="Calibri" panose="020F0502020204030204" pitchFamily="34" charset="0"/>
              </a:rPr>
              <a:t>¿Te gusta ver el f</a:t>
            </a:r>
            <a:r>
              <a:rPr lang="es-US" sz="2400" dirty="0" smtClean="0">
                <a:latin typeface="Corbel" panose="020B0503020204020204" pitchFamily="34" charset="0"/>
              </a:rPr>
              <a:t>útbol?</a:t>
            </a:r>
          </a:p>
          <a:p>
            <a:endParaRPr lang="es-US" sz="2400" dirty="0">
              <a:latin typeface="Corbel" panose="020B0503020204020204" pitchFamily="34" charset="0"/>
            </a:endParaRPr>
          </a:p>
          <a:p>
            <a:r>
              <a:rPr lang="es-US" sz="2400" dirty="0" smtClean="0">
                <a:latin typeface="Corbel" panose="020B0503020204020204" pitchFamily="34" charset="0"/>
              </a:rPr>
              <a:t>7. </a:t>
            </a:r>
            <a:r>
              <a:rPr lang="es-US" sz="2400" dirty="0" smtClean="0">
                <a:latin typeface="Calibri" panose="020F0502020204030204" pitchFamily="34" charset="0"/>
              </a:rPr>
              <a:t>¿Qué deportes ves tú (do </a:t>
            </a:r>
            <a:r>
              <a:rPr lang="es-US" sz="2400" dirty="0" err="1" smtClean="0">
                <a:latin typeface="Calibri" panose="020F0502020204030204" pitchFamily="34" charset="0"/>
              </a:rPr>
              <a:t>you</a:t>
            </a:r>
            <a:r>
              <a:rPr lang="es-US" sz="2400" dirty="0" smtClean="0">
                <a:latin typeface="Calibri" panose="020F0502020204030204" pitchFamily="34" charset="0"/>
              </a:rPr>
              <a:t> </a:t>
            </a:r>
            <a:r>
              <a:rPr lang="es-US" sz="2400" dirty="0" err="1" smtClean="0">
                <a:latin typeface="Calibri" panose="020F0502020204030204" pitchFamily="34" charset="0"/>
              </a:rPr>
              <a:t>watch</a:t>
            </a:r>
            <a:r>
              <a:rPr lang="es-US" sz="2400" dirty="0" smtClean="0">
                <a:latin typeface="Calibri" panose="020F0502020204030204" pitchFamily="34" charset="0"/>
              </a:rPr>
              <a:t>) en la televisión?</a:t>
            </a:r>
          </a:p>
          <a:p>
            <a:endParaRPr lang="es-US" sz="2400" dirty="0">
              <a:latin typeface="Calibri" panose="020F0502020204030204" pitchFamily="34" charset="0"/>
            </a:endParaRPr>
          </a:p>
          <a:p>
            <a:r>
              <a:rPr lang="es-US" sz="2400" dirty="0" smtClean="0">
                <a:latin typeface="Calibri" panose="020F0502020204030204" pitchFamily="34" charset="0"/>
              </a:rPr>
              <a:t>8. </a:t>
            </a:r>
            <a:r>
              <a:rPr lang="es-US" sz="2400" dirty="0" smtClean="0"/>
              <a:t> El deporte m</a:t>
            </a:r>
            <a:r>
              <a:rPr lang="es-US" sz="2400" dirty="0" smtClean="0">
                <a:latin typeface="Calibri" panose="020F0502020204030204" pitchFamily="34" charset="0"/>
              </a:rPr>
              <a:t>ás popular en White </a:t>
            </a:r>
            <a:r>
              <a:rPr lang="es-US" sz="2400" dirty="0" err="1" smtClean="0">
                <a:latin typeface="Calibri" panose="020F0502020204030204" pitchFamily="34" charset="0"/>
              </a:rPr>
              <a:t>Station</a:t>
            </a:r>
            <a:r>
              <a:rPr lang="es-US" sz="2400" dirty="0" smtClean="0">
                <a:latin typeface="Calibri" panose="020F0502020204030204" pitchFamily="34" charset="0"/>
              </a:rPr>
              <a:t> es ________________________.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682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085" y="3739133"/>
            <a:ext cx="3915177" cy="258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9093" y="167425"/>
            <a:ext cx="1160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¡No sólo el fútbol!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093" y="991221"/>
            <a:ext cx="50356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/>
              <a:t>El f</a:t>
            </a:r>
            <a:r>
              <a:rPr lang="es-US" dirty="0" smtClean="0">
                <a:latin typeface="Calibri" panose="020F0502020204030204" pitchFamily="34" charset="0"/>
              </a:rPr>
              <a:t>ú</a:t>
            </a:r>
            <a:r>
              <a:rPr lang="es-US" dirty="0" smtClean="0"/>
              <a:t>tbol es el deporte m</a:t>
            </a:r>
            <a:r>
              <a:rPr lang="es-US" dirty="0" smtClean="0">
                <a:latin typeface="Calibri" panose="020F0502020204030204" pitchFamily="34" charset="0"/>
              </a:rPr>
              <a:t>á</a:t>
            </a:r>
            <a:r>
              <a:rPr lang="es-US" dirty="0" smtClean="0"/>
              <a:t>s popular en el mundo hispano. Mucha gente practica el</a:t>
            </a:r>
            <a:r>
              <a:rPr lang="es-US" dirty="0"/>
              <a:t> </a:t>
            </a:r>
            <a:r>
              <a:rPr lang="es-US" dirty="0" smtClean="0"/>
              <a:t>f</a:t>
            </a:r>
            <a:r>
              <a:rPr lang="es-US" dirty="0" smtClean="0">
                <a:latin typeface="Calibri" panose="020F0502020204030204" pitchFamily="34" charset="0"/>
              </a:rPr>
              <a:t>ú</a:t>
            </a:r>
            <a:r>
              <a:rPr lang="es-US" dirty="0" smtClean="0"/>
              <a:t>tbol y tienen un equipo favorito. Cada cuatro a</a:t>
            </a:r>
            <a:r>
              <a:rPr lang="es-US" dirty="0" smtClean="0">
                <a:latin typeface="Corbel" panose="020B0503020204020204" pitchFamily="34" charset="0"/>
              </a:rPr>
              <a:t>ños es la Copa Mundial (</a:t>
            </a:r>
            <a:r>
              <a:rPr lang="es-US" dirty="0" err="1" smtClean="0">
                <a:latin typeface="Corbel" panose="020B0503020204020204" pitchFamily="34" charset="0"/>
              </a:rPr>
              <a:t>World</a:t>
            </a:r>
            <a:r>
              <a:rPr lang="es-US" dirty="0" smtClean="0">
                <a:latin typeface="Corbel" panose="020B0503020204020204" pitchFamily="34" charset="0"/>
              </a:rPr>
              <a:t> Cup). Los aficionados (fans) ven los partidos de fútbol en la televisi</a:t>
            </a:r>
            <a:r>
              <a:rPr lang="es-US" dirty="0" smtClean="0">
                <a:latin typeface="Calibri" panose="020F0502020204030204" pitchFamily="34" charset="0"/>
              </a:rPr>
              <a:t>ón y en restaurantes. Los jóvenes juegan al fútbol con </a:t>
            </a:r>
            <a:r>
              <a:rPr lang="es-US" dirty="0">
                <a:latin typeface="Calibri" panose="020F0502020204030204" pitchFamily="34" charset="0"/>
              </a:rPr>
              <a:t>sus </a:t>
            </a:r>
            <a:r>
              <a:rPr lang="es-US" dirty="0" smtClean="0">
                <a:latin typeface="Calibri" panose="020F0502020204030204" pitchFamily="34" charset="0"/>
              </a:rPr>
              <a:t>amigos en los parques y en gimnasios. Pero en los países hispanos hay otros deportes populares también. </a:t>
            </a:r>
            <a:endParaRPr lang="es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2" y="3576544"/>
            <a:ext cx="4945487" cy="31074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6701" y="206390"/>
            <a:ext cx="582125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Donde</a:t>
            </a:r>
            <a:r>
              <a:rPr lang="en-US" b="1" dirty="0" smtClean="0"/>
              <a:t> el </a:t>
            </a:r>
            <a:r>
              <a:rPr lang="en-US" b="1" dirty="0" err="1" smtClean="0"/>
              <a:t>f</a:t>
            </a:r>
            <a:r>
              <a:rPr lang="en-US" b="1" dirty="0" err="1" smtClean="0">
                <a:latin typeface="Calibri" panose="020F0502020204030204" pitchFamily="34" charset="0"/>
              </a:rPr>
              <a:t>útbol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</a:rPr>
              <a:t>es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</a:rPr>
              <a:t>más</a:t>
            </a:r>
            <a:r>
              <a:rPr lang="en-US" b="1" dirty="0" smtClean="0">
                <a:latin typeface="Calibri" panose="020F0502020204030204" pitchFamily="34" charset="0"/>
              </a:rPr>
              <a:t> popular</a:t>
            </a:r>
          </a:p>
          <a:p>
            <a:r>
              <a:rPr lang="es-US" dirty="0" smtClean="0">
                <a:latin typeface="Calibri" panose="020F0502020204030204" pitchFamily="34" charset="0"/>
              </a:rPr>
              <a:t>En México, el béisbol es el segundo (</a:t>
            </a:r>
            <a:r>
              <a:rPr lang="es-US" dirty="0" err="1" smtClean="0">
                <a:latin typeface="Calibri" panose="020F0502020204030204" pitchFamily="34" charset="0"/>
              </a:rPr>
              <a:t>second</a:t>
            </a:r>
            <a:r>
              <a:rPr lang="es-US" dirty="0" smtClean="0">
                <a:latin typeface="Calibri" panose="020F0502020204030204" pitchFamily="34" charset="0"/>
              </a:rPr>
              <a:t>) deporte más popular después (</a:t>
            </a:r>
            <a:r>
              <a:rPr lang="es-US" dirty="0" err="1" smtClean="0">
                <a:latin typeface="Calibri" panose="020F0502020204030204" pitchFamily="34" charset="0"/>
              </a:rPr>
              <a:t>after</a:t>
            </a:r>
            <a:r>
              <a:rPr lang="es-US" dirty="0" smtClean="0">
                <a:latin typeface="Calibri" panose="020F0502020204030204" pitchFamily="34" charset="0"/>
              </a:rPr>
              <a:t>) del f</a:t>
            </a:r>
            <a:r>
              <a:rPr lang="es-US" dirty="0" smtClean="0">
                <a:latin typeface="Corbel" panose="020B0503020204020204" pitchFamily="34" charset="0"/>
              </a:rPr>
              <a:t>útbol. Pero en Argentina, el rugby es muy popular. En Perú, a la gente le gusta el v</a:t>
            </a:r>
            <a:r>
              <a:rPr lang="es-US" dirty="0" smtClean="0">
                <a:latin typeface="Calibri" panose="020F0502020204030204" pitchFamily="34" charset="0"/>
              </a:rPr>
              <a:t>ó</a:t>
            </a:r>
            <a:r>
              <a:rPr lang="es-US" dirty="0" smtClean="0">
                <a:latin typeface="Corbel" panose="020B0503020204020204" pitchFamily="34" charset="0"/>
              </a:rPr>
              <a:t>leibol. </a:t>
            </a:r>
            <a:r>
              <a:rPr lang="es-US" dirty="0" smtClean="0">
                <a:latin typeface="Calibri" panose="020F0502020204030204" pitchFamily="34" charset="0"/>
              </a:rPr>
              <a:t>¿</a:t>
            </a:r>
            <a:r>
              <a:rPr lang="es-US" dirty="0" smtClean="0">
                <a:latin typeface="Corbel" panose="020B0503020204020204" pitchFamily="34" charset="0"/>
              </a:rPr>
              <a:t>Y en España? Muchas personas prefieren (</a:t>
            </a:r>
            <a:r>
              <a:rPr lang="es-US" dirty="0" err="1" smtClean="0">
                <a:latin typeface="Corbel" panose="020B0503020204020204" pitchFamily="34" charset="0"/>
              </a:rPr>
              <a:t>prefer</a:t>
            </a:r>
            <a:r>
              <a:rPr lang="es-US" dirty="0" smtClean="0">
                <a:latin typeface="Corbel" panose="020B0503020204020204" pitchFamily="34" charset="0"/>
              </a:rPr>
              <a:t>) el baloncesto, el tenis y el ciclismo (</a:t>
            </a:r>
            <a:r>
              <a:rPr lang="es-US" dirty="0" err="1" smtClean="0">
                <a:latin typeface="Corbel" panose="020B0503020204020204" pitchFamily="34" charset="0"/>
              </a:rPr>
              <a:t>cycling</a:t>
            </a:r>
            <a:r>
              <a:rPr lang="es-US" dirty="0" smtClean="0">
                <a:latin typeface="Corbel" panose="020B0503020204020204" pitchFamily="34" charset="0"/>
              </a:rPr>
              <a:t>). 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En Colombia, el béisbol también es muy popular después del futbol. El ciclismo es popular también.</a:t>
            </a:r>
          </a:p>
          <a:p>
            <a:endParaRPr lang="es-US" dirty="0">
              <a:latin typeface="Corbel" panose="020B0503020204020204" pitchFamily="34" charset="0"/>
            </a:endParaRPr>
          </a:p>
          <a:p>
            <a:r>
              <a:rPr lang="es-US" b="1" dirty="0" smtClean="0">
                <a:latin typeface="Corbel" panose="020B0503020204020204" pitchFamily="34" charset="0"/>
              </a:rPr>
              <a:t>Donde el béisbol es m</a:t>
            </a:r>
            <a:r>
              <a:rPr lang="es-US" b="1" dirty="0" smtClean="0">
                <a:latin typeface="Calibri" panose="020F0502020204030204" pitchFamily="34" charset="0"/>
              </a:rPr>
              <a:t>ás popular</a:t>
            </a:r>
          </a:p>
          <a:p>
            <a:r>
              <a:rPr lang="es-US" dirty="0" smtClean="0">
                <a:latin typeface="Calibri" panose="020F0502020204030204" pitchFamily="34" charset="0"/>
              </a:rPr>
              <a:t>en los países del Caribe (</a:t>
            </a:r>
            <a:r>
              <a:rPr lang="es-US" dirty="0" err="1" smtClean="0">
                <a:latin typeface="Calibri" panose="020F0502020204030204" pitchFamily="34" charset="0"/>
              </a:rPr>
              <a:t>Carribean</a:t>
            </a:r>
            <a:r>
              <a:rPr lang="es-US" dirty="0" smtClean="0">
                <a:latin typeface="Calibri" panose="020F0502020204030204" pitchFamily="34" charset="0"/>
              </a:rPr>
              <a:t>), el béisbol es predominante. </a:t>
            </a:r>
            <a:r>
              <a:rPr lang="es-US" dirty="0">
                <a:latin typeface="Calibri" panose="020F0502020204030204" pitchFamily="34" charset="0"/>
              </a:rPr>
              <a:t>É</a:t>
            </a:r>
            <a:r>
              <a:rPr lang="es-US" dirty="0" smtClean="0">
                <a:latin typeface="Calibri" panose="020F0502020204030204" pitchFamily="34" charset="0"/>
              </a:rPr>
              <a:t>ste es el caso in Puerto Rico, Cuba y la República Dominicana. </a:t>
            </a:r>
          </a:p>
          <a:p>
            <a:r>
              <a:rPr lang="es-US" dirty="0" smtClean="0">
                <a:latin typeface="Calibri" panose="020F0502020204030204" pitchFamily="34" charset="0"/>
              </a:rPr>
              <a:t>Los ni</a:t>
            </a:r>
            <a:r>
              <a:rPr lang="es-US" dirty="0" smtClean="0">
                <a:latin typeface="Corbel" panose="020B0503020204020204" pitchFamily="34" charset="0"/>
              </a:rPr>
              <a:t>ños muy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 pequeños juegan al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 béisbol. En Puerto Rico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 y la República 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Dominicana, también 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practican el baloncesto 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y ven los partidos en la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 tele. Y en el Caribe, el 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boxeo (</a:t>
            </a:r>
            <a:r>
              <a:rPr lang="es-US" dirty="0" err="1" smtClean="0">
                <a:latin typeface="Corbel" panose="020B0503020204020204" pitchFamily="34" charset="0"/>
              </a:rPr>
              <a:t>boxing</a:t>
            </a:r>
            <a:r>
              <a:rPr lang="es-US" dirty="0" smtClean="0">
                <a:latin typeface="Corbel" panose="020B0503020204020204" pitchFamily="34" charset="0"/>
              </a:rPr>
              <a:t>) es 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numero dos.     </a:t>
            </a:r>
            <a:r>
              <a:rPr lang="es-US" dirty="0" smtClean="0">
                <a:latin typeface="Calibri" panose="020F0502020204030204" pitchFamily="34" charset="0"/>
              </a:rPr>
              <a:t>  </a:t>
            </a:r>
          </a:p>
          <a:p>
            <a:r>
              <a:rPr lang="es-US" dirty="0" smtClean="0">
                <a:latin typeface="Corbel" panose="020B0503020204020204" pitchFamily="34" charset="0"/>
              </a:rPr>
              <a:t>     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15315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366" y="476518"/>
            <a:ext cx="112690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Draw it </a:t>
            </a:r>
          </a:p>
          <a:p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Everyone has artistic talents—use yours to make the lesson vocabulary your own. Draw a little illustration for each word listed below.  NOTE: in order to receive full credit for this assignment, you must complete </a:t>
            </a:r>
            <a:r>
              <a:rPr lang="en-US" sz="2400" i="1" dirty="0">
                <a:solidFill>
                  <a:prstClr val="black"/>
                </a:solidFill>
              </a:rPr>
              <a:t>all</a:t>
            </a:r>
            <a:r>
              <a:rPr lang="en-US" sz="2400" dirty="0">
                <a:solidFill>
                  <a:prstClr val="black"/>
                </a:solidFill>
              </a:rPr>
              <a:t> drawings. You will not be graded on artistic ability; if your drawing matches the word or phrase logically, you earn credit. If you do not finish, you may do it for homework.    </a:t>
            </a:r>
            <a:br>
              <a:rPr lang="en-US" sz="2400" dirty="0">
                <a:solidFill>
                  <a:prstClr val="black"/>
                </a:solidFill>
              </a:rPr>
            </a:b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487" y="3585061"/>
            <a:ext cx="11281893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La </a:t>
            </a:r>
            <a:r>
              <a:rPr lang="es-US" sz="2400" dirty="0">
                <a:solidFill>
                  <a:prstClr val="black"/>
                </a:solidFill>
              </a:rPr>
              <a:t>química</a:t>
            </a:r>
          </a:p>
          <a:p>
            <a:endParaRPr lang="es-US" sz="2400" dirty="0">
              <a:solidFill>
                <a:prstClr val="black"/>
              </a:solidFill>
            </a:endParaRPr>
          </a:p>
          <a:p>
            <a:r>
              <a:rPr lang="es-US" sz="2400" dirty="0">
                <a:solidFill>
                  <a:prstClr val="black"/>
                </a:solidFill>
              </a:rPr>
              <a:t>El golf</a:t>
            </a:r>
          </a:p>
          <a:p>
            <a:r>
              <a:rPr lang="es-US" sz="2400" dirty="0">
                <a:solidFill>
                  <a:prstClr val="black"/>
                </a:solidFill>
              </a:rPr>
              <a:t>El arte</a:t>
            </a:r>
          </a:p>
          <a:p>
            <a:endParaRPr lang="es-US" sz="2400" dirty="0">
              <a:solidFill>
                <a:prstClr val="black"/>
              </a:solidFill>
            </a:endParaRPr>
          </a:p>
          <a:p>
            <a:r>
              <a:rPr lang="es-US" sz="2400" dirty="0">
                <a:solidFill>
                  <a:prstClr val="black"/>
                </a:solidFill>
              </a:rPr>
              <a:t>Jugar los videojuegos</a:t>
            </a:r>
          </a:p>
          <a:p>
            <a:r>
              <a:rPr lang="en-US" sz="2400" dirty="0" err="1">
                <a:solidFill>
                  <a:prstClr val="black"/>
                </a:solidFill>
              </a:rPr>
              <a:t>Nadar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err="1">
                <a:solidFill>
                  <a:prstClr val="black"/>
                </a:solidFill>
              </a:rPr>
              <a:t>Ver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películas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872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537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23</cp:revision>
  <dcterms:created xsi:type="dcterms:W3CDTF">2015-08-28T02:44:10Z</dcterms:created>
  <dcterms:modified xsi:type="dcterms:W3CDTF">2015-08-28T08:55:35Z</dcterms:modified>
</cp:coreProperties>
</file>