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9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7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3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0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5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0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6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3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EB62B-3915-4E61-BC96-5CA76137260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2A3C8-699F-4C4B-ACE1-BE4220BC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4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003" y="257577"/>
            <a:ext cx="1126901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s-US" sz="2800" dirty="0">
                <a:solidFill>
                  <a:prstClr val="black"/>
                </a:solidFill>
              </a:rPr>
              <a:t>Hoy es </a:t>
            </a:r>
            <a:r>
              <a:rPr lang="es-US" sz="2800" i="1" dirty="0" smtClean="0">
                <a:solidFill>
                  <a:srgbClr val="7030A0"/>
                </a:solidFill>
              </a:rPr>
              <a:t>martes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>
                <a:solidFill>
                  <a:prstClr val="black"/>
                </a:solidFill>
              </a:rPr>
              <a:t>el </a:t>
            </a:r>
            <a:r>
              <a:rPr lang="es-US" sz="2800" i="1" dirty="0" smtClean="0">
                <a:solidFill>
                  <a:srgbClr val="5B9BD5"/>
                </a:solidFill>
              </a:rPr>
              <a:t>primer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>
                <a:solidFill>
                  <a:prstClr val="black"/>
                </a:solidFill>
              </a:rPr>
              <a:t>de </a:t>
            </a:r>
            <a:r>
              <a:rPr lang="es-US" sz="2800" i="1" dirty="0" smtClean="0">
                <a:solidFill>
                  <a:srgbClr val="FF0000"/>
                </a:solidFill>
              </a:rPr>
              <a:t>septiembre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>
                <a:solidFill>
                  <a:prstClr val="black"/>
                </a:solidFill>
              </a:rPr>
              <a:t>de </a:t>
            </a:r>
            <a:r>
              <a:rPr lang="es-US" sz="2800" i="1" dirty="0">
                <a:solidFill>
                  <a:srgbClr val="70AD47"/>
                </a:solidFill>
              </a:rPr>
              <a:t>dos mil quince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pPr lvl="0" algn="ctr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White Board</a:t>
            </a:r>
          </a:p>
          <a:p>
            <a:pPr lvl="0">
              <a:lnSpc>
                <a:spcPct val="150000"/>
              </a:lnSpc>
            </a:pPr>
            <a:r>
              <a:rPr lang="en-US" sz="2200" dirty="0">
                <a:solidFill>
                  <a:prstClr val="black"/>
                </a:solidFill>
              </a:rPr>
              <a:t>El </a:t>
            </a:r>
            <a:r>
              <a:rPr lang="en-US" sz="2200" dirty="0" err="1">
                <a:solidFill>
                  <a:prstClr val="black"/>
                </a:solidFill>
              </a:rPr>
              <a:t>calentamiento</a:t>
            </a:r>
            <a:r>
              <a:rPr lang="en-US" sz="2200" dirty="0">
                <a:solidFill>
                  <a:prstClr val="black"/>
                </a:solidFill>
              </a:rPr>
              <a:t>: </a:t>
            </a:r>
            <a:r>
              <a:rPr lang="en-US" sz="2200" dirty="0" smtClean="0">
                <a:solidFill>
                  <a:prstClr val="black"/>
                </a:solidFill>
              </a:rPr>
              <a:t>Translate to Spanish-</a:t>
            </a:r>
          </a:p>
          <a:p>
            <a:pPr marL="514350" lvl="0" indent="-514350">
              <a:lnSpc>
                <a:spcPct val="150000"/>
              </a:lnSpc>
              <a:buAutoNum type="arabicPeriod"/>
            </a:pPr>
            <a:r>
              <a:rPr lang="en-US" sz="2200" dirty="0" smtClean="0">
                <a:solidFill>
                  <a:prstClr val="black"/>
                </a:solidFill>
              </a:rPr>
              <a:t>I like basketball and </a:t>
            </a:r>
            <a:r>
              <a:rPr lang="en-US" sz="2200" dirty="0" err="1" smtClean="0">
                <a:solidFill>
                  <a:prstClr val="black"/>
                </a:solidFill>
              </a:rPr>
              <a:t>tenis</a:t>
            </a:r>
            <a:r>
              <a:rPr lang="en-US" sz="2200" dirty="0" smtClean="0">
                <a:solidFill>
                  <a:prstClr val="black"/>
                </a:solidFill>
              </a:rPr>
              <a:t>. </a:t>
            </a:r>
          </a:p>
          <a:p>
            <a:pPr marL="514350" lvl="0" indent="-514350">
              <a:lnSpc>
                <a:spcPct val="150000"/>
              </a:lnSpc>
              <a:buAutoNum type="arabicPeriod"/>
            </a:pPr>
            <a:r>
              <a:rPr lang="en-US" sz="2200" dirty="0" smtClean="0">
                <a:solidFill>
                  <a:prstClr val="black"/>
                </a:solidFill>
              </a:rPr>
              <a:t>I don’t like to go shopping.</a:t>
            </a:r>
          </a:p>
          <a:p>
            <a:pPr marL="514350" lvl="0" indent="-514350">
              <a:lnSpc>
                <a:spcPct val="150000"/>
              </a:lnSpc>
              <a:buAutoNum type="arabicPeriod"/>
            </a:pPr>
            <a:r>
              <a:rPr lang="en-US" sz="2200" dirty="0" smtClean="0">
                <a:solidFill>
                  <a:prstClr val="black"/>
                </a:solidFill>
              </a:rPr>
              <a:t>She likes to watch movies and read. </a:t>
            </a:r>
          </a:p>
          <a:p>
            <a:pPr marL="514350" lvl="0" indent="-514350">
              <a:lnSpc>
                <a:spcPct val="150000"/>
              </a:lnSpc>
              <a:buAutoNum type="arabicPeriod"/>
            </a:pPr>
            <a:r>
              <a:rPr lang="en-US" sz="2200" dirty="0" smtClean="0">
                <a:solidFill>
                  <a:prstClr val="black"/>
                </a:solidFill>
              </a:rPr>
              <a:t>You don’t like economics. </a:t>
            </a:r>
            <a:endParaRPr lang="en-US" sz="22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200" dirty="0" err="1">
                <a:solidFill>
                  <a:prstClr val="black"/>
                </a:solidFill>
              </a:rPr>
              <a:t>Pregunta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influyente</a:t>
            </a:r>
            <a:r>
              <a:rPr lang="en-US" sz="2200" dirty="0">
                <a:solidFill>
                  <a:prstClr val="black"/>
                </a:solidFill>
              </a:rPr>
              <a:t>: Would you tell me about yourself?</a:t>
            </a:r>
          </a:p>
          <a:p>
            <a:pPr lvl="0">
              <a:lnSpc>
                <a:spcPct val="150000"/>
              </a:lnSpc>
            </a:pPr>
            <a:r>
              <a:rPr lang="en-US" sz="2200" dirty="0" err="1">
                <a:solidFill>
                  <a:prstClr val="black"/>
                </a:solidFill>
              </a:rPr>
              <a:t>Objectivo</a:t>
            </a:r>
            <a:r>
              <a:rPr lang="en-US" sz="2200" dirty="0">
                <a:solidFill>
                  <a:prstClr val="black"/>
                </a:solidFill>
              </a:rPr>
              <a:t>: The Student will practice likes and dislikes. </a:t>
            </a:r>
          </a:p>
          <a:p>
            <a:pPr lvl="0">
              <a:lnSpc>
                <a:spcPct val="150000"/>
              </a:lnSpc>
            </a:pPr>
            <a:r>
              <a:rPr lang="en-US" sz="2200" dirty="0" err="1">
                <a:solidFill>
                  <a:prstClr val="black"/>
                </a:solidFill>
              </a:rPr>
              <a:t>Actividades</a:t>
            </a:r>
            <a:r>
              <a:rPr lang="en-US" sz="2200" dirty="0">
                <a:solidFill>
                  <a:prstClr val="black"/>
                </a:solidFill>
              </a:rPr>
              <a:t>: Portfolio Interviews, power </a:t>
            </a:r>
            <a:r>
              <a:rPr lang="en-US" sz="2200" dirty="0" smtClean="0">
                <a:solidFill>
                  <a:prstClr val="black"/>
                </a:solidFill>
              </a:rPr>
              <a:t>point.</a:t>
            </a:r>
            <a:endParaRPr lang="en-US" sz="22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200" dirty="0" err="1">
                <a:solidFill>
                  <a:prstClr val="black"/>
                </a:solidFill>
              </a:rPr>
              <a:t>Tarea</a:t>
            </a:r>
            <a:r>
              <a:rPr lang="en-US" sz="2200" dirty="0">
                <a:solidFill>
                  <a:prstClr val="black"/>
                </a:solidFill>
              </a:rPr>
              <a:t>: </a:t>
            </a:r>
            <a:r>
              <a:rPr lang="en-US" sz="2200" dirty="0" smtClean="0">
                <a:solidFill>
                  <a:prstClr val="black"/>
                </a:solidFill>
              </a:rPr>
              <a:t>. </a:t>
            </a:r>
            <a:endParaRPr lang="en-US" sz="22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200" dirty="0">
                <a:solidFill>
                  <a:prstClr val="black"/>
                </a:solidFill>
              </a:rPr>
              <a:t>SPI’s: 1.1 C, D, F; 1.3 A</a:t>
            </a:r>
            <a:endParaRPr lang="en-US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" y="347730"/>
            <a:ext cx="114493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Put it together: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Trabajen</a:t>
            </a:r>
            <a:r>
              <a:rPr lang="en-US" sz="2800" dirty="0" smtClean="0"/>
              <a:t> con un </a:t>
            </a:r>
            <a:r>
              <a:rPr lang="en-US" sz="2800" dirty="0" err="1" smtClean="0"/>
              <a:t>compa</a:t>
            </a:r>
            <a:r>
              <a:rPr lang="en-US" sz="2800" dirty="0" err="1" smtClean="0">
                <a:latin typeface="Corbel" panose="020B0503020204020204" pitchFamily="34" charset="0"/>
              </a:rPr>
              <a:t>ñero</a:t>
            </a:r>
            <a:r>
              <a:rPr lang="en-US" sz="2800" dirty="0" smtClean="0">
                <a:latin typeface="Corbel" panose="020B0503020204020204" pitchFamily="34" charset="0"/>
              </a:rPr>
              <a:t>. Create 4 </a:t>
            </a:r>
            <a:r>
              <a:rPr lang="en-US" sz="2800" dirty="0" err="1" smtClean="0">
                <a:latin typeface="Corbel" panose="020B0503020204020204" pitchFamily="34" charset="0"/>
              </a:rPr>
              <a:t>preguntas</a:t>
            </a:r>
            <a:r>
              <a:rPr lang="en-US" sz="2800" dirty="0" smtClean="0">
                <a:latin typeface="Corbel" panose="020B0503020204020204" pitchFamily="34" charset="0"/>
              </a:rPr>
              <a:t> and 4 </a:t>
            </a:r>
            <a:r>
              <a:rPr lang="en-US" sz="2800" dirty="0" err="1" smtClean="0">
                <a:latin typeface="Corbel" panose="020B0503020204020204" pitchFamily="34" charset="0"/>
              </a:rPr>
              <a:t>respuestas</a:t>
            </a:r>
            <a:r>
              <a:rPr lang="en-US" sz="2800" dirty="0" smtClean="0">
                <a:latin typeface="Corbel" panose="020B0503020204020204" pitchFamily="34" charset="0"/>
              </a:rPr>
              <a:t> using the phrases and vocabulary we have learned (include previous lessons as well).</a:t>
            </a:r>
          </a:p>
          <a:p>
            <a:endParaRPr lang="en-US" sz="2800" dirty="0">
              <a:latin typeface="Corbel" panose="020B0503020204020204" pitchFamily="34" charset="0"/>
            </a:endParaRPr>
          </a:p>
          <a:p>
            <a:r>
              <a:rPr lang="en-US" sz="2800" dirty="0" err="1" smtClean="0">
                <a:latin typeface="Corbel" panose="020B0503020204020204" pitchFamily="34" charset="0"/>
              </a:rPr>
              <a:t>Frases</a:t>
            </a:r>
            <a:r>
              <a:rPr lang="en-US" sz="2800" dirty="0" smtClean="0">
                <a:latin typeface="Corbel" panose="020B0503020204020204" pitchFamily="34" charset="0"/>
              </a:rPr>
              <a:t> completes- full sentences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1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820" y="309093"/>
            <a:ext cx="1161674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Encuesta</a:t>
            </a:r>
            <a:r>
              <a:rPr lang="en-US" sz="3200" dirty="0" smtClean="0"/>
              <a:t>: </a:t>
            </a:r>
            <a:r>
              <a:rPr lang="en-US" sz="3200" dirty="0" err="1" smtClean="0"/>
              <a:t>Pregunten</a:t>
            </a:r>
            <a:r>
              <a:rPr lang="en-US" sz="3200" dirty="0" smtClean="0"/>
              <a:t> (ask) a 4 </a:t>
            </a:r>
            <a:r>
              <a:rPr lang="en-US" sz="3200" dirty="0" err="1" smtClean="0"/>
              <a:t>estudiantes</a:t>
            </a:r>
            <a:r>
              <a:rPr lang="en-US" sz="3200" dirty="0" smtClean="0"/>
              <a:t> </a:t>
            </a:r>
          </a:p>
          <a:p>
            <a:endParaRPr lang="en-US" sz="2800" dirty="0"/>
          </a:p>
          <a:p>
            <a:r>
              <a:rPr lang="en-US" sz="2800" dirty="0" smtClean="0"/>
              <a:t>¿</a:t>
            </a:r>
            <a:r>
              <a:rPr lang="en-US" sz="2800" dirty="0" err="1" smtClean="0"/>
              <a:t>Adonde</a:t>
            </a:r>
            <a:r>
              <a:rPr lang="en-US" sz="2800" dirty="0" smtClean="0"/>
              <a:t> vas para comer?</a:t>
            </a:r>
          </a:p>
          <a:p>
            <a:endParaRPr lang="en-US" sz="2800" dirty="0"/>
          </a:p>
          <a:p>
            <a:r>
              <a:rPr lang="en-US" sz="2800" dirty="0" smtClean="0"/>
              <a:t> ¿Con </a:t>
            </a:r>
            <a:r>
              <a:rPr lang="en-US" sz="2800" dirty="0" err="1" smtClean="0"/>
              <a:t>quién</a:t>
            </a:r>
            <a:r>
              <a:rPr lang="en-US" sz="2800" dirty="0" smtClean="0"/>
              <a:t> vas al </a:t>
            </a:r>
            <a:r>
              <a:rPr lang="en-US" sz="2800" dirty="0" err="1" smtClean="0"/>
              <a:t>gimnasio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r>
              <a:rPr lang="en-US" sz="2800" dirty="0" smtClean="0"/>
              <a:t>¿Con </a:t>
            </a:r>
            <a:r>
              <a:rPr lang="en-US" sz="2800" dirty="0" err="1" smtClean="0"/>
              <a:t>quién</a:t>
            </a:r>
            <a:r>
              <a:rPr lang="en-US" sz="2800" dirty="0" smtClean="0"/>
              <a:t> vas al </a:t>
            </a:r>
            <a:r>
              <a:rPr lang="en-US" sz="2800" dirty="0" err="1" smtClean="0"/>
              <a:t>parque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r>
              <a:rPr lang="en-US" sz="2800" dirty="0" smtClean="0"/>
              <a:t>¿</a:t>
            </a:r>
            <a:r>
              <a:rPr lang="en-US" sz="2800" dirty="0" err="1" smtClean="0"/>
              <a:t>Adonde</a:t>
            </a:r>
            <a:r>
              <a:rPr lang="en-US" sz="2800" dirty="0" smtClean="0"/>
              <a:t> vas para </a:t>
            </a:r>
            <a:r>
              <a:rPr lang="en-US" sz="2800" dirty="0" err="1" smtClean="0"/>
              <a:t>estudiar</a:t>
            </a:r>
            <a:r>
              <a:rPr lang="en-US" sz="2800" dirty="0" smtClean="0"/>
              <a:t>?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792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245" y="2068064"/>
            <a:ext cx="6336759" cy="42168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3347" y="425002"/>
            <a:ext cx="7469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/>
                </a:solidFill>
              </a:rPr>
              <a:t>El </a:t>
            </a:r>
            <a:r>
              <a:rPr lang="en-US" sz="4000" dirty="0" err="1" smtClean="0">
                <a:solidFill>
                  <a:schemeClr val="accent6"/>
                </a:solidFill>
              </a:rPr>
              <a:t>parque</a:t>
            </a:r>
            <a:endParaRPr lang="en-US" sz="4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24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374" y="2516344"/>
            <a:ext cx="6158064" cy="35367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9110" y="1107583"/>
            <a:ext cx="6310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El </a:t>
            </a:r>
            <a:r>
              <a:rPr lang="en-US" sz="4000" dirty="0" err="1" smtClean="0">
                <a:solidFill>
                  <a:srgbClr val="C00000"/>
                </a:solidFill>
              </a:rPr>
              <a:t>museo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4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294" y="2117769"/>
            <a:ext cx="5494766" cy="38580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40924" y="772732"/>
            <a:ext cx="7972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5"/>
                </a:solidFill>
              </a:rPr>
              <a:t>El </a:t>
            </a:r>
            <a:r>
              <a:rPr lang="en-US" sz="4000" dirty="0" err="1" smtClean="0">
                <a:solidFill>
                  <a:schemeClr val="accent5"/>
                </a:solidFill>
              </a:rPr>
              <a:t>restaurante</a:t>
            </a:r>
            <a:endParaRPr lang="en-US" sz="4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90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0511" y="2046867"/>
            <a:ext cx="5867245" cy="45471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46986" y="798490"/>
            <a:ext cx="7353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2"/>
                </a:solidFill>
              </a:rPr>
              <a:t>El </a:t>
            </a:r>
            <a:r>
              <a:rPr lang="en-US" sz="4000" dirty="0" err="1" smtClean="0">
                <a:solidFill>
                  <a:schemeClr val="accent2"/>
                </a:solidFill>
              </a:rPr>
              <a:t>gimnasio</a:t>
            </a:r>
            <a:endParaRPr lang="en-US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91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766" y="2524460"/>
            <a:ext cx="6620299" cy="38505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4107" y="1004552"/>
            <a:ext cx="6697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La </a:t>
            </a:r>
            <a:r>
              <a:rPr lang="en-US" sz="4000" dirty="0" err="1" smtClean="0">
                <a:solidFill>
                  <a:srgbClr val="7030A0"/>
                </a:solidFill>
              </a:rPr>
              <a:t>biblioteca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6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103" y="2614076"/>
            <a:ext cx="7177253" cy="37738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36372" y="991673"/>
            <a:ext cx="8152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/>
                </a:solidFill>
              </a:rPr>
              <a:t>La </a:t>
            </a:r>
            <a:r>
              <a:rPr lang="en-US" sz="4000" dirty="0" err="1" smtClean="0">
                <a:solidFill>
                  <a:schemeClr val="accent1"/>
                </a:solidFill>
              </a:rPr>
              <a:t>cafeter</a:t>
            </a:r>
            <a:r>
              <a:rPr lang="en-US" sz="4000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ía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003" y="476518"/>
            <a:ext cx="11178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Frases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337190"/>
              </p:ext>
            </p:extLst>
          </p:nvPr>
        </p:nvGraphicFramePr>
        <p:xfrm>
          <a:off x="1963307" y="1659824"/>
          <a:ext cx="9769346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6732"/>
                <a:gridCol w="57826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¿</a:t>
                      </a:r>
                      <a:r>
                        <a:rPr lang="en-US" sz="2800" dirty="0" err="1" smtClean="0"/>
                        <a:t>Te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gustar</a:t>
                      </a:r>
                      <a:r>
                        <a:rPr lang="en-US" sz="2800" dirty="0" err="1" smtClean="0">
                          <a:latin typeface="Calibri" panose="020F0502020204030204" pitchFamily="34" charset="0"/>
                        </a:rPr>
                        <a:t>í</a:t>
                      </a:r>
                      <a:r>
                        <a:rPr lang="en-US" sz="2800" dirty="0" err="1" smtClean="0"/>
                        <a:t>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ir</a:t>
                      </a:r>
                      <a:r>
                        <a:rPr lang="en-US" sz="2800" dirty="0" smtClean="0"/>
                        <a:t> a…? </a:t>
                      </a:r>
                    </a:p>
                    <a:p>
                      <a:r>
                        <a:rPr lang="en-US" sz="2800" dirty="0" smtClean="0"/>
                        <a:t>¿</a:t>
                      </a:r>
                      <a:r>
                        <a:rPr lang="en-US" sz="2800" dirty="0" smtClean="0"/>
                        <a:t>Puedes </a:t>
                      </a:r>
                      <a:r>
                        <a:rPr lang="en-US" sz="2800" dirty="0" err="1" smtClean="0"/>
                        <a:t>ir</a:t>
                      </a:r>
                      <a:r>
                        <a:rPr lang="en-US" sz="2800" dirty="0" smtClean="0"/>
                        <a:t> a…? </a:t>
                      </a:r>
                    </a:p>
                    <a:p>
                      <a:r>
                        <a:rPr lang="en-US" sz="2800" dirty="0" smtClean="0"/>
                        <a:t>¿</a:t>
                      </a:r>
                      <a:r>
                        <a:rPr lang="en-US" sz="2800" dirty="0" err="1" smtClean="0"/>
                        <a:t>Adonde</a:t>
                      </a:r>
                      <a:r>
                        <a:rPr lang="en-US" sz="2800" dirty="0" smtClean="0"/>
                        <a:t> vas para…? </a:t>
                      </a:r>
                    </a:p>
                    <a:p>
                      <a:r>
                        <a:rPr lang="en-US" sz="2800" dirty="0" smtClean="0"/>
                        <a:t>¿Con </a:t>
                      </a:r>
                      <a:r>
                        <a:rPr lang="en-US" sz="2800" dirty="0" err="1" smtClean="0"/>
                        <a:t>quién</a:t>
                      </a:r>
                      <a:r>
                        <a:rPr lang="en-US" sz="2800" dirty="0" smtClean="0"/>
                        <a:t> vas a...?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Would you like to go to…? </a:t>
                      </a:r>
                    </a:p>
                    <a:p>
                      <a:r>
                        <a:rPr lang="en-US" sz="2800" dirty="0" smtClean="0"/>
                        <a:t>Can you go to…? </a:t>
                      </a:r>
                    </a:p>
                    <a:p>
                      <a:r>
                        <a:rPr lang="en-US" sz="2800" dirty="0" smtClean="0"/>
                        <a:t>Where are you going in</a:t>
                      </a:r>
                      <a:r>
                        <a:rPr lang="en-US" sz="2800" baseline="0" dirty="0" smtClean="0"/>
                        <a:t> order to</a:t>
                      </a:r>
                      <a:r>
                        <a:rPr lang="en-US" sz="2800" dirty="0" smtClean="0"/>
                        <a:t>…? </a:t>
                      </a:r>
                    </a:p>
                    <a:p>
                      <a:r>
                        <a:rPr lang="en-US" sz="2800" dirty="0" smtClean="0"/>
                        <a:t>Who</a:t>
                      </a:r>
                      <a:r>
                        <a:rPr lang="en-US" sz="2800" baseline="0" dirty="0" smtClean="0"/>
                        <a:t> are you going with</a:t>
                      </a:r>
                      <a:r>
                        <a:rPr lang="en-US" sz="2800" dirty="0" smtClean="0"/>
                        <a:t>...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18952" y="999738"/>
            <a:ext cx="2550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Preguntas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821146"/>
              </p:ext>
            </p:extLst>
          </p:nvPr>
        </p:nvGraphicFramePr>
        <p:xfrm>
          <a:off x="1973328" y="4544950"/>
          <a:ext cx="8128000" cy="1798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Me </a:t>
                      </a:r>
                      <a:r>
                        <a:rPr lang="en-US" sz="2800" dirty="0" err="1" smtClean="0"/>
                        <a:t>gustaría</a:t>
                      </a:r>
                      <a:r>
                        <a:rPr lang="en-US" sz="2800" dirty="0" smtClean="0"/>
                        <a:t>…. </a:t>
                      </a:r>
                    </a:p>
                    <a:p>
                      <a:r>
                        <a:rPr lang="en-US" sz="2800" dirty="0" err="1" smtClean="0"/>
                        <a:t>Puedo</a:t>
                      </a:r>
                      <a:r>
                        <a:rPr lang="en-US" sz="2800" dirty="0" smtClean="0"/>
                        <a:t>/No </a:t>
                      </a:r>
                      <a:r>
                        <a:rPr lang="en-US" sz="2800" dirty="0" err="1" smtClean="0"/>
                        <a:t>puedo</a:t>
                      </a:r>
                      <a:r>
                        <a:rPr lang="en-US" sz="2800" dirty="0" smtClean="0"/>
                        <a:t>…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Voy</a:t>
                      </a:r>
                      <a:r>
                        <a:rPr lang="en-US" sz="2800" dirty="0" smtClean="0"/>
                        <a:t> a…. </a:t>
                      </a:r>
                    </a:p>
                    <a:p>
                      <a:r>
                        <a:rPr lang="en-US" sz="2800" dirty="0" err="1" smtClean="0"/>
                        <a:t>Voy</a:t>
                      </a:r>
                      <a:r>
                        <a:rPr lang="en-US" sz="2800" dirty="0" smtClean="0"/>
                        <a:t> con…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 would like…. </a:t>
                      </a:r>
                    </a:p>
                    <a:p>
                      <a:r>
                        <a:rPr lang="en-US" sz="2800" dirty="0" smtClean="0"/>
                        <a:t>I can/I can’t… </a:t>
                      </a:r>
                    </a:p>
                    <a:p>
                      <a:r>
                        <a:rPr lang="en-US" sz="2800" dirty="0" smtClean="0"/>
                        <a:t>I am going to…. </a:t>
                      </a:r>
                    </a:p>
                    <a:p>
                      <a:r>
                        <a:rPr lang="en-US" sz="2800" dirty="0" smtClean="0"/>
                        <a:t>I am going with…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8952" y="3884864"/>
            <a:ext cx="3155324" cy="532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Respuestas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40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8621" y="1119649"/>
            <a:ext cx="9988878" cy="397031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¿</a:t>
            </a:r>
            <a:r>
              <a:rPr lang="en-US" sz="2800" dirty="0" err="1">
                <a:solidFill>
                  <a:prstClr val="black"/>
                </a:solidFill>
              </a:rPr>
              <a:t>Te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gustar</a:t>
            </a:r>
            <a:r>
              <a:rPr lang="en-US" sz="2800" dirty="0" err="1">
                <a:solidFill>
                  <a:prstClr val="black"/>
                </a:solidFill>
                <a:latin typeface="Calibri" panose="020F0502020204030204" pitchFamily="34" charset="0"/>
              </a:rPr>
              <a:t>í</a:t>
            </a:r>
            <a:r>
              <a:rPr lang="en-US" sz="2800" dirty="0" err="1">
                <a:solidFill>
                  <a:prstClr val="black"/>
                </a:solidFill>
              </a:rPr>
              <a:t>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ir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al </a:t>
            </a:r>
            <a:r>
              <a:rPr lang="en-US" sz="2800" dirty="0" err="1" smtClean="0">
                <a:solidFill>
                  <a:prstClr val="black"/>
                </a:solidFill>
              </a:rPr>
              <a:t>gimnasio</a:t>
            </a:r>
            <a:r>
              <a:rPr lang="en-US" sz="2800" dirty="0" smtClean="0">
                <a:solidFill>
                  <a:prstClr val="black"/>
                </a:solidFill>
              </a:rPr>
              <a:t>?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¿</a:t>
            </a:r>
            <a:r>
              <a:rPr lang="en-US" sz="2800" dirty="0">
                <a:solidFill>
                  <a:prstClr val="black"/>
                </a:solidFill>
              </a:rPr>
              <a:t>Puedes </a:t>
            </a:r>
            <a:r>
              <a:rPr lang="en-US" sz="2800" dirty="0" err="1">
                <a:solidFill>
                  <a:prstClr val="black"/>
                </a:solidFill>
              </a:rPr>
              <a:t>ir</a:t>
            </a:r>
            <a:r>
              <a:rPr lang="en-US" sz="2800" dirty="0">
                <a:solidFill>
                  <a:prstClr val="black"/>
                </a:solidFill>
              </a:rPr>
              <a:t> a la </a:t>
            </a:r>
            <a:r>
              <a:rPr lang="en-US" sz="2800" dirty="0" err="1">
                <a:solidFill>
                  <a:prstClr val="black"/>
                </a:solidFill>
              </a:rPr>
              <a:t>biblioteca</a:t>
            </a:r>
            <a:r>
              <a:rPr lang="en-US" sz="2800" dirty="0">
                <a:solidFill>
                  <a:prstClr val="black"/>
                </a:solidFill>
              </a:rPr>
              <a:t>?</a:t>
            </a:r>
          </a:p>
          <a:p>
            <a:pPr lvl="0"/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 smtClean="0"/>
              <a:t>¿</a:t>
            </a:r>
            <a:r>
              <a:rPr lang="en-US" sz="2800" dirty="0" err="1" smtClean="0"/>
              <a:t>Adonde</a:t>
            </a:r>
            <a:r>
              <a:rPr lang="en-US" sz="2800" dirty="0" smtClean="0"/>
              <a:t> vas para comer? </a:t>
            </a:r>
          </a:p>
          <a:p>
            <a:endParaRPr lang="en-US" sz="2800" dirty="0" smtClean="0"/>
          </a:p>
          <a:p>
            <a:r>
              <a:rPr lang="en-US" sz="2800" dirty="0" smtClean="0"/>
              <a:t>¿Con </a:t>
            </a:r>
            <a:r>
              <a:rPr lang="en-US" sz="2800" dirty="0" err="1" smtClean="0"/>
              <a:t>quién</a:t>
            </a:r>
            <a:r>
              <a:rPr lang="en-US" sz="2800" dirty="0" smtClean="0"/>
              <a:t> vas al </a:t>
            </a:r>
            <a:r>
              <a:rPr lang="en-US" sz="2800" dirty="0" err="1" smtClean="0"/>
              <a:t>restaurante</a:t>
            </a:r>
            <a:r>
              <a:rPr lang="en-US" sz="2800" dirty="0" smtClean="0"/>
              <a:t>?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endParaRPr lang="en-US" sz="2800" dirty="0" smtClean="0">
              <a:solidFill>
                <a:prstClr val="black"/>
              </a:solidFill>
            </a:endParaRPr>
          </a:p>
          <a:p>
            <a:pPr lvl="0"/>
            <a:r>
              <a:rPr lang="en-US" sz="2800" dirty="0" err="1" smtClean="0">
                <a:solidFill>
                  <a:prstClr val="black"/>
                </a:solidFill>
              </a:rPr>
              <a:t>S</a:t>
            </a: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í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, me </a:t>
            </a: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gusta</a:t>
            </a:r>
            <a:r>
              <a:rPr lang="es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ría ir al gimnasio.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No, no </a:t>
            </a:r>
            <a:r>
              <a:rPr lang="en-US" sz="2800" dirty="0" err="1" smtClean="0">
                <a:solidFill>
                  <a:prstClr val="black"/>
                </a:solidFill>
              </a:rPr>
              <a:t>puedo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ir</a:t>
            </a:r>
            <a:r>
              <a:rPr lang="en-US" sz="2800" dirty="0" smtClean="0">
                <a:solidFill>
                  <a:prstClr val="black"/>
                </a:solidFill>
              </a:rPr>
              <a:t> a la </a:t>
            </a:r>
            <a:r>
              <a:rPr lang="en-US" sz="2800" dirty="0" err="1" smtClean="0">
                <a:solidFill>
                  <a:prstClr val="black"/>
                </a:solidFill>
              </a:rPr>
              <a:t>biblioteca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 err="1" smtClean="0">
                <a:solidFill>
                  <a:prstClr val="black"/>
                </a:solidFill>
              </a:rPr>
              <a:t>Voy</a:t>
            </a:r>
            <a:r>
              <a:rPr lang="en-US" sz="2800" dirty="0" smtClean="0">
                <a:solidFill>
                  <a:prstClr val="black"/>
                </a:solidFill>
              </a:rPr>
              <a:t> a la cafeter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ia.</a:t>
            </a:r>
          </a:p>
          <a:p>
            <a:pPr lvl="0"/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/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Voy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con mi </a:t>
            </a: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familia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49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306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7</cp:revision>
  <dcterms:created xsi:type="dcterms:W3CDTF">2015-09-01T10:21:43Z</dcterms:created>
  <dcterms:modified xsi:type="dcterms:W3CDTF">2015-09-01T13:13:24Z</dcterms:modified>
</cp:coreProperties>
</file>