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8309-F27B-4E46-B0B8-6E9081AF528A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D5D8-D9CC-42EC-86AB-DECDDB3A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0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8309-F27B-4E46-B0B8-6E9081AF528A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D5D8-D9CC-42EC-86AB-DECDDB3A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6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8309-F27B-4E46-B0B8-6E9081AF528A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D5D8-D9CC-42EC-86AB-DECDDB3A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21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8309-F27B-4E46-B0B8-6E9081AF528A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D5D8-D9CC-42EC-86AB-DECDDB3A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5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8309-F27B-4E46-B0B8-6E9081AF528A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D5D8-D9CC-42EC-86AB-DECDDB3A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06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8309-F27B-4E46-B0B8-6E9081AF528A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D5D8-D9CC-42EC-86AB-DECDDB3A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2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8309-F27B-4E46-B0B8-6E9081AF528A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D5D8-D9CC-42EC-86AB-DECDDB3A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36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8309-F27B-4E46-B0B8-6E9081AF528A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D5D8-D9CC-42EC-86AB-DECDDB3A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78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8309-F27B-4E46-B0B8-6E9081AF528A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D5D8-D9CC-42EC-86AB-DECDDB3A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70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8309-F27B-4E46-B0B8-6E9081AF528A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D5D8-D9CC-42EC-86AB-DECDDB3A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9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8309-F27B-4E46-B0B8-6E9081AF528A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D5D8-D9CC-42EC-86AB-DECDDB3A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9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88309-F27B-4E46-B0B8-6E9081AF528A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AD5D8-D9CC-42EC-86AB-DECDDB3A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4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003" y="257577"/>
            <a:ext cx="1126901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US" sz="2800" dirty="0">
                <a:solidFill>
                  <a:prstClr val="black"/>
                </a:solidFill>
              </a:rPr>
              <a:t>Hoy es </a:t>
            </a:r>
            <a:r>
              <a:rPr lang="es-US" sz="2800" i="1" dirty="0" smtClean="0">
                <a:solidFill>
                  <a:srgbClr val="7030A0"/>
                </a:solidFill>
              </a:rPr>
              <a:t>lunes</a:t>
            </a:r>
            <a:r>
              <a:rPr lang="es-US" sz="2800" dirty="0" smtClean="0">
                <a:solidFill>
                  <a:prstClr val="black"/>
                </a:solidFill>
              </a:rPr>
              <a:t> </a:t>
            </a:r>
            <a:r>
              <a:rPr lang="es-US" sz="2800" dirty="0">
                <a:solidFill>
                  <a:prstClr val="black"/>
                </a:solidFill>
              </a:rPr>
              <a:t>el </a:t>
            </a:r>
            <a:r>
              <a:rPr lang="es-US" sz="2800" i="1" dirty="0" smtClean="0">
                <a:solidFill>
                  <a:srgbClr val="5B9BD5"/>
                </a:solidFill>
              </a:rPr>
              <a:t>catorce</a:t>
            </a:r>
            <a:r>
              <a:rPr lang="es-US" sz="2800" dirty="0" smtClean="0">
                <a:solidFill>
                  <a:prstClr val="black"/>
                </a:solidFill>
              </a:rPr>
              <a:t> </a:t>
            </a:r>
            <a:r>
              <a:rPr lang="es-US" sz="2800" dirty="0">
                <a:solidFill>
                  <a:prstClr val="black"/>
                </a:solidFill>
              </a:rPr>
              <a:t>de </a:t>
            </a:r>
            <a:r>
              <a:rPr lang="es-US" sz="2800" i="1" dirty="0">
                <a:solidFill>
                  <a:srgbClr val="FF0000"/>
                </a:solidFill>
              </a:rPr>
              <a:t>septiembre</a:t>
            </a:r>
            <a:r>
              <a:rPr lang="es-US" sz="2800" dirty="0">
                <a:solidFill>
                  <a:prstClr val="black"/>
                </a:solidFill>
              </a:rPr>
              <a:t> de </a:t>
            </a:r>
            <a:r>
              <a:rPr lang="es-US" sz="2800" i="1" dirty="0">
                <a:solidFill>
                  <a:srgbClr val="70AD47"/>
                </a:solidFill>
              </a:rPr>
              <a:t>dos mil quince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</a:rPr>
              <a:t>White Board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</a:rPr>
              <a:t>El </a:t>
            </a:r>
            <a:r>
              <a:rPr lang="en-US" sz="2400" dirty="0" err="1">
                <a:solidFill>
                  <a:prstClr val="black"/>
                </a:solidFill>
              </a:rPr>
              <a:t>calentamiento</a:t>
            </a:r>
            <a:r>
              <a:rPr lang="en-US" sz="2400" dirty="0" smtClean="0">
                <a:solidFill>
                  <a:prstClr val="black"/>
                </a:solidFill>
              </a:rPr>
              <a:t>:</a:t>
            </a:r>
            <a:r>
              <a:rPr lang="es-US" sz="2400" dirty="0" smtClean="0">
                <a:solidFill>
                  <a:prstClr val="black"/>
                </a:solidFill>
              </a:rPr>
              <a:t> </a:t>
            </a:r>
            <a:r>
              <a:rPr lang="es-US" sz="2400" dirty="0" err="1" smtClean="0">
                <a:solidFill>
                  <a:prstClr val="black"/>
                </a:solidFill>
              </a:rPr>
              <a:t>Next</a:t>
            </a:r>
            <a:r>
              <a:rPr lang="es-US" sz="2400" dirty="0" smtClean="0">
                <a:solidFill>
                  <a:prstClr val="black"/>
                </a:solidFill>
              </a:rPr>
              <a:t> </a:t>
            </a:r>
            <a:r>
              <a:rPr lang="es-US" sz="2400" dirty="0" err="1" smtClean="0">
                <a:solidFill>
                  <a:prstClr val="black"/>
                </a:solidFill>
              </a:rPr>
              <a:t>slide</a:t>
            </a:r>
            <a:r>
              <a:rPr lang="es-US" sz="2400" dirty="0" smtClean="0">
                <a:solidFill>
                  <a:prstClr val="black"/>
                </a:solidFill>
              </a:rPr>
              <a:t>   </a:t>
            </a:r>
            <a:endParaRPr lang="en-US" sz="24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prstClr val="black"/>
                </a:solidFill>
              </a:rPr>
              <a:t>Pregunta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influyente</a:t>
            </a:r>
            <a:r>
              <a:rPr lang="en-US" sz="2400" dirty="0">
                <a:solidFill>
                  <a:prstClr val="black"/>
                </a:solidFill>
              </a:rPr>
              <a:t>: Would you tell me about yourself?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prstClr val="black"/>
                </a:solidFill>
              </a:rPr>
              <a:t>Objectivo</a:t>
            </a:r>
            <a:r>
              <a:rPr lang="en-US" sz="2400" dirty="0">
                <a:solidFill>
                  <a:prstClr val="black"/>
                </a:solidFill>
              </a:rPr>
              <a:t>: The Student </a:t>
            </a:r>
            <a:r>
              <a:rPr lang="en-US" sz="2400" dirty="0" smtClean="0">
                <a:solidFill>
                  <a:prstClr val="black"/>
                </a:solidFill>
              </a:rPr>
              <a:t>can give basic descriptions about himself and understand others when describing themselves.  </a:t>
            </a:r>
            <a:endParaRPr lang="en-US" sz="24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prstClr val="black"/>
                </a:solidFill>
              </a:rPr>
              <a:t>Actividades</a:t>
            </a:r>
            <a:r>
              <a:rPr lang="en-US" sz="2400" dirty="0">
                <a:solidFill>
                  <a:prstClr val="black"/>
                </a:solidFill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</a:rPr>
              <a:t>Powerpoint</a:t>
            </a:r>
            <a:r>
              <a:rPr lang="en-US" sz="2400" dirty="0" smtClean="0">
                <a:solidFill>
                  <a:prstClr val="black"/>
                </a:solidFill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</a:rPr>
              <a:t>Ser</a:t>
            </a:r>
            <a:endParaRPr lang="en-US" sz="24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prstClr val="black"/>
                </a:solidFill>
              </a:rPr>
              <a:t>Tarea</a:t>
            </a:r>
            <a:r>
              <a:rPr lang="en-US" sz="2400" dirty="0" smtClean="0">
                <a:solidFill>
                  <a:prstClr val="black"/>
                </a:solidFill>
              </a:rPr>
              <a:t>: </a:t>
            </a:r>
            <a:r>
              <a:rPr lang="en-US" sz="2400" dirty="0" smtClean="0">
                <a:solidFill>
                  <a:prstClr val="black"/>
                </a:solidFill>
              </a:rPr>
              <a:t>Have notebook, folder, etc. ready by Monday 9/21/15. </a:t>
            </a:r>
            <a:endParaRPr lang="en-US" sz="24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</a:rPr>
              <a:t>SPI’s: 1.1 C, D, F; 1.3 A</a:t>
            </a:r>
          </a:p>
        </p:txBody>
      </p:sp>
    </p:spTree>
    <p:extLst>
      <p:ext uri="{BB962C8B-B14F-4D97-AF65-F5344CB8AC3E}">
        <p14:creationId xmlns:p14="http://schemas.microsoft.com/office/powerpoint/2010/main" val="190981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092" y="270456"/>
            <a:ext cx="11552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Calentamiento</a:t>
            </a:r>
            <a:r>
              <a:rPr lang="en-US" sz="3600" dirty="0" smtClean="0"/>
              <a:t>: </a:t>
            </a:r>
            <a:r>
              <a:rPr lang="en-US" sz="2800" dirty="0" smtClean="0"/>
              <a:t>Write the vocabulary word that goes with each picture.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8584"/>
          <a:stretch/>
        </p:blipFill>
        <p:spPr>
          <a:xfrm>
            <a:off x="713874" y="1389708"/>
            <a:ext cx="3871005" cy="24866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1631"/>
          <a:stretch/>
        </p:blipFill>
        <p:spPr>
          <a:xfrm>
            <a:off x="5946712" y="1974483"/>
            <a:ext cx="1938486" cy="38825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971" y="4233552"/>
            <a:ext cx="2024047" cy="2249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36029" r="34907"/>
          <a:stretch/>
        </p:blipFill>
        <p:spPr>
          <a:xfrm>
            <a:off x="9320045" y="2065158"/>
            <a:ext cx="2077758" cy="33182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549" y="1688105"/>
            <a:ext cx="1007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79549" y="4174766"/>
            <a:ext cx="62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222382" y="2065157"/>
            <a:ext cx="862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3.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8724084" y="2074920"/>
            <a:ext cx="793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883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217" y="373487"/>
            <a:ext cx="11269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Subject Pronouns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5161" y="1019818"/>
            <a:ext cx="39795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/>
              <a:t>I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/>
              <a:t>You 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/>
              <a:t>He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/>
              <a:t>She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/>
              <a:t>We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/>
              <a:t>They (masculine)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/>
              <a:t>They (feminine)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/>
              <a:t>You (plural)</a:t>
            </a:r>
          </a:p>
          <a:p>
            <a:pPr algn="ctr"/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988677" y="1019818"/>
            <a:ext cx="225380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/>
              <a:t>Yo</a:t>
            </a:r>
            <a:endParaRPr lang="en-US" sz="2800" dirty="0" smtClean="0"/>
          </a:p>
          <a:p>
            <a:pPr algn="ctr">
              <a:lnSpc>
                <a:spcPct val="150000"/>
              </a:lnSpc>
            </a:pPr>
            <a:r>
              <a:rPr lang="en-US" sz="2800" dirty="0" err="1" smtClean="0"/>
              <a:t>T</a:t>
            </a:r>
            <a:r>
              <a:rPr lang="en-US" sz="2800" dirty="0" err="1" smtClean="0">
                <a:latin typeface="Calibri" panose="020F0502020204030204" pitchFamily="34" charset="0"/>
              </a:rPr>
              <a:t>ú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latin typeface="Calibri" panose="020F0502020204030204" pitchFamily="34" charset="0"/>
              </a:rPr>
              <a:t>Él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Calibri" panose="020F0502020204030204" pitchFamily="34" charset="0"/>
              </a:rPr>
              <a:t>Ella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latin typeface="Calibri" panose="020F0502020204030204" pitchFamily="34" charset="0"/>
              </a:rPr>
              <a:t>Nosotros</a:t>
            </a:r>
            <a:r>
              <a:rPr lang="en-US" sz="2800" dirty="0" smtClean="0">
                <a:latin typeface="Calibri" panose="020F0502020204030204" pitchFamily="34" charset="0"/>
              </a:rPr>
              <a:t>/as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latin typeface="Calibri" panose="020F0502020204030204" pitchFamily="34" charset="0"/>
              </a:rPr>
              <a:t>Ellos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Calibri" panose="020F0502020204030204" pitchFamily="34" charset="0"/>
              </a:rPr>
              <a:t>E</a:t>
            </a:r>
            <a:r>
              <a:rPr lang="en-US" sz="2800" dirty="0" err="1" smtClean="0">
                <a:latin typeface="Calibri" panose="020F0502020204030204" pitchFamily="34" charset="0"/>
              </a:rPr>
              <a:t>llas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latin typeface="Calibri" panose="020F0502020204030204" pitchFamily="34" charset="0"/>
              </a:rPr>
              <a:t>Ustedes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441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670" y="347730"/>
            <a:ext cx="11050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Ser</a:t>
            </a:r>
            <a:r>
              <a:rPr lang="en-US" sz="3600" dirty="0" smtClean="0"/>
              <a:t>: To be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606084" y="1187244"/>
            <a:ext cx="261441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/>
              <a:t>Soy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 smtClean="0"/>
              <a:t>Eres</a:t>
            </a:r>
            <a:endParaRPr lang="en-US" sz="2800" dirty="0" smtClean="0"/>
          </a:p>
          <a:p>
            <a:pPr algn="ctr">
              <a:lnSpc>
                <a:spcPct val="150000"/>
              </a:lnSpc>
            </a:pPr>
            <a:r>
              <a:rPr lang="en-US" sz="2800" dirty="0" err="1" smtClean="0"/>
              <a:t>Es</a:t>
            </a:r>
            <a:endParaRPr lang="en-US" sz="2800" dirty="0" smtClean="0"/>
          </a:p>
          <a:p>
            <a:pPr algn="ctr">
              <a:lnSpc>
                <a:spcPct val="150000"/>
              </a:lnSpc>
            </a:pPr>
            <a:r>
              <a:rPr lang="en-US" sz="2800" dirty="0" err="1" smtClean="0"/>
              <a:t>Es</a:t>
            </a:r>
            <a:endParaRPr lang="en-US" sz="2800" dirty="0" smtClean="0"/>
          </a:p>
          <a:p>
            <a:pPr algn="ctr">
              <a:lnSpc>
                <a:spcPct val="150000"/>
              </a:lnSpc>
            </a:pPr>
            <a:r>
              <a:rPr lang="en-US" sz="2800" dirty="0" err="1" smtClean="0"/>
              <a:t>Somos</a:t>
            </a:r>
            <a:endParaRPr lang="en-US" sz="2800" dirty="0" smtClean="0"/>
          </a:p>
          <a:p>
            <a:pPr algn="ctr">
              <a:lnSpc>
                <a:spcPct val="150000"/>
              </a:lnSpc>
            </a:pPr>
            <a:r>
              <a:rPr lang="en-US" sz="2800" dirty="0" smtClean="0"/>
              <a:t>Son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/>
              <a:t>Son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/>
              <a:t>Son</a:t>
            </a:r>
          </a:p>
          <a:p>
            <a:pPr algn="ctr"/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6898784" y="1187244"/>
            <a:ext cx="399674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</a:rPr>
              <a:t>I am</a:t>
            </a:r>
            <a:endParaRPr lang="en-US" sz="2800" dirty="0">
              <a:solidFill>
                <a:prstClr val="black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You </a:t>
            </a:r>
            <a:r>
              <a:rPr lang="en-US" sz="2800" dirty="0" smtClean="0">
                <a:solidFill>
                  <a:prstClr val="black"/>
                </a:solidFill>
              </a:rPr>
              <a:t>are</a:t>
            </a:r>
            <a:endParaRPr lang="en-US" sz="2800" dirty="0">
              <a:solidFill>
                <a:prstClr val="black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</a:rPr>
              <a:t>He is</a:t>
            </a:r>
            <a:endParaRPr lang="en-US" sz="2800" dirty="0">
              <a:solidFill>
                <a:prstClr val="black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</a:rPr>
              <a:t>She is</a:t>
            </a:r>
            <a:endParaRPr lang="en-US" sz="2800" dirty="0">
              <a:solidFill>
                <a:prstClr val="black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</a:rPr>
              <a:t>We are</a:t>
            </a:r>
            <a:endParaRPr lang="en-US" sz="2800" dirty="0">
              <a:solidFill>
                <a:prstClr val="black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They (masculine</a:t>
            </a:r>
            <a:r>
              <a:rPr lang="en-US" sz="2800" dirty="0" smtClean="0">
                <a:solidFill>
                  <a:prstClr val="black"/>
                </a:solidFill>
              </a:rPr>
              <a:t>) are</a:t>
            </a:r>
            <a:endParaRPr lang="en-US" sz="2800" dirty="0">
              <a:solidFill>
                <a:prstClr val="black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They (feminine</a:t>
            </a:r>
            <a:r>
              <a:rPr lang="en-US" sz="2800" dirty="0" smtClean="0">
                <a:solidFill>
                  <a:prstClr val="black"/>
                </a:solidFill>
              </a:rPr>
              <a:t>) are </a:t>
            </a:r>
            <a:endParaRPr lang="en-US" sz="2800" dirty="0">
              <a:solidFill>
                <a:prstClr val="black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You (plural</a:t>
            </a:r>
            <a:r>
              <a:rPr lang="en-US" sz="2800" dirty="0" smtClean="0">
                <a:solidFill>
                  <a:prstClr val="black"/>
                </a:solidFill>
              </a:rPr>
              <a:t>) are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0159" y="1187244"/>
            <a:ext cx="225380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/>
              <a:t>Yo</a:t>
            </a:r>
            <a:endParaRPr lang="en-US" sz="2800" dirty="0" smtClean="0"/>
          </a:p>
          <a:p>
            <a:pPr algn="ctr">
              <a:lnSpc>
                <a:spcPct val="150000"/>
              </a:lnSpc>
            </a:pPr>
            <a:r>
              <a:rPr lang="en-US" sz="2800" dirty="0" err="1" smtClean="0"/>
              <a:t>T</a:t>
            </a:r>
            <a:r>
              <a:rPr lang="en-US" sz="2800" dirty="0" err="1" smtClean="0">
                <a:latin typeface="Calibri" panose="020F0502020204030204" pitchFamily="34" charset="0"/>
              </a:rPr>
              <a:t>ú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latin typeface="Calibri" panose="020F0502020204030204" pitchFamily="34" charset="0"/>
              </a:rPr>
              <a:t>Él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Calibri" panose="020F0502020204030204" pitchFamily="34" charset="0"/>
              </a:rPr>
              <a:t>Ella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latin typeface="Calibri" panose="020F0502020204030204" pitchFamily="34" charset="0"/>
              </a:rPr>
              <a:t>Nosotros</a:t>
            </a:r>
            <a:r>
              <a:rPr lang="en-US" sz="2800" dirty="0" smtClean="0">
                <a:latin typeface="Calibri" panose="020F0502020204030204" pitchFamily="34" charset="0"/>
              </a:rPr>
              <a:t>/as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latin typeface="Calibri" panose="020F0502020204030204" pitchFamily="34" charset="0"/>
              </a:rPr>
              <a:t>Ellos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Calibri" panose="020F0502020204030204" pitchFamily="34" charset="0"/>
              </a:rPr>
              <a:t>E</a:t>
            </a:r>
            <a:r>
              <a:rPr lang="en-US" sz="2800" dirty="0" err="1" smtClean="0">
                <a:latin typeface="Calibri" panose="020F0502020204030204" pitchFamily="34" charset="0"/>
              </a:rPr>
              <a:t>llas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latin typeface="Calibri" panose="020F0502020204030204" pitchFamily="34" charset="0"/>
              </a:rPr>
              <a:t>Ustedes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201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uiExpand="1" build="p"/>
      <p:bldP spid="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2732" y="450761"/>
            <a:ext cx="10728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Uses of </a:t>
            </a:r>
            <a:r>
              <a:rPr lang="en-US" sz="3600" dirty="0" err="1" smtClean="0"/>
              <a:t>Ser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68946" y="1416676"/>
            <a:ext cx="30394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/>
              <a:t>Identity</a:t>
            </a:r>
          </a:p>
          <a:p>
            <a:pPr>
              <a:lnSpc>
                <a:spcPct val="200000"/>
              </a:lnSpc>
            </a:pPr>
            <a:r>
              <a:rPr lang="en-US" sz="2800" dirty="0" smtClean="0"/>
              <a:t>Origin</a:t>
            </a:r>
          </a:p>
          <a:p>
            <a:pPr>
              <a:lnSpc>
                <a:spcPct val="200000"/>
              </a:lnSpc>
            </a:pPr>
            <a:r>
              <a:rPr lang="en-US" sz="2800" dirty="0" smtClean="0"/>
              <a:t>Descriptions</a:t>
            </a:r>
          </a:p>
          <a:p>
            <a:pPr>
              <a:lnSpc>
                <a:spcPct val="200000"/>
              </a:lnSpc>
            </a:pPr>
            <a:r>
              <a:rPr lang="en-US" sz="2800" dirty="0" smtClean="0"/>
              <a:t>Occupation</a:t>
            </a:r>
          </a:p>
          <a:p>
            <a:pPr>
              <a:lnSpc>
                <a:spcPct val="200000"/>
              </a:lnSpc>
            </a:pPr>
            <a:r>
              <a:rPr lang="en-US" sz="2800" dirty="0" smtClean="0"/>
              <a:t>Time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254580" y="1300766"/>
            <a:ext cx="58727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 err="1" smtClean="0"/>
              <a:t>Yo</a:t>
            </a:r>
            <a:r>
              <a:rPr lang="en-US" sz="2800" dirty="0" smtClean="0"/>
              <a:t> soy Miguel.</a:t>
            </a:r>
          </a:p>
          <a:p>
            <a:pPr>
              <a:lnSpc>
                <a:spcPct val="200000"/>
              </a:lnSpc>
            </a:pPr>
            <a:r>
              <a:rPr lang="en-US" sz="2800" dirty="0" err="1" smtClean="0">
                <a:latin typeface="Calibri" panose="020F0502020204030204" pitchFamily="34" charset="0"/>
              </a:rPr>
              <a:t>Él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es</a:t>
            </a:r>
            <a:r>
              <a:rPr lang="en-US" sz="2800" dirty="0" smtClean="0">
                <a:latin typeface="Calibri" panose="020F0502020204030204" pitchFamily="34" charset="0"/>
              </a:rPr>
              <a:t> de Colombia.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latin typeface="Calibri" panose="020F0502020204030204" pitchFamily="34" charset="0"/>
              </a:rPr>
              <a:t>Ella </a:t>
            </a:r>
            <a:r>
              <a:rPr lang="en-US" sz="2800" dirty="0" err="1" smtClean="0">
                <a:latin typeface="Calibri" panose="020F0502020204030204" pitchFamily="34" charset="0"/>
              </a:rPr>
              <a:t>es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bonita</a:t>
            </a:r>
            <a:r>
              <a:rPr lang="en-US" sz="2800" dirty="0" smtClean="0"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800" dirty="0" err="1" smtClean="0">
                <a:latin typeface="Calibri" panose="020F0502020204030204" pitchFamily="34" charset="0"/>
              </a:rPr>
              <a:t>Tú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eres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doctora</a:t>
            </a:r>
            <a:r>
              <a:rPr lang="en-US" sz="2800" dirty="0" smtClean="0"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latin typeface="Calibri" panose="020F0502020204030204" pitchFamily="34" charset="0"/>
              </a:rPr>
              <a:t>Son las dos.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059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639" y="437882"/>
            <a:ext cx="1135916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Ser</a:t>
            </a:r>
            <a:r>
              <a:rPr lang="en-US" sz="3200" dirty="0" smtClean="0"/>
              <a:t>: </a:t>
            </a:r>
            <a:r>
              <a:rPr lang="en-US" sz="2800" dirty="0" smtClean="0"/>
              <a:t>Fill in the blank with the correct form of ser. </a:t>
            </a:r>
          </a:p>
          <a:p>
            <a:endParaRPr lang="en-US" sz="2800" dirty="0"/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800" dirty="0" err="1" smtClean="0"/>
              <a:t>Yo</a:t>
            </a:r>
            <a:r>
              <a:rPr lang="en-US" sz="2800" dirty="0" smtClean="0"/>
              <a:t> _______ de Argentina.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2800" dirty="0" smtClean="0"/>
              <a:t>Ella ________ </a:t>
            </a:r>
            <a:r>
              <a:rPr lang="en-US" sz="2800" dirty="0" err="1" smtClean="0"/>
              <a:t>muy</a:t>
            </a:r>
            <a:r>
              <a:rPr lang="en-US" sz="2800" dirty="0" smtClean="0"/>
              <a:t> </a:t>
            </a:r>
            <a:r>
              <a:rPr lang="en-US" sz="2800" dirty="0" err="1" smtClean="0"/>
              <a:t>inteligente</a:t>
            </a:r>
            <a:r>
              <a:rPr lang="en-US" sz="2800" dirty="0" smtClean="0"/>
              <a:t>.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2800" dirty="0" err="1" smtClean="0"/>
              <a:t>T</a:t>
            </a:r>
            <a:r>
              <a:rPr lang="en-US" sz="2800" dirty="0" err="1" smtClean="0">
                <a:latin typeface="Calibri" panose="020F0502020204030204" pitchFamily="34" charset="0"/>
              </a:rPr>
              <a:t>ú</a:t>
            </a:r>
            <a:r>
              <a:rPr lang="en-US" sz="2800" dirty="0" smtClean="0">
                <a:latin typeface="Calibri" panose="020F0502020204030204" pitchFamily="34" charset="0"/>
              </a:rPr>
              <a:t> ________ alto y Moreno.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2800" dirty="0" err="1" smtClean="0">
                <a:latin typeface="Calibri" panose="020F0502020204030204" pitchFamily="34" charset="0"/>
              </a:rPr>
              <a:t>Ellos</a:t>
            </a:r>
            <a:r>
              <a:rPr lang="en-US" sz="2800" dirty="0" smtClean="0">
                <a:latin typeface="Calibri" panose="020F0502020204030204" pitchFamily="34" charset="0"/>
              </a:rPr>
              <a:t> _______ </a:t>
            </a:r>
            <a:r>
              <a:rPr lang="en-US" sz="2800" dirty="0" err="1" smtClean="0">
                <a:latin typeface="Calibri" panose="020F0502020204030204" pitchFamily="34" charset="0"/>
              </a:rPr>
              <a:t>simpáticos</a:t>
            </a:r>
            <a:r>
              <a:rPr lang="en-US" sz="2800" dirty="0" smtClean="0">
                <a:latin typeface="Calibri" panose="020F0502020204030204" pitchFamily="34" charset="0"/>
              </a:rPr>
              <a:t>.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2800" dirty="0" err="1" smtClean="0">
                <a:latin typeface="Calibri" panose="020F0502020204030204" pitchFamily="34" charset="0"/>
              </a:rPr>
              <a:t>Él</a:t>
            </a:r>
            <a:r>
              <a:rPr lang="en-US" sz="2800" dirty="0" smtClean="0">
                <a:latin typeface="Calibri" panose="020F0502020204030204" pitchFamily="34" charset="0"/>
              </a:rPr>
              <a:t> _________ </a:t>
            </a:r>
            <a:r>
              <a:rPr lang="en-US" sz="2800" dirty="0" err="1" smtClean="0">
                <a:latin typeface="Calibri" panose="020F0502020204030204" pitchFamily="34" charset="0"/>
              </a:rPr>
              <a:t>ingeniero</a:t>
            </a:r>
            <a:r>
              <a:rPr lang="en-US" sz="2800" dirty="0" smtClean="0">
                <a:latin typeface="Calibri" panose="020F0502020204030204" pitchFamily="34" charset="0"/>
              </a:rPr>
              <a:t>. 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751527" y="1648496"/>
            <a:ext cx="230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soy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073499" y="2546151"/>
            <a:ext cx="1661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es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878170" y="5103249"/>
            <a:ext cx="1661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es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751527" y="3346249"/>
            <a:ext cx="1661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eres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054181" y="4224749"/>
            <a:ext cx="230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748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5"/>
          <a:stretch/>
        </p:blipFill>
        <p:spPr>
          <a:xfrm>
            <a:off x="3099421" y="431864"/>
            <a:ext cx="8517322" cy="285224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55"/>
          <a:stretch/>
        </p:blipFill>
        <p:spPr>
          <a:xfrm>
            <a:off x="3482872" y="3606886"/>
            <a:ext cx="8533909" cy="25363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51538" y="6284890"/>
            <a:ext cx="8564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_________________	5. ____________________	6. ____________________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304" y="257577"/>
            <a:ext cx="30909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¿</a:t>
            </a:r>
            <a:r>
              <a:rPr lang="en-US" sz="2800" dirty="0" err="1" smtClean="0"/>
              <a:t>S</a:t>
            </a:r>
            <a:r>
              <a:rPr lang="en-US" sz="2800" dirty="0" err="1" smtClean="0">
                <a:latin typeface="Calibri" panose="020F0502020204030204" pitchFamily="34" charset="0"/>
              </a:rPr>
              <a:t>í</a:t>
            </a:r>
            <a:r>
              <a:rPr lang="en-US" sz="2800" dirty="0" smtClean="0">
                <a:latin typeface="Calibri" panose="020F0502020204030204" pitchFamily="34" charset="0"/>
              </a:rPr>
              <a:t> o no?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Write </a:t>
            </a:r>
            <a:r>
              <a:rPr lang="en-US" sz="2000" dirty="0" err="1" smtClean="0">
                <a:latin typeface="Calibri" panose="020F0502020204030204" pitchFamily="34" charset="0"/>
              </a:rPr>
              <a:t>sí</a:t>
            </a:r>
            <a:r>
              <a:rPr lang="en-US" sz="2000" dirty="0" smtClean="0">
                <a:latin typeface="Calibri" panose="020F0502020204030204" pitchFamily="34" charset="0"/>
              </a:rPr>
              <a:t> if the picture matches the adjective. Write no if it does not, and then write the correct word.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014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270</Words>
  <Application>Microsoft Office PowerPoint</Application>
  <PresentationFormat>Widescreen</PresentationFormat>
  <Paragraphs>81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Ellyn Powers-Wack</dc:creator>
  <cp:lastModifiedBy>Ellyn Powers-Wack</cp:lastModifiedBy>
  <cp:revision>10</cp:revision>
  <dcterms:created xsi:type="dcterms:W3CDTF">2015-09-14T02:45:03Z</dcterms:created>
  <dcterms:modified xsi:type="dcterms:W3CDTF">2015-09-14T16:28:56Z</dcterms:modified>
</cp:coreProperties>
</file>