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8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6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4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2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F4BF-3911-4ABA-B54C-88695057B5F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908C-64BC-494B-AFB0-14D5032C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3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154546"/>
            <a:ext cx="1178416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marte</a:t>
            </a:r>
            <a:r>
              <a:rPr lang="es-US" sz="2800" i="1" dirty="0" smtClean="0">
                <a:solidFill>
                  <a:srgbClr val="7030A0"/>
                </a:solidFill>
              </a:rPr>
              <a:t>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el </a:t>
            </a:r>
            <a:r>
              <a:rPr lang="es-US" sz="2800" i="1" dirty="0" smtClean="0">
                <a:solidFill>
                  <a:srgbClr val="5B9BD5"/>
                </a:solidFill>
              </a:rPr>
              <a:t>quince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FF0000"/>
                </a:solidFill>
              </a:rPr>
              <a:t>septiembre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White Board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El </a:t>
            </a:r>
            <a:r>
              <a:rPr lang="en-US" sz="2800" dirty="0" err="1" smtClean="0">
                <a:solidFill>
                  <a:prstClr val="black"/>
                </a:solidFill>
              </a:rPr>
              <a:t>calentamiento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What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is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the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difference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between</a:t>
            </a:r>
            <a:r>
              <a:rPr lang="es-US" sz="2800" dirty="0" smtClean="0">
                <a:solidFill>
                  <a:prstClr val="black"/>
                </a:solidFill>
              </a:rPr>
              <a:t> T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ú and Usted? (</a:t>
            </a:r>
            <a:r>
              <a:rPr lang="es-US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answer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in English) </a:t>
            </a:r>
            <a:r>
              <a:rPr lang="es-US" sz="2800" dirty="0" smtClean="0">
                <a:solidFill>
                  <a:prstClr val="black"/>
                </a:solidFill>
              </a:rPr>
              <a:t>   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Pregunta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influyente</a:t>
            </a:r>
            <a:r>
              <a:rPr lang="en-US" sz="2800" dirty="0" smtClean="0">
                <a:solidFill>
                  <a:prstClr val="black"/>
                </a:solidFill>
              </a:rPr>
              <a:t>: Would you tell me about yourself?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Objectivo</a:t>
            </a:r>
            <a:r>
              <a:rPr lang="en-US" sz="2800" dirty="0" smtClean="0">
                <a:solidFill>
                  <a:prstClr val="black"/>
                </a:solidFill>
              </a:rPr>
              <a:t>: The Student can give basic descriptions about himself and understand others when describing themselves. 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Actividades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</a:rPr>
              <a:t>Powerpoint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Ser</a:t>
            </a:r>
            <a:r>
              <a:rPr lang="en-US" sz="2800" dirty="0" smtClean="0">
                <a:solidFill>
                  <a:prstClr val="black"/>
                </a:solidFill>
              </a:rPr>
              <a:t> Adjectives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Tarea</a:t>
            </a:r>
            <a:r>
              <a:rPr lang="en-US" sz="2800" dirty="0" smtClean="0">
                <a:solidFill>
                  <a:prstClr val="black"/>
                </a:solidFill>
              </a:rPr>
              <a:t>: Have notebook, folder, etc. ready by Monday 9/21/15.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SPI’s: 1.1 C, D, F; 1.3 A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006" y="734096"/>
            <a:ext cx="104447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</a:t>
            </a:r>
            <a:r>
              <a:rPr lang="en-US" sz="4000" dirty="0" smtClean="0">
                <a:latin typeface="Calibri" panose="020F0502020204030204" pitchFamily="34" charset="0"/>
              </a:rPr>
              <a:t>ú/</a:t>
            </a:r>
            <a:r>
              <a:rPr lang="en-US" sz="4000" dirty="0" err="1" smtClean="0">
                <a:latin typeface="Calibri" panose="020F0502020204030204" pitchFamily="34" charset="0"/>
              </a:rPr>
              <a:t>Usted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endParaRPr lang="en-US" sz="2800" dirty="0" smtClean="0"/>
          </a:p>
          <a:p>
            <a:r>
              <a:rPr lang="en-US" sz="2800" dirty="0" smtClean="0"/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ú/</a:t>
            </a:r>
            <a:r>
              <a:rPr lang="en-US" sz="2800" dirty="0" err="1" smtClean="0">
                <a:latin typeface="Calibri" panose="020F0502020204030204" pitchFamily="34" charset="0"/>
              </a:rPr>
              <a:t>Usted</a:t>
            </a:r>
            <a:r>
              <a:rPr lang="en-US" sz="2800" dirty="0" smtClean="0">
                <a:latin typeface="Calibri" panose="020F0502020204030204" pitchFamily="34" charset="0"/>
              </a:rPr>
              <a:t> are two different forms of the pronoun you. 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/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ú is the informal form used when speaking with family and friends.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err="1" smtClean="0">
                <a:latin typeface="Calibri" panose="020F0502020204030204" pitchFamily="34" charset="0"/>
              </a:rPr>
              <a:t>Usted</a:t>
            </a:r>
            <a:r>
              <a:rPr lang="en-US" sz="2800" dirty="0" smtClean="0">
                <a:latin typeface="Calibri" panose="020F0502020204030204" pitchFamily="34" charset="0"/>
              </a:rPr>
              <a:t> is the formal form used when speaking with strangers and people older than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49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347730"/>
            <a:ext cx="1105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Ser</a:t>
            </a:r>
            <a:r>
              <a:rPr lang="en-US" sz="3600" dirty="0" smtClean="0"/>
              <a:t>: To be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606084" y="1187244"/>
            <a:ext cx="261441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Soy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/>
              <a:t>Eres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solidFill>
                  <a:schemeClr val="accent1"/>
                </a:solidFill>
              </a:rPr>
              <a:t>Es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/>
              <a:t>Es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err="1" smtClean="0"/>
              <a:t>Somos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Son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Son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Son</a:t>
            </a:r>
          </a:p>
          <a:p>
            <a:pPr algn="ctr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898784" y="1187244"/>
            <a:ext cx="39967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I am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You </a:t>
            </a:r>
            <a:r>
              <a:rPr lang="en-US" sz="2800" dirty="0" smtClean="0">
                <a:solidFill>
                  <a:prstClr val="black"/>
                </a:solidFill>
              </a:rPr>
              <a:t>are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You are (formal)</a:t>
            </a:r>
            <a:endParaRPr lang="en-US" sz="2800" dirty="0">
              <a:solidFill>
                <a:schemeClr val="accent1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He/She</a:t>
            </a:r>
            <a:r>
              <a:rPr lang="en-US" sz="2800" dirty="0" smtClean="0">
                <a:solidFill>
                  <a:prstClr val="black"/>
                </a:solidFill>
              </a:rPr>
              <a:t> is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We are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They (masculine</a:t>
            </a:r>
            <a:r>
              <a:rPr lang="en-US" sz="2800" dirty="0" smtClean="0">
                <a:solidFill>
                  <a:prstClr val="black"/>
                </a:solidFill>
              </a:rPr>
              <a:t>) are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They (feminine</a:t>
            </a:r>
            <a:r>
              <a:rPr lang="en-US" sz="2800" dirty="0" smtClean="0">
                <a:solidFill>
                  <a:prstClr val="black"/>
                </a:solidFill>
              </a:rPr>
              <a:t>) are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You (plural</a:t>
            </a:r>
            <a:r>
              <a:rPr lang="en-US" sz="2800" dirty="0" smtClean="0">
                <a:solidFill>
                  <a:prstClr val="black"/>
                </a:solidFill>
              </a:rPr>
              <a:t>) are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0159" y="1187244"/>
            <a:ext cx="22538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/>
              <a:t>Yo</a:t>
            </a:r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ú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USTED</a:t>
            </a:r>
            <a:endParaRPr lang="en-US" sz="2800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Él/Ella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Nosotros</a:t>
            </a:r>
            <a:r>
              <a:rPr lang="en-US" sz="2800" dirty="0" smtClean="0">
                <a:latin typeface="Calibri" panose="020F0502020204030204" pitchFamily="34" charset="0"/>
              </a:rPr>
              <a:t>/as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Ellos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Calibri" panose="020F0502020204030204" pitchFamily="34" charset="0"/>
              </a:rPr>
              <a:t>E</a:t>
            </a:r>
            <a:r>
              <a:rPr lang="en-US" sz="2800" dirty="0" err="1" smtClean="0">
                <a:latin typeface="Calibri" panose="020F0502020204030204" pitchFamily="34" charset="0"/>
              </a:rPr>
              <a:t>llas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Ustedes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6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373487"/>
            <a:ext cx="111531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dirty="0" smtClean="0">
                <a:latin typeface="Calibri" panose="020F0502020204030204" pitchFamily="34" charset="0"/>
              </a:rPr>
              <a:t>ú or </a:t>
            </a:r>
            <a:r>
              <a:rPr lang="en-US" sz="3600" dirty="0" err="1" smtClean="0">
                <a:latin typeface="Calibri" panose="020F0502020204030204" pitchFamily="34" charset="0"/>
              </a:rPr>
              <a:t>Usted</a:t>
            </a:r>
            <a:r>
              <a:rPr lang="en-US" sz="3600" dirty="0" smtClean="0">
                <a:latin typeface="Calibri" panose="020F0502020204030204" pitchFamily="34" charset="0"/>
              </a:rPr>
              <a:t>? </a:t>
            </a:r>
            <a:r>
              <a:rPr lang="en-US" sz="3200" dirty="0" smtClean="0">
                <a:latin typeface="Calibri" panose="020F0502020204030204" pitchFamily="34" charset="0"/>
              </a:rPr>
              <a:t>Would you use </a:t>
            </a:r>
            <a:r>
              <a:rPr lang="en-US" sz="3200" dirty="0" err="1" smtClean="0"/>
              <a:t>t</a:t>
            </a:r>
            <a:r>
              <a:rPr lang="en-US" sz="3200" dirty="0" err="1" smtClean="0">
                <a:latin typeface="Calibri" panose="020F0502020204030204" pitchFamily="34" charset="0"/>
              </a:rPr>
              <a:t>ú</a:t>
            </a:r>
            <a:r>
              <a:rPr lang="en-US" sz="3200" dirty="0" smtClean="0">
                <a:latin typeface="Calibri" panose="020F0502020204030204" pitchFamily="34" charset="0"/>
              </a:rPr>
              <a:t> or </a:t>
            </a:r>
            <a:r>
              <a:rPr lang="en-US" sz="3200" dirty="0" err="1" smtClean="0">
                <a:latin typeface="Calibri" panose="020F0502020204030204" pitchFamily="34" charset="0"/>
              </a:rPr>
              <a:t>u</a:t>
            </a:r>
            <a:r>
              <a:rPr lang="en-US" sz="3200" dirty="0" err="1" smtClean="0">
                <a:latin typeface="Calibri" panose="020F0502020204030204" pitchFamily="34" charset="0"/>
              </a:rPr>
              <a:t>stded</a:t>
            </a:r>
            <a:r>
              <a:rPr lang="en-US" sz="3200" dirty="0" smtClean="0">
                <a:latin typeface="Calibri" panose="020F0502020204030204" pitchFamily="34" charset="0"/>
              </a:rPr>
              <a:t> when speaking with these people?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25" y="2125818"/>
            <a:ext cx="1905000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409" y="2468717"/>
            <a:ext cx="2097261" cy="1935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460" y="1968655"/>
            <a:ext cx="1348776" cy="2714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2838" y="2617534"/>
            <a:ext cx="1638300" cy="1638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5854" y="2440984"/>
            <a:ext cx="2209800" cy="2066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0452" y="4683280"/>
            <a:ext cx="11931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madre</a:t>
            </a:r>
            <a:r>
              <a:rPr lang="en-US" sz="2400" dirty="0" smtClean="0"/>
              <a:t>	          2. El doctor          3.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abuela</a:t>
            </a:r>
            <a:r>
              <a:rPr lang="en-US" sz="2400" dirty="0" smtClean="0"/>
              <a:t>	        4. </a:t>
            </a:r>
            <a:r>
              <a:rPr lang="en-US" sz="2400" dirty="0" err="1" smtClean="0"/>
              <a:t>Tu</a:t>
            </a:r>
            <a:r>
              <a:rPr lang="en-US" sz="2400" dirty="0" smtClean="0"/>
              <a:t> amigo                5. Un </a:t>
            </a:r>
            <a:r>
              <a:rPr lang="en-US" sz="2400" dirty="0" err="1" smtClean="0"/>
              <a:t>desconocido</a:t>
            </a:r>
            <a:endParaRPr lang="en-US" sz="2400" dirty="0" smtClean="0"/>
          </a:p>
          <a:p>
            <a:pPr lvl="4"/>
            <a:r>
              <a:rPr lang="en-US" sz="2400" dirty="0"/>
              <a:t>	</a:t>
            </a:r>
            <a:r>
              <a:rPr lang="en-US" sz="2400" dirty="0" smtClean="0"/>
              <a:t>							          (a stranger)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7577" y="5589431"/>
            <a:ext cx="1175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T</a:t>
            </a:r>
            <a:r>
              <a:rPr lang="en-US" sz="2400" dirty="0" smtClean="0">
                <a:latin typeface="Calibri" panose="020F0502020204030204" pitchFamily="34" charset="0"/>
              </a:rPr>
              <a:t>ú		    </a:t>
            </a:r>
            <a:r>
              <a:rPr lang="en-US" sz="2400" dirty="0" err="1" smtClean="0">
                <a:latin typeface="Calibri" panose="020F0502020204030204" pitchFamily="34" charset="0"/>
              </a:rPr>
              <a:t>Usted</a:t>
            </a:r>
            <a:r>
              <a:rPr lang="en-US" sz="2400" dirty="0">
                <a:latin typeface="Calibri" panose="020F0502020204030204" pitchFamily="34" charset="0"/>
              </a:rPr>
              <a:t>	 </a:t>
            </a:r>
            <a:r>
              <a:rPr lang="en-US" sz="2400" dirty="0" smtClean="0">
                <a:latin typeface="Calibri" panose="020F0502020204030204" pitchFamily="34" charset="0"/>
              </a:rPr>
              <a:t>        </a:t>
            </a:r>
            <a:r>
              <a:rPr lang="en-US" sz="2400" dirty="0" smtClean="0"/>
              <a:t> T</a:t>
            </a:r>
            <a:r>
              <a:rPr lang="en-US" sz="2400" dirty="0" smtClean="0">
                <a:latin typeface="Calibri" panose="020F0502020204030204" pitchFamily="34" charset="0"/>
              </a:rPr>
              <a:t>ú		    </a:t>
            </a:r>
            <a:r>
              <a:rPr lang="en-US" sz="2400" dirty="0" smtClean="0"/>
              <a:t>T</a:t>
            </a:r>
            <a:r>
              <a:rPr lang="en-US" sz="2400" dirty="0" smtClean="0">
                <a:latin typeface="Calibri" panose="020F0502020204030204" pitchFamily="34" charset="0"/>
              </a:rPr>
              <a:t>ú			</a:t>
            </a:r>
            <a:r>
              <a:rPr lang="en-US" sz="2400" dirty="0" err="1" smtClean="0">
                <a:latin typeface="Calibri" panose="020F0502020204030204" pitchFamily="34" charset="0"/>
              </a:rPr>
              <a:t>Usted</a:t>
            </a:r>
            <a:r>
              <a:rPr lang="en-US" sz="2400" dirty="0" smtClean="0">
                <a:latin typeface="Calibri" panose="020F0502020204030204" pitchFamily="34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</a:rPr>
              <a:t>	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7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518" y="334851"/>
            <a:ext cx="109856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Ser</a:t>
            </a:r>
            <a:r>
              <a:rPr lang="en-US" sz="2800" dirty="0" smtClean="0"/>
              <a:t>: Fill in the blank with the correct form of </a:t>
            </a:r>
            <a:r>
              <a:rPr lang="en-US" sz="2800" dirty="0" err="1" smtClean="0"/>
              <a:t>ser</a:t>
            </a:r>
            <a:r>
              <a:rPr lang="en-US" sz="2800" dirty="0" smtClean="0"/>
              <a:t> and then write down which use of </a:t>
            </a:r>
            <a:r>
              <a:rPr lang="en-US" sz="2800" dirty="0" err="1" smtClean="0"/>
              <a:t>ser</a:t>
            </a:r>
            <a:r>
              <a:rPr lang="en-US" sz="2800" dirty="0" smtClean="0"/>
              <a:t> it is.</a:t>
            </a:r>
          </a:p>
          <a:p>
            <a:endParaRPr lang="en-US" sz="2800" dirty="0"/>
          </a:p>
          <a:p>
            <a:r>
              <a:rPr lang="en-US" sz="2800" dirty="0" err="1" smtClean="0"/>
              <a:t>Ejemplo</a:t>
            </a:r>
            <a:r>
              <a:rPr lang="en-US" sz="2800" dirty="0" smtClean="0"/>
              <a:t>: </a:t>
            </a:r>
            <a:r>
              <a:rPr lang="en-US" sz="2800" dirty="0" err="1" smtClean="0"/>
              <a:t>Yo</a:t>
            </a:r>
            <a:r>
              <a:rPr lang="en-US" sz="2800" dirty="0" smtClean="0"/>
              <a:t> _</a:t>
            </a:r>
            <a:r>
              <a:rPr lang="en-US" sz="2800" u="sng" dirty="0" smtClean="0"/>
              <a:t>soy_</a:t>
            </a:r>
            <a:r>
              <a:rPr lang="en-US" sz="2800" dirty="0"/>
              <a:t> </a:t>
            </a:r>
            <a:r>
              <a:rPr lang="en-US" sz="2800" dirty="0" err="1" smtClean="0"/>
              <a:t>artista</a:t>
            </a:r>
            <a:r>
              <a:rPr lang="en-US" sz="2800" dirty="0" smtClean="0"/>
              <a:t>. Occupation</a:t>
            </a:r>
          </a:p>
          <a:p>
            <a:endParaRPr lang="en-US" sz="2800" u="sng" dirty="0"/>
          </a:p>
          <a:p>
            <a:pPr marL="514350" indent="-514350">
              <a:buAutoNum type="arabicPeriod"/>
            </a:pPr>
            <a:r>
              <a:rPr lang="en-US" sz="2800" dirty="0" smtClean="0"/>
              <a:t>Maribel _____ </a:t>
            </a:r>
            <a:r>
              <a:rPr lang="en-US" sz="2800" dirty="0" err="1" smtClean="0"/>
              <a:t>muy</a:t>
            </a:r>
            <a:r>
              <a:rPr lang="en-US" sz="2800" dirty="0" smtClean="0"/>
              <a:t> </a:t>
            </a:r>
            <a:r>
              <a:rPr lang="en-US" sz="2800" dirty="0" err="1" smtClean="0"/>
              <a:t>delgada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ú _____ </a:t>
            </a:r>
            <a:r>
              <a:rPr lang="en-US" sz="2800" dirty="0" err="1" smtClean="0">
                <a:latin typeface="Calibri" panose="020F0502020204030204" pitchFamily="34" charset="0"/>
              </a:rPr>
              <a:t>intelligente</a:t>
            </a:r>
            <a:r>
              <a:rPr lang="en-US" sz="2800" dirty="0" smtClean="0">
                <a:latin typeface="Calibri" panose="020F0502020204030204" pitchFamily="34" charset="0"/>
              </a:rPr>
              <a:t> y </a:t>
            </a:r>
            <a:r>
              <a:rPr lang="en-US" sz="2800" dirty="0" err="1" smtClean="0">
                <a:latin typeface="Calibri" panose="020F0502020204030204" pitchFamily="34" charset="0"/>
              </a:rPr>
              <a:t>estudioso</a:t>
            </a:r>
            <a:r>
              <a:rPr lang="en-US" sz="2800" dirty="0" smtClean="0">
                <a:latin typeface="Calibri" panose="020F0502020204030204" pitchFamily="34" charset="0"/>
              </a:rPr>
              <a:t> (studious).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El doctor _____ de Venezuela.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El </a:t>
            </a:r>
            <a:r>
              <a:rPr lang="en-US" sz="2800" dirty="0" err="1" smtClean="0">
                <a:latin typeface="Calibri" panose="020F0502020204030204" pitchFamily="34" charset="0"/>
              </a:rPr>
              <a:t>libro</a:t>
            </a:r>
            <a:r>
              <a:rPr lang="en-US" sz="2800" dirty="0" smtClean="0">
                <a:latin typeface="Calibri" panose="020F0502020204030204" pitchFamily="34" charset="0"/>
              </a:rPr>
              <a:t> _____ </a:t>
            </a:r>
            <a:r>
              <a:rPr lang="en-US" sz="2800" dirty="0" err="1" smtClean="0">
                <a:latin typeface="Calibri" panose="020F0502020204030204" pitchFamily="34" charset="0"/>
              </a:rPr>
              <a:t>aburrido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</a:rPr>
              <a:t>Nosotros</a:t>
            </a:r>
            <a:r>
              <a:rPr lang="en-US" sz="2800" dirty="0" smtClean="0">
                <a:latin typeface="Calibri" panose="020F0502020204030204" pitchFamily="34" charset="0"/>
              </a:rPr>
              <a:t> ________ </a:t>
            </a:r>
            <a:r>
              <a:rPr lang="en-US" sz="2800" dirty="0" err="1" smtClean="0">
                <a:latin typeface="Calibri" panose="020F0502020204030204" pitchFamily="34" charset="0"/>
              </a:rPr>
              <a:t>programadores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Las </a:t>
            </a:r>
            <a:r>
              <a:rPr lang="en-US" sz="2800" dirty="0" err="1" smtClean="0">
                <a:latin typeface="Calibri" panose="020F0502020204030204" pitchFamily="34" charset="0"/>
              </a:rPr>
              <a:t>chicas</a:t>
            </a:r>
            <a:r>
              <a:rPr lang="en-US" sz="2800" dirty="0" smtClean="0">
                <a:latin typeface="Calibri" panose="020F0502020204030204" pitchFamily="34" charset="0"/>
              </a:rPr>
              <a:t> ________ </a:t>
            </a:r>
            <a:r>
              <a:rPr lang="en-US" sz="2800" dirty="0" err="1" smtClean="0">
                <a:latin typeface="Calibri" panose="020F0502020204030204" pitchFamily="34" charset="0"/>
              </a:rPr>
              <a:t>antipáticas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Usted</a:t>
            </a:r>
            <a:r>
              <a:rPr lang="en-US" sz="2800" dirty="0" smtClean="0"/>
              <a:t> ______ el</a:t>
            </a:r>
            <a:r>
              <a:rPr lang="en-US" sz="2800" dirty="0"/>
              <a:t> </a:t>
            </a:r>
            <a:r>
              <a:rPr lang="en-US" sz="2800" dirty="0" err="1" smtClean="0"/>
              <a:t>se</a:t>
            </a:r>
            <a:r>
              <a:rPr lang="en-US" sz="2800" dirty="0" err="1" smtClean="0">
                <a:latin typeface="Corbel" panose="020B0503020204020204" pitchFamily="34" charset="0"/>
              </a:rPr>
              <a:t>ñor</a:t>
            </a:r>
            <a:r>
              <a:rPr lang="en-US" sz="2800" dirty="0" smtClean="0">
                <a:latin typeface="Corbel" panose="020B0503020204020204" pitchFamily="34" charset="0"/>
              </a:rPr>
              <a:t> Vargas.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0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0765" y="1282156"/>
            <a:ext cx="85476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800" dirty="0" smtClean="0"/>
              <a:t>1. La familia de María Dolores no es muy grande. </a:t>
            </a:r>
          </a:p>
          <a:p>
            <a:pPr>
              <a:lnSpc>
                <a:spcPct val="200000"/>
              </a:lnSpc>
            </a:pPr>
            <a:r>
              <a:rPr lang="es-ES" sz="2800" dirty="0" smtClean="0"/>
              <a:t>2. Ella tiene dos hermanos y dos hermanas. </a:t>
            </a:r>
          </a:p>
          <a:p>
            <a:pPr>
              <a:lnSpc>
                <a:spcPct val="200000"/>
              </a:lnSpc>
            </a:pPr>
            <a:r>
              <a:rPr lang="es-ES" sz="2800" dirty="0" smtClean="0"/>
              <a:t>3. Su familia vive en España. </a:t>
            </a:r>
          </a:p>
          <a:p>
            <a:pPr>
              <a:lnSpc>
                <a:spcPct val="200000"/>
              </a:lnSpc>
            </a:pPr>
            <a:r>
              <a:rPr lang="es-ES" sz="2800" dirty="0" smtClean="0"/>
              <a:t>4. La familia de Alberto es muy pequeña.</a:t>
            </a:r>
          </a:p>
          <a:p>
            <a:pPr>
              <a:lnSpc>
                <a:spcPct val="200000"/>
              </a:lnSpc>
            </a:pPr>
            <a:r>
              <a:rPr lang="es-ES" sz="2800" dirty="0" smtClean="0"/>
              <a:t>5. Alberto no tiene hermanos ni hermanas.</a:t>
            </a:r>
          </a:p>
          <a:p>
            <a:pPr>
              <a:lnSpc>
                <a:spcPct val="200000"/>
              </a:lnSpc>
            </a:pPr>
            <a:r>
              <a:rPr lang="es-ES" sz="2800" dirty="0" smtClean="0"/>
              <a:t>6. Alberto y sus padres viven en España. </a:t>
            </a:r>
          </a:p>
          <a:p>
            <a:pPr>
              <a:lnSpc>
                <a:spcPct val="150000"/>
              </a:lnSpc>
            </a:pP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5530" y="185530"/>
            <a:ext cx="11529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Escuchar</a:t>
            </a:r>
            <a:r>
              <a:rPr lang="en-US" sz="2800" dirty="0" smtClean="0"/>
              <a:t>: </a:t>
            </a:r>
            <a:r>
              <a:rPr lang="en-US" sz="2800" dirty="0" err="1" smtClean="0"/>
              <a:t>Cierto</a:t>
            </a:r>
            <a:r>
              <a:rPr lang="en-US" sz="2800" dirty="0" smtClean="0"/>
              <a:t> (C) o </a:t>
            </a:r>
            <a:r>
              <a:rPr lang="en-US" sz="2800" dirty="0" err="1" smtClean="0"/>
              <a:t>Falso</a:t>
            </a:r>
            <a:r>
              <a:rPr lang="en-US" sz="2800" smtClean="0"/>
              <a:t> (F)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6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90" y="257577"/>
            <a:ext cx="660686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María has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 Clara to pick up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at </a:t>
            </a:r>
            <a:r>
              <a:rPr lang="es-ES" dirty="0" err="1" smtClean="0"/>
              <a:t>Raúl's</a:t>
            </a:r>
            <a:r>
              <a:rPr lang="es-ES" dirty="0" smtClean="0"/>
              <a:t> </a:t>
            </a:r>
            <a:r>
              <a:rPr lang="es-ES" dirty="0" err="1" smtClean="0"/>
              <a:t>house</a:t>
            </a:r>
            <a:r>
              <a:rPr lang="es-ES" dirty="0" smtClean="0"/>
              <a:t>. </a:t>
            </a:r>
            <a:r>
              <a:rPr lang="es-ES" dirty="0" err="1" smtClean="0"/>
              <a:t>There</a:t>
            </a:r>
            <a:r>
              <a:rPr lang="es-ES" dirty="0" smtClean="0"/>
              <a:t> are a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items</a:t>
            </a:r>
            <a:r>
              <a:rPr lang="es-ES" dirty="0" smtClean="0"/>
              <a:t> </a:t>
            </a:r>
            <a:r>
              <a:rPr lang="es-ES" dirty="0" err="1" smtClean="0"/>
              <a:t>belonging</a:t>
            </a:r>
            <a:r>
              <a:rPr lang="es-ES" dirty="0" smtClean="0"/>
              <a:t> to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, so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to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has </a:t>
            </a:r>
            <a:r>
              <a:rPr lang="es-ES" dirty="0" err="1" smtClean="0"/>
              <a:t>what</a:t>
            </a:r>
            <a:r>
              <a:rPr lang="es-ES" dirty="0" smtClean="0"/>
              <a:t>. </a:t>
            </a:r>
            <a:r>
              <a:rPr lang="es-ES" dirty="0" err="1" smtClean="0"/>
              <a:t>Read</a:t>
            </a:r>
            <a:r>
              <a:rPr lang="es-ES" dirty="0" smtClean="0"/>
              <a:t> </a:t>
            </a:r>
            <a:r>
              <a:rPr lang="es-ES" dirty="0" err="1" smtClean="0"/>
              <a:t>carefully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answering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sz="2400" dirty="0" smtClean="0"/>
              <a:t>. </a:t>
            </a:r>
          </a:p>
          <a:p>
            <a:endParaRPr lang="es-ES" sz="2400" dirty="0" smtClean="0"/>
          </a:p>
          <a:p>
            <a:r>
              <a:rPr lang="es-ES" sz="2400" dirty="0" smtClean="0"/>
              <a:t>Clara, muchas gracias por tu ayuda (</a:t>
            </a:r>
            <a:r>
              <a:rPr lang="es-ES" sz="2400" dirty="0" err="1" smtClean="0"/>
              <a:t>help</a:t>
            </a:r>
            <a:r>
              <a:rPr lang="es-ES" sz="2400" dirty="0" smtClean="0"/>
              <a:t>). Primero, necesito mis libros de historia. Hay muchos y los libros de filosofía son de Marisol. Raúl tiene cinco libros de inglés. Sus libros son enormes. Segundo, hay una silla (</a:t>
            </a:r>
            <a:r>
              <a:rPr lang="es-ES" sz="2400" dirty="0" err="1" smtClean="0"/>
              <a:t>chair</a:t>
            </a:r>
            <a:r>
              <a:rPr lang="es-ES" sz="2400" dirty="0" smtClean="0"/>
              <a:t>) pequeña y verde. Es mi silla. La silla roja es de Raúl y Manolo. Tercero, mi hermano necesita su televisor. Es pequeño y viejo. El televisor de Raúl también es pequeño pero es nuevo. Finalmente, los dos teléfonos son de mi novio Jorge. El necesita el teléfono negro. Raúl desea (</a:t>
            </a:r>
            <a:r>
              <a:rPr lang="es-ES" sz="2400" dirty="0" err="1" smtClean="0"/>
              <a:t>desires</a:t>
            </a:r>
            <a:r>
              <a:rPr lang="es-ES" sz="2400" dirty="0" smtClean="0"/>
              <a:t>) el teléfono blanco. Es todo, Clara. Llámame más tarde cuando llegas (</a:t>
            </a:r>
            <a:r>
              <a:rPr lang="es-ES" sz="2400" dirty="0" err="1" smtClean="0"/>
              <a:t>arrive</a:t>
            </a:r>
            <a:r>
              <a:rPr lang="es-ES" sz="2400" dirty="0" smtClean="0"/>
              <a:t>) a casa. </a:t>
            </a:r>
            <a:endParaRPr lang="es-E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57623" y="12878"/>
            <a:ext cx="4945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¿De </a:t>
            </a:r>
            <a:r>
              <a:rPr lang="es-ES" dirty="0"/>
              <a:t>quién son los libros enormes</a:t>
            </a:r>
            <a:r>
              <a:rPr lang="es-ES" dirty="0" smtClean="0"/>
              <a:t>?</a:t>
            </a:r>
          </a:p>
          <a:p>
            <a:r>
              <a:rPr lang="es-ES" dirty="0" smtClean="0"/>
              <a:t>Son de Marisol.  </a:t>
            </a:r>
          </a:p>
          <a:p>
            <a:r>
              <a:rPr lang="es-ES" dirty="0" smtClean="0"/>
              <a:t> A. Son de Raúl.   B. Son de María.   C. Son de Clara. </a:t>
            </a:r>
          </a:p>
          <a:p>
            <a:endParaRPr lang="es-ES" dirty="0" smtClean="0"/>
          </a:p>
          <a:p>
            <a:r>
              <a:rPr lang="es-ES" dirty="0" smtClean="0"/>
              <a:t> 2 ¿De quién es la silla verde? </a:t>
            </a:r>
          </a:p>
          <a:p>
            <a:r>
              <a:rPr lang="es-ES" dirty="0" smtClean="0"/>
              <a:t>A. Es de Raúl.        B. Es de Raúl y Manolo. </a:t>
            </a:r>
          </a:p>
          <a:p>
            <a:r>
              <a:rPr lang="es-ES" dirty="0" smtClean="0"/>
              <a:t>C. Es de Clara.       C. Es de María. </a:t>
            </a:r>
          </a:p>
          <a:p>
            <a:endParaRPr lang="es-ES" dirty="0" smtClean="0"/>
          </a:p>
          <a:p>
            <a:r>
              <a:rPr lang="es-ES" dirty="0" smtClean="0"/>
              <a:t> 3 ¿Quién necesita el televisor viejo? </a:t>
            </a:r>
          </a:p>
          <a:p>
            <a:r>
              <a:rPr lang="es-ES" dirty="0" smtClean="0"/>
              <a:t>   Raúl necesita su televisor viejo. </a:t>
            </a:r>
          </a:p>
          <a:p>
            <a:r>
              <a:rPr lang="es-ES" dirty="0" smtClean="0"/>
              <a:t>   A. María necesita su televisor. </a:t>
            </a:r>
          </a:p>
          <a:p>
            <a:r>
              <a:rPr lang="es-ES" dirty="0" smtClean="0"/>
              <a:t>   B. El hermano de Clara necesita su televisor. </a:t>
            </a:r>
          </a:p>
          <a:p>
            <a:r>
              <a:rPr lang="es-ES" dirty="0" smtClean="0"/>
              <a:t>   C. El hermano de María necesita su televisor. </a:t>
            </a:r>
          </a:p>
          <a:p>
            <a:endParaRPr lang="es-ES" dirty="0" smtClean="0"/>
          </a:p>
          <a:p>
            <a:r>
              <a:rPr lang="es-ES" dirty="0" smtClean="0"/>
              <a:t> 4 ¿Quién es la novia de Jorge? </a:t>
            </a:r>
          </a:p>
          <a:p>
            <a:r>
              <a:rPr lang="es-ES" dirty="0" smtClean="0"/>
              <a:t>  A. Clara es la novia de Jorge. </a:t>
            </a:r>
          </a:p>
          <a:p>
            <a:r>
              <a:rPr lang="es-ES" dirty="0" smtClean="0"/>
              <a:t>  B. María es la novia de Jorge. </a:t>
            </a:r>
          </a:p>
          <a:p>
            <a:r>
              <a:rPr lang="es-ES" dirty="0" smtClean="0"/>
              <a:t>  C. Marisol es la novia de Jorge. </a:t>
            </a:r>
          </a:p>
          <a:p>
            <a:endParaRPr lang="es-ES" dirty="0" smtClean="0"/>
          </a:p>
          <a:p>
            <a:r>
              <a:rPr lang="es-ES" dirty="0" smtClean="0"/>
              <a:t> 5 ¿De quién es el teléfono blanco? </a:t>
            </a:r>
          </a:p>
          <a:p>
            <a:r>
              <a:rPr lang="es-ES" dirty="0" smtClean="0"/>
              <a:t> A.  Es de Jorge y él necesita el teléfono blanco. </a:t>
            </a:r>
          </a:p>
          <a:p>
            <a:r>
              <a:rPr lang="es-ES" dirty="0" smtClean="0"/>
              <a:t> B.  El teléfono blanco es de Raúl.  </a:t>
            </a:r>
          </a:p>
          <a:p>
            <a:r>
              <a:rPr lang="es-ES" dirty="0" smtClean="0"/>
              <a:t> C.  Es de Jorge pero el necesita el teléfono negro. </a:t>
            </a:r>
          </a:p>
          <a:p>
            <a:r>
              <a:rPr lang="es-ES" dirty="0" smtClean="0"/>
              <a:t> D.  Es de María.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719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17</cp:revision>
  <dcterms:created xsi:type="dcterms:W3CDTF">2015-09-15T03:30:49Z</dcterms:created>
  <dcterms:modified xsi:type="dcterms:W3CDTF">2015-09-15T13:42:29Z</dcterms:modified>
</cp:coreProperties>
</file>