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8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1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8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3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791A-95E9-4719-AF30-3B31BF113AA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6DFC-B59A-4A06-A038-352ED7F39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8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154546"/>
            <a:ext cx="117841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2800" dirty="0">
                <a:solidFill>
                  <a:prstClr val="black"/>
                </a:solidFill>
              </a:rPr>
              <a:t>Hoy es </a:t>
            </a:r>
            <a:r>
              <a:rPr lang="es-US" sz="2800" i="1" dirty="0" smtClean="0">
                <a:solidFill>
                  <a:srgbClr val="7030A0"/>
                </a:solidFill>
              </a:rPr>
              <a:t>miércoles</a:t>
            </a:r>
            <a:r>
              <a:rPr lang="es-US" sz="2800" dirty="0" smtClean="0">
                <a:solidFill>
                  <a:prstClr val="black"/>
                </a:solidFill>
              </a:rPr>
              <a:t> el </a:t>
            </a:r>
            <a:r>
              <a:rPr lang="es-US" sz="2800" i="1" dirty="0" smtClean="0">
                <a:solidFill>
                  <a:schemeClr val="accent1"/>
                </a:solidFill>
              </a:rPr>
              <a:t>dieciséis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>
                <a:solidFill>
                  <a:prstClr val="black"/>
                </a:solidFill>
              </a:rPr>
              <a:t>de </a:t>
            </a:r>
            <a:r>
              <a:rPr lang="es-US" sz="2800" i="1" dirty="0">
                <a:solidFill>
                  <a:srgbClr val="FF0000"/>
                </a:solidFill>
              </a:rPr>
              <a:t>septiembre</a:t>
            </a:r>
            <a:r>
              <a:rPr lang="es-US" sz="2800" dirty="0">
                <a:solidFill>
                  <a:prstClr val="black"/>
                </a:solidFill>
              </a:rPr>
              <a:t> de </a:t>
            </a:r>
            <a:r>
              <a:rPr lang="es-US" sz="2800" i="1" dirty="0">
                <a:solidFill>
                  <a:srgbClr val="70AD47"/>
                </a:solidFill>
              </a:rPr>
              <a:t>dos mil quince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White Board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El </a:t>
            </a:r>
            <a:r>
              <a:rPr lang="en-US" sz="2800" dirty="0" err="1" smtClean="0">
                <a:solidFill>
                  <a:prstClr val="black"/>
                </a:solidFill>
              </a:rPr>
              <a:t>calentamiento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Next</a:t>
            </a:r>
            <a:r>
              <a:rPr lang="es-US" sz="2800" dirty="0" smtClean="0">
                <a:solidFill>
                  <a:prstClr val="black"/>
                </a:solidFill>
              </a:rPr>
              <a:t> </a:t>
            </a:r>
            <a:r>
              <a:rPr lang="es-US" sz="2800" dirty="0" err="1" smtClean="0">
                <a:solidFill>
                  <a:prstClr val="black"/>
                </a:solidFill>
              </a:rPr>
              <a:t>slide</a:t>
            </a:r>
            <a:r>
              <a:rPr lang="es-US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s-US" sz="2800" dirty="0" smtClean="0">
                <a:solidFill>
                  <a:prstClr val="black"/>
                </a:solidFill>
              </a:rPr>
              <a:t>   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Pregunta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influyente</a:t>
            </a:r>
            <a:r>
              <a:rPr lang="en-US" sz="2800" dirty="0" smtClean="0">
                <a:solidFill>
                  <a:prstClr val="black"/>
                </a:solidFill>
              </a:rPr>
              <a:t>: Would you tell me about yourself?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Objectivo</a:t>
            </a:r>
            <a:r>
              <a:rPr lang="en-US" sz="2800" dirty="0" smtClean="0">
                <a:solidFill>
                  <a:prstClr val="black"/>
                </a:solidFill>
              </a:rPr>
              <a:t>: The Student can give basic descriptions about himself and understand others when describing themselves. 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Actividades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r>
              <a:rPr lang="en-US" sz="2800" dirty="0" err="1" smtClean="0">
                <a:solidFill>
                  <a:prstClr val="black"/>
                </a:solidFill>
              </a:rPr>
              <a:t>Powerpoint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Ser</a:t>
            </a:r>
            <a:r>
              <a:rPr lang="en-US" sz="2800" dirty="0" smtClean="0">
                <a:solidFill>
                  <a:prstClr val="black"/>
                </a:solidFill>
              </a:rPr>
              <a:t>, Adjectives, tine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Tarea</a:t>
            </a:r>
            <a:r>
              <a:rPr lang="en-US" sz="2800" dirty="0" smtClean="0">
                <a:solidFill>
                  <a:prstClr val="black"/>
                </a:solidFill>
              </a:rPr>
              <a:t>: Have notebook, folder, etc. ready by Monday 9/21/15.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SPI’s: 1.1 C, D, F; 1.3 A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179" y="473525"/>
            <a:ext cx="109429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rgbClr val="ED7D31"/>
                </a:solidFill>
                <a:latin typeface="Calibri" panose="020F0502020204030204" pitchFamily="34" charset="0"/>
              </a:rPr>
              <a:t>?</a:t>
            </a: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Write down the time.</a:t>
            </a:r>
          </a:p>
          <a:p>
            <a:pPr lvl="0"/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1.				2.				3.</a:t>
            </a:r>
          </a:p>
          <a:p>
            <a:pPr lvl="0"/>
            <a:endParaRPr lang="en-US" sz="2400" dirty="0" smtClean="0">
              <a:latin typeface="Calibri" panose="020F0502020204030204" pitchFamily="34" charset="0"/>
            </a:endParaRPr>
          </a:p>
          <a:p>
            <a:pPr lvl="0"/>
            <a:endParaRPr lang="en-US" sz="2400" dirty="0">
              <a:latin typeface="Calibri" panose="020F0502020204030204" pitchFamily="34" charset="0"/>
            </a:endParaRPr>
          </a:p>
          <a:p>
            <a:pPr lvl="0"/>
            <a:endParaRPr lang="en-US" sz="2400" dirty="0" smtClean="0">
              <a:latin typeface="Calibri" panose="020F0502020204030204" pitchFamily="34" charset="0"/>
            </a:endParaRPr>
          </a:p>
          <a:p>
            <a:pPr lvl="0"/>
            <a:endParaRPr lang="en-US" sz="2400" dirty="0">
              <a:latin typeface="Calibri" panose="020F0502020204030204" pitchFamily="34" charset="0"/>
            </a:endParaRPr>
          </a:p>
          <a:p>
            <a:pPr lvl="0"/>
            <a:endParaRPr lang="en-US" sz="2400" dirty="0" smtClean="0">
              <a:latin typeface="Calibri" panose="020F0502020204030204" pitchFamily="34" charset="0"/>
            </a:endParaRPr>
          </a:p>
          <a:p>
            <a:pPr lvl="0"/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4.				5.  				6.    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040" y="2040137"/>
            <a:ext cx="1977376" cy="19773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581" y="2040138"/>
            <a:ext cx="1977376" cy="1977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259" y="1932434"/>
            <a:ext cx="2085079" cy="20850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8040" y="4512562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0706" y="4512561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5259" y="451251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76558"/>
              </p:ext>
            </p:extLst>
          </p:nvPr>
        </p:nvGraphicFramePr>
        <p:xfrm>
          <a:off x="1774423" y="2033311"/>
          <a:ext cx="8128000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Soy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</a:t>
                      </a:r>
                      <a:r>
                        <a:rPr lang="en-US" sz="2800" dirty="0" err="1" smtClean="0">
                          <a:latin typeface="Corbel" panose="020B0503020204020204" pitchFamily="34" charset="0"/>
                        </a:rPr>
                        <a:t>ú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Usted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/Ella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Somos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Ellas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397" y="373487"/>
            <a:ext cx="10908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Calentamiento</a:t>
            </a:r>
            <a:r>
              <a:rPr lang="en-US" sz="2800" dirty="0" smtClean="0"/>
              <a:t>: fill in the chart with either the correct form of </a:t>
            </a:r>
            <a:r>
              <a:rPr lang="en-US" sz="2800" dirty="0" err="1" smtClean="0"/>
              <a:t>ser</a:t>
            </a:r>
            <a:r>
              <a:rPr lang="en-US" sz="2800" dirty="0" smtClean="0"/>
              <a:t> or the correct subject pronoun.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367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375" y="126468"/>
            <a:ext cx="8707218" cy="67315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99256" y="3915177"/>
            <a:ext cx="1455313" cy="238259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457200"/>
            <a:ext cx="11384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?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If it </a:t>
            </a:r>
            <a:r>
              <a:rPr lang="en-US" sz="2400" dirty="0" err="1" smtClean="0">
                <a:latin typeface="Calibri" panose="020F0502020204030204" pitchFamily="34" charset="0"/>
              </a:rPr>
              <a:t>it</a:t>
            </a:r>
            <a:r>
              <a:rPr lang="en-US" sz="2400" dirty="0" smtClean="0">
                <a:latin typeface="Calibri" panose="020F0502020204030204" pitchFamily="34" charset="0"/>
              </a:rPr>
              <a:t> between 1:00 and 1:59, use the phrase: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	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		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la…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For all other times, use the phrase: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		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 las…</a:t>
            </a:r>
          </a:p>
          <a:p>
            <a:r>
              <a:rPr lang="en-US" sz="24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Ejemplos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: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892" y="5111618"/>
            <a:ext cx="1470336" cy="14703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" y="5111618"/>
            <a:ext cx="1458867" cy="1426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9256" y="5589431"/>
            <a:ext cx="302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/>
                </a:solidFill>
              </a:rPr>
              <a:t>Es</a:t>
            </a:r>
            <a:r>
              <a:rPr lang="en-US" sz="4000" dirty="0" smtClean="0">
                <a:solidFill>
                  <a:schemeClr val="accent6"/>
                </a:solidFill>
              </a:rPr>
              <a:t> la </a:t>
            </a:r>
            <a:r>
              <a:rPr lang="en-US" sz="4000" dirty="0" err="1" smtClean="0">
                <a:solidFill>
                  <a:schemeClr val="accent6"/>
                </a:solidFill>
              </a:rPr>
              <a:t>una</a:t>
            </a:r>
            <a:r>
              <a:rPr lang="en-US" sz="4000" dirty="0" smtClean="0">
                <a:solidFill>
                  <a:schemeClr val="accent6"/>
                </a:solidFill>
              </a:rPr>
              <a:t>.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05352" y="5589431"/>
            <a:ext cx="3022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Son las dos.</a:t>
            </a:r>
            <a:endParaRPr lang="en-US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9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608" y="425003"/>
            <a:ext cx="113076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?</a:t>
            </a:r>
          </a:p>
          <a:p>
            <a:endParaRPr lang="en-US" sz="40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To say the minutes between 01 and 30, use y + the number of minutes.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</a:rPr>
              <a:t>E</a:t>
            </a:r>
            <a:r>
              <a:rPr lang="en-US" sz="24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jemplo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		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 las dos y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veinte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4" y="3014260"/>
            <a:ext cx="1591010" cy="159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7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226" y="367243"/>
            <a:ext cx="1109300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?</a:t>
            </a:r>
          </a:p>
          <a:p>
            <a:pPr lvl="0"/>
            <a:endParaRPr lang="en-US" sz="4000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 say the minutes between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31 and 59, there are two options: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use y + the number of minutes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Go up to the next hour, use </a:t>
            </a:r>
            <a:r>
              <a:rPr lang="en-US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menos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then subtract the number of minutes from sixty.</a:t>
            </a:r>
          </a:p>
          <a:p>
            <a:pPr lvl="1"/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Ejemplo</a:t>
            </a:r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/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/>
            <a:endParaRPr lang="en-U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la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y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cuarenta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			Son las dos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menos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veinte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239" y="4270421"/>
            <a:ext cx="2156138" cy="21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1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014" y="521995"/>
            <a:ext cx="109899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?</a:t>
            </a:r>
          </a:p>
          <a:p>
            <a:pPr lvl="0"/>
            <a:endParaRPr lang="en-US" sz="4000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 say the minutes between 31 and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59: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Go up to the next hour.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on las dos</a:t>
            </a:r>
          </a:p>
          <a:p>
            <a:pPr lvl="1"/>
            <a:r>
              <a:rPr lang="en-US" sz="2400" dirty="0" smtClean="0"/>
              <a:t>2. Use </a:t>
            </a:r>
            <a:r>
              <a:rPr lang="en-US" sz="2400" dirty="0" err="1" smtClean="0"/>
              <a:t>menos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 las dos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menos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3. Subtract the number of minutes from 60.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2400" dirty="0" smtClean="0">
                <a:latin typeface="Calibri" panose="020F0502020204030204" pitchFamily="34" charset="0"/>
              </a:rPr>
              <a:t>60 – 40 = 20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Son las dos </a:t>
            </a:r>
            <a:r>
              <a:rPr lang="en-US" sz="36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menos</a:t>
            </a:r>
            <a:r>
              <a:rPr lang="en-US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veinte</a:t>
            </a:r>
            <a:r>
              <a:rPr lang="en-US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715" y="1504472"/>
            <a:ext cx="3236469" cy="323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3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9498" y="351769"/>
            <a:ext cx="1089981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>
                <a:solidFill>
                  <a:srgbClr val="ED7D31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>
                <a:solidFill>
                  <a:srgbClr val="ED7D31"/>
                </a:solidFill>
                <a:latin typeface="Calibri" panose="020F0502020204030204" pitchFamily="34" charset="0"/>
              </a:rPr>
              <a:t>?</a:t>
            </a:r>
          </a:p>
          <a:p>
            <a:pPr lvl="0"/>
            <a:endParaRPr lang="en-US" sz="4000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 say the minutes between 31 and 59: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Go up to the next hour.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cuatro</a:t>
            </a:r>
            <a:endParaRPr lang="en-US" sz="3600" dirty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2. Use </a:t>
            </a:r>
            <a:r>
              <a:rPr lang="en-US" sz="2400" dirty="0" err="1">
                <a:solidFill>
                  <a:prstClr val="black"/>
                </a:solidFill>
              </a:rPr>
              <a:t>menos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cuatro</a:t>
            </a:r>
            <a:r>
              <a:rPr lang="en-US" sz="3600" dirty="0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menos</a:t>
            </a:r>
            <a:endParaRPr lang="en-US" sz="3600" dirty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3. Subtract the number of minutes from 60.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60 –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35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25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>
                <a:solidFill>
                  <a:srgbClr val="5B9BD5"/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/>
                </a:solidFill>
                <a:latin typeface="Calibri" panose="020F0502020204030204" pitchFamily="34" charset="0"/>
              </a:rPr>
              <a:t>cuatro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5B9BD5"/>
                </a:solidFill>
                <a:latin typeface="Calibri" panose="020F0502020204030204" pitchFamily="34" charset="0"/>
              </a:rPr>
              <a:t>menos</a:t>
            </a:r>
            <a:r>
              <a:rPr lang="en-US" sz="3600" dirty="0">
                <a:solidFill>
                  <a:srgbClr val="5B9BD5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5B9BD5"/>
                </a:solidFill>
                <a:latin typeface="Calibri" panose="020F0502020204030204" pitchFamily="34" charset="0"/>
              </a:rPr>
              <a:t>veinticinco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 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777" y="1623341"/>
            <a:ext cx="3703145" cy="370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378" y="525531"/>
            <a:ext cx="86975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>
                <a:solidFill>
                  <a:srgbClr val="ED7D31"/>
                </a:solidFill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solidFill>
                  <a:srgbClr val="ED7D31"/>
                </a:solidFill>
                <a:latin typeface="Calibri" panose="020F0502020204030204" pitchFamily="34" charset="0"/>
              </a:rPr>
              <a:t>Qué</a:t>
            </a:r>
            <a:r>
              <a:rPr lang="en-US" sz="4000" dirty="0" smtClean="0">
                <a:solidFill>
                  <a:srgbClr val="ED7D31"/>
                </a:solidFill>
                <a:latin typeface="Calibri" panose="020F0502020204030204" pitchFamily="34" charset="0"/>
              </a:rPr>
              <a:t> hora </a:t>
            </a:r>
            <a:r>
              <a:rPr lang="en-US" sz="4000" dirty="0" err="1" smtClean="0">
                <a:solidFill>
                  <a:srgbClr val="ED7D31"/>
                </a:solidFill>
                <a:latin typeface="Calibri" panose="020F0502020204030204" pitchFamily="34" charset="0"/>
              </a:rPr>
              <a:t>es</a:t>
            </a:r>
            <a:r>
              <a:rPr lang="en-US" sz="4000" dirty="0" smtClean="0">
                <a:solidFill>
                  <a:srgbClr val="ED7D31"/>
                </a:solidFill>
                <a:latin typeface="Calibri" panose="020F0502020204030204" pitchFamily="34" charset="0"/>
              </a:rPr>
              <a:t>?</a:t>
            </a:r>
          </a:p>
          <a:p>
            <a:pPr lvl="0"/>
            <a:endParaRPr lang="en-US" sz="4000" dirty="0" smtClean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 say the minutes between 31 and 59:</a:t>
            </a:r>
          </a:p>
          <a:p>
            <a:pPr marL="800100" lvl="1" indent="-34290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Go up to the next hour.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nueve</a:t>
            </a:r>
            <a:endParaRPr lang="en-US" sz="3600" dirty="0" smtClean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2. Use </a:t>
            </a:r>
            <a:r>
              <a:rPr lang="en-US" sz="2400" dirty="0" err="1">
                <a:solidFill>
                  <a:prstClr val="black"/>
                </a:solidFill>
              </a:rPr>
              <a:t>menos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nueve</a:t>
            </a:r>
            <a:r>
              <a:rPr lang="en-US" sz="3600" dirty="0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</a:rPr>
              <a:t>menos</a:t>
            </a:r>
            <a:endParaRPr lang="en-US" sz="3600" dirty="0" smtClean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3. Subtract the number of minutes from 60.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60 –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50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10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Son las </a:t>
            </a:r>
            <a:r>
              <a:rPr lang="en-US" sz="3600" dirty="0" err="1" smtClean="0">
                <a:solidFill>
                  <a:srgbClr val="5B9BD5"/>
                </a:solidFill>
                <a:latin typeface="Calibri" panose="020F0502020204030204" pitchFamily="34" charset="0"/>
              </a:rPr>
              <a:t>nueve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5B9BD5"/>
                </a:solidFill>
                <a:latin typeface="Calibri" panose="020F0502020204030204" pitchFamily="34" charset="0"/>
              </a:rPr>
              <a:t>menos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5B9BD5"/>
                </a:solidFill>
                <a:latin typeface="Calibri" panose="020F0502020204030204" pitchFamily="34" charset="0"/>
              </a:rPr>
              <a:t>diez</a:t>
            </a:r>
            <a:r>
              <a:rPr lang="en-US" sz="3600" dirty="0" smtClean="0">
                <a:solidFill>
                  <a:srgbClr val="5B9BD5"/>
                </a:solidFill>
                <a:latin typeface="Calibri" panose="020F0502020204030204" pitchFamily="34" charset="0"/>
              </a:rPr>
              <a:t>  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227" y="1340439"/>
            <a:ext cx="3616817" cy="357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282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10</cp:revision>
  <dcterms:created xsi:type="dcterms:W3CDTF">2015-09-16T04:00:46Z</dcterms:created>
  <dcterms:modified xsi:type="dcterms:W3CDTF">2015-09-16T09:57:47Z</dcterms:modified>
</cp:coreProperties>
</file>