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4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6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9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6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0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6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4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7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B62B-3915-4E61-BC96-5CA761372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A3C8-699F-4C4B-ACE1-BE4220BC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0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257577"/>
            <a:ext cx="112690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>
                <a:solidFill>
                  <a:srgbClr val="7030A0"/>
                </a:solidFill>
              </a:rPr>
              <a:t>martes</a:t>
            </a:r>
            <a:r>
              <a:rPr lang="es-US" sz="2800" dirty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>
                <a:solidFill>
                  <a:srgbClr val="5B9BD5"/>
                </a:solidFill>
              </a:rPr>
              <a:t>primer</a:t>
            </a:r>
            <a:r>
              <a:rPr lang="es-US" sz="2800" dirty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FF0000"/>
                </a:solidFill>
              </a:rPr>
              <a:t>septiembre</a:t>
            </a:r>
            <a:r>
              <a:rPr lang="es-US" sz="2800" dirty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White Board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</a:rPr>
              <a:t>El </a:t>
            </a:r>
            <a:r>
              <a:rPr lang="en-US" sz="2200" dirty="0" err="1">
                <a:solidFill>
                  <a:prstClr val="black"/>
                </a:solidFill>
              </a:rPr>
              <a:t>calentamiento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See next slide </a:t>
            </a: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Pregunta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influyente</a:t>
            </a:r>
            <a:r>
              <a:rPr lang="en-US" sz="2200" dirty="0">
                <a:solidFill>
                  <a:prstClr val="black"/>
                </a:solidFill>
              </a:rPr>
              <a:t>: Would you tell me about yourself?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Objectivo</a:t>
            </a:r>
            <a:r>
              <a:rPr lang="en-US" sz="2200" dirty="0">
                <a:solidFill>
                  <a:prstClr val="black"/>
                </a:solidFill>
              </a:rPr>
              <a:t>: The Student will practice likes and dislikes.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Actividades</a:t>
            </a:r>
            <a:r>
              <a:rPr lang="en-US" sz="2200" dirty="0">
                <a:solidFill>
                  <a:prstClr val="black"/>
                </a:solidFill>
              </a:rPr>
              <a:t>: Portfolio Interviews, power </a:t>
            </a:r>
            <a:r>
              <a:rPr lang="en-US" sz="2200" dirty="0" smtClean="0">
                <a:solidFill>
                  <a:prstClr val="black"/>
                </a:solidFill>
              </a:rPr>
              <a:t>point, family tree.</a:t>
            </a: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</a:rPr>
              <a:t>Tarea</a:t>
            </a:r>
            <a:r>
              <a:rPr lang="en-US" sz="2200" dirty="0" smtClean="0">
                <a:solidFill>
                  <a:prstClr val="black"/>
                </a:solidFill>
              </a:rPr>
              <a:t>: Study for quiz on </a:t>
            </a:r>
            <a:r>
              <a:rPr lang="en-US" sz="2200" dirty="0" err="1" smtClean="0">
                <a:solidFill>
                  <a:prstClr val="black"/>
                </a:solidFill>
              </a:rPr>
              <a:t>friday</a:t>
            </a:r>
            <a:r>
              <a:rPr lang="en-US" sz="2200" dirty="0" smtClean="0">
                <a:solidFill>
                  <a:prstClr val="black"/>
                </a:solidFill>
              </a:rPr>
              <a:t>. </a:t>
            </a: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</a:rPr>
              <a:t>SPI’s: 1.1 C, D, F; 1.3 A</a:t>
            </a:r>
          </a:p>
        </p:txBody>
      </p:sp>
    </p:spTree>
    <p:extLst>
      <p:ext uri="{BB962C8B-B14F-4D97-AF65-F5344CB8AC3E}">
        <p14:creationId xmlns:p14="http://schemas.microsoft.com/office/powerpoint/2010/main" val="8123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699" y="476520"/>
            <a:ext cx="6260707" cy="62758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425" y="321973"/>
            <a:ext cx="4456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Calentamiento</a:t>
            </a:r>
            <a:r>
              <a:rPr lang="en-US" sz="2800" dirty="0" smtClean="0"/>
              <a:t>: Complete the family tree (use the little boy in the red box as your point of reference).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809149" y="4306230"/>
            <a:ext cx="1004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yo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706118" y="3535762"/>
            <a:ext cx="1004552" cy="13552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17486" y="3129566"/>
            <a:ext cx="1753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</a:t>
            </a:r>
            <a:r>
              <a:rPr lang="en-US" sz="2400" dirty="0" err="1" smtClean="0"/>
              <a:t>Mi</a:t>
            </a:r>
            <a:r>
              <a:rPr lang="en-US" sz="2400" dirty="0" smtClean="0"/>
              <a:t> _____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40224" y="1622738"/>
            <a:ext cx="150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Mi</a:t>
            </a:r>
            <a:r>
              <a:rPr lang="en-US" sz="2400" dirty="0" smtClean="0"/>
              <a:t> </a:t>
            </a:r>
            <a:r>
              <a:rPr lang="en-US" sz="2400" dirty="0" err="1" smtClean="0"/>
              <a:t>abuelo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087932" y="1622738"/>
            <a:ext cx="181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 err="1" smtClean="0"/>
              <a:t>Mi</a:t>
            </a:r>
            <a:r>
              <a:rPr lang="en-US" sz="2400" dirty="0" smtClean="0"/>
              <a:t> ______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1718" y="3129566"/>
            <a:ext cx="172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Mi</a:t>
            </a:r>
            <a:r>
              <a:rPr lang="en-US" sz="2400" dirty="0" smtClean="0"/>
              <a:t> _____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3515" y="3129566"/>
            <a:ext cx="198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en-US" sz="2400" dirty="0" err="1" smtClean="0"/>
              <a:t>Mi</a:t>
            </a:r>
            <a:r>
              <a:rPr lang="en-US" sz="2400" dirty="0" smtClean="0"/>
              <a:t> _____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78106" y="3203297"/>
            <a:ext cx="101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Mi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dirty="0" err="1" smtClean="0">
                <a:latin typeface="Calibri" panose="020F0502020204030204" pitchFamily="34" charset="0"/>
              </a:rPr>
              <a:t>ía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79583" y="4436904"/>
            <a:ext cx="170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</a:t>
            </a:r>
            <a:r>
              <a:rPr lang="en-US" sz="2400" dirty="0" err="1" smtClean="0"/>
              <a:t>Mi</a:t>
            </a:r>
            <a:r>
              <a:rPr lang="en-US" sz="2400" dirty="0" smtClean="0"/>
              <a:t> _____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822029" y="1598958"/>
            <a:ext cx="216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abuela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40129" y="3120704"/>
            <a:ext cx="164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</a:t>
            </a:r>
            <a:r>
              <a:rPr lang="en-US" sz="2400" dirty="0" err="1" smtClean="0">
                <a:latin typeface="Calibri" panose="020F0502020204030204" pitchFamily="34" charset="0"/>
              </a:rPr>
              <a:t>ío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8493616" y="3120705"/>
            <a:ext cx="163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madre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40279" y="3129565"/>
            <a:ext cx="167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padre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387920" y="4436904"/>
            <a:ext cx="1227920" cy="463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7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70456"/>
            <a:ext cx="11706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Cognates:</a:t>
            </a:r>
          </a:p>
          <a:p>
            <a:r>
              <a:rPr lang="en-US" sz="2800" dirty="0" smtClean="0"/>
              <a:t> Words that are similar in Spanish and English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099" y="1855175"/>
            <a:ext cx="4862982" cy="428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257577"/>
            <a:ext cx="117326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Cognates: find and define the cognates.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6" y="841885"/>
            <a:ext cx="11720269" cy="59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360608"/>
            <a:ext cx="114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/>
                </a:solidFill>
              </a:rPr>
              <a:t>Quiz 1</a:t>
            </a:r>
          </a:p>
          <a:p>
            <a:pPr algn="ctr"/>
            <a:endParaRPr lang="en-US" sz="2800" dirty="0" smtClean="0">
              <a:solidFill>
                <a:schemeClr val="accent6"/>
              </a:solidFill>
            </a:endParaRPr>
          </a:p>
          <a:p>
            <a:r>
              <a:rPr lang="en-US" sz="2800" dirty="0" smtClean="0"/>
              <a:t>Structure and Content</a:t>
            </a:r>
          </a:p>
          <a:p>
            <a:endParaRPr lang="en-US" sz="2800" dirty="0"/>
          </a:p>
          <a:p>
            <a:r>
              <a:rPr lang="en-US" sz="2800" dirty="0" smtClean="0"/>
              <a:t>Vocabulary: Family, School Subjects, Sports, and Activities. Will be both fill in the blanks and translation from English to Spanish.</a:t>
            </a:r>
          </a:p>
          <a:p>
            <a:endParaRPr lang="en-US" sz="2800" dirty="0"/>
          </a:p>
          <a:p>
            <a:r>
              <a:rPr lang="en-US" sz="2800" dirty="0" err="1" smtClean="0"/>
              <a:t>Gustar</a:t>
            </a:r>
            <a:r>
              <a:rPr lang="en-US" sz="2800" dirty="0" smtClean="0"/>
              <a:t>: Fill in the blanks with either GUSTA or GUSTAN.</a:t>
            </a:r>
          </a:p>
          <a:p>
            <a:endParaRPr lang="en-US" sz="2800" dirty="0"/>
          </a:p>
          <a:p>
            <a:r>
              <a:rPr lang="en-US" sz="2800" dirty="0" smtClean="0"/>
              <a:t>Reading: Read a paragraph and answer multiple choice questions.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5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373487"/>
            <a:ext cx="117712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</a:t>
            </a:r>
            <a:r>
              <a:rPr lang="en-US" sz="2800" dirty="0" smtClean="0"/>
              <a:t> </a:t>
            </a:r>
            <a:r>
              <a:rPr lang="en-US" sz="2800" dirty="0" err="1" smtClean="0"/>
              <a:t>familia</a:t>
            </a:r>
            <a:r>
              <a:rPr lang="en-US" sz="2800" dirty="0" smtClean="0"/>
              <a:t>: read the paragraph about family, answer the </a:t>
            </a:r>
            <a:r>
              <a:rPr lang="en-US" sz="2800" dirty="0" err="1" smtClean="0"/>
              <a:t>questios</a:t>
            </a:r>
            <a:r>
              <a:rPr lang="en-US" sz="2800" dirty="0" smtClean="0"/>
              <a:t>, and then make a family tree.</a:t>
            </a:r>
          </a:p>
          <a:p>
            <a:endParaRPr lang="en-US" sz="2800" dirty="0"/>
          </a:p>
          <a:p>
            <a:r>
              <a:rPr lang="en-US" sz="2800" dirty="0" err="1" smtClean="0"/>
              <a:t>Hola</a:t>
            </a:r>
            <a:r>
              <a:rPr lang="es-US" sz="2800" dirty="0" smtClean="0"/>
              <a:t>, me llamo Juan y soy de Perú. Yo tengo una familia grande. Mis padres son Carlos y María. Tengo tres hermanas: Ángela, Cristina y Camila. Los padres de mi madre son Alberto y Maribel. El padre de mi padre se llama Miguel. Mi padre tiene un hermano. Se llama Pablo. La esposa de Pablo es Daniela. Los hijos de Pablo y Daniela son Cristóbal y Francisco. Mi madre no tiene hermanos ni hermanas.      </a:t>
            </a:r>
          </a:p>
          <a:p>
            <a:endParaRPr lang="es-US" sz="2800" dirty="0"/>
          </a:p>
          <a:p>
            <a:pPr marL="514350" indent="-514350">
              <a:buAutoNum type="arabicPeriod"/>
            </a:pPr>
            <a:r>
              <a:rPr lang="es-US" sz="2800" dirty="0" smtClean="0">
                <a:latin typeface="Calibri" panose="020F0502020204030204" pitchFamily="34" charset="0"/>
              </a:rPr>
              <a:t>¿</a:t>
            </a:r>
            <a:r>
              <a:rPr lang="es-US" sz="2800" dirty="0" smtClean="0"/>
              <a:t>Qui</a:t>
            </a:r>
            <a:r>
              <a:rPr lang="es-US" sz="2800" dirty="0" smtClean="0">
                <a:latin typeface="Calibri" panose="020F0502020204030204" pitchFamily="34" charset="0"/>
              </a:rPr>
              <a:t>é</a:t>
            </a:r>
            <a:r>
              <a:rPr lang="es-US" sz="2800" dirty="0" smtClean="0"/>
              <a:t>nes son los abuelos y abuela de Juan? </a:t>
            </a:r>
          </a:p>
          <a:p>
            <a:pPr marL="514350" indent="-514350">
              <a:buAutoNum type="arabicPeriod"/>
            </a:pPr>
            <a:r>
              <a:rPr lang="es-US" sz="2800" dirty="0">
                <a:solidFill>
                  <a:prstClr val="black"/>
                </a:solidFill>
                <a:latin typeface="Calibri" panose="020F0502020204030204" pitchFamily="34" charset="0"/>
              </a:rPr>
              <a:t>¿</a:t>
            </a:r>
            <a:r>
              <a:rPr lang="es-US" sz="2800" dirty="0" smtClean="0">
                <a:solidFill>
                  <a:prstClr val="black"/>
                </a:solidFill>
              </a:rPr>
              <a:t>Qui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é</a:t>
            </a:r>
            <a:r>
              <a:rPr lang="es-US" sz="2800" dirty="0" smtClean="0">
                <a:solidFill>
                  <a:prstClr val="black"/>
                </a:solidFill>
              </a:rPr>
              <a:t>n es su t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ío?</a:t>
            </a:r>
          </a:p>
          <a:p>
            <a:pPr marL="514350" indent="-514350">
              <a:buAutoNum type="arabicPeriod"/>
            </a:pPr>
            <a:r>
              <a:rPr lang="es-US" sz="2800" dirty="0">
                <a:solidFill>
                  <a:prstClr val="black"/>
                </a:solidFill>
                <a:latin typeface="Calibri" panose="020F0502020204030204" pitchFamily="34" charset="0"/>
              </a:rPr>
              <a:t>¿</a:t>
            </a:r>
            <a:r>
              <a:rPr lang="es-US" sz="2800" dirty="0" smtClean="0">
                <a:solidFill>
                  <a:prstClr val="black"/>
                </a:solidFill>
              </a:rPr>
              <a:t>Qui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é</a:t>
            </a:r>
            <a:r>
              <a:rPr lang="es-US" sz="2800" dirty="0" smtClean="0">
                <a:solidFill>
                  <a:prstClr val="black"/>
                </a:solidFill>
              </a:rPr>
              <a:t>nes son tus primos?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13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14</cp:revision>
  <dcterms:created xsi:type="dcterms:W3CDTF">2015-09-02T03:46:10Z</dcterms:created>
  <dcterms:modified xsi:type="dcterms:W3CDTF">2015-09-02T11:20:23Z</dcterms:modified>
</cp:coreProperties>
</file>