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yn Powers-Wack" initials="EP" lastIdx="1" clrIdx="0">
    <p:extLst>
      <p:ext uri="{19B8F6BF-5375-455C-9EA6-DF929625EA0E}">
        <p15:presenceInfo xmlns:p15="http://schemas.microsoft.com/office/powerpoint/2012/main" userId="c3ac9a8171dddc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23T04:36:48.781" idx="1">
    <p:pos x="5726" y="1558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0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1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8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2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0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859F-E6CA-447E-9B56-81D5DDC0CE6A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5459-CC14-4EA9-9EF5-05329C2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787" y="2480523"/>
            <a:ext cx="6951288" cy="3701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0625" y="811369"/>
            <a:ext cx="6336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La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cena</a:t>
            </a: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 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674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182" y="1738648"/>
            <a:ext cx="4948460" cy="42886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6839" y="643944"/>
            <a:ext cx="5370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La </a:t>
            </a:r>
            <a:r>
              <a:rPr lang="en-US" sz="6000" dirty="0" err="1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sopa</a:t>
            </a:r>
            <a:endParaRPr lang="en-US" sz="6000" dirty="0">
              <a:solidFill>
                <a:schemeClr val="accent5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2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171" y="1742671"/>
            <a:ext cx="4730035" cy="4730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5623" y="592428"/>
            <a:ext cx="6014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cida Handwriting" panose="03010101010101010101" pitchFamily="66" charset="0"/>
              </a:rPr>
              <a:t>El </a:t>
            </a:r>
            <a:r>
              <a:rPr lang="en-US" sz="6000" dirty="0" err="1" smtClean="0">
                <a:latin typeface="Lucida Handwriting" panose="03010101010101010101" pitchFamily="66" charset="0"/>
              </a:rPr>
              <a:t>té</a:t>
            </a:r>
            <a:endParaRPr lang="en-US" sz="6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297" y="2125015"/>
            <a:ext cx="5256457" cy="42051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93961" y="721217"/>
            <a:ext cx="70576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cida Handwriting" panose="03010101010101010101" pitchFamily="66" charset="0"/>
              </a:rPr>
              <a:t>El </a:t>
            </a:r>
            <a:r>
              <a:rPr lang="en-US" sz="6000" dirty="0" err="1" smtClean="0">
                <a:latin typeface="Lucida Handwriting" panose="03010101010101010101" pitchFamily="66" charset="0"/>
              </a:rPr>
              <a:t>helado</a:t>
            </a:r>
            <a:endParaRPr lang="en-US" sz="6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5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530" y="1459806"/>
            <a:ext cx="5806197" cy="45481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7442" y="347730"/>
            <a:ext cx="6040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cida Handwriting" panose="03010101010101010101" pitchFamily="66" charset="0"/>
              </a:rPr>
              <a:t>El pastel</a:t>
            </a:r>
            <a:endParaRPr lang="en-US" sz="6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14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127" y="566670"/>
            <a:ext cx="106121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Encuesta</a:t>
            </a:r>
            <a:r>
              <a:rPr lang="en-US" sz="2800" dirty="0" smtClean="0"/>
              <a:t>: Ask 2 students the following questions. Write down your answers.</a:t>
            </a:r>
          </a:p>
          <a:p>
            <a:endParaRPr lang="en-US" sz="2800" dirty="0"/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gusta</a:t>
            </a:r>
            <a:r>
              <a:rPr lang="en-US" sz="2800" dirty="0" smtClean="0">
                <a:latin typeface="Calibri" panose="020F0502020204030204" pitchFamily="34" charset="0"/>
              </a:rPr>
              <a:t> comer para el </a:t>
            </a:r>
            <a:r>
              <a:rPr lang="en-US" sz="2800" dirty="0" err="1" smtClean="0">
                <a:latin typeface="Calibri" panose="020F0502020204030204" pitchFamily="34" charset="0"/>
              </a:rPr>
              <a:t>desayuno</a:t>
            </a:r>
            <a:r>
              <a:rPr lang="en-US" sz="2800" dirty="0" smtClean="0">
                <a:latin typeface="Calibri" panose="020F0502020204030204" pitchFamily="34" charset="0"/>
              </a:rPr>
              <a:t>?</a:t>
            </a:r>
          </a:p>
          <a:p>
            <a:pPr marL="514350" indent="-514350">
              <a:lnSpc>
                <a:spcPct val="200000"/>
              </a:lnSpc>
              <a:buFontTx/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gusta</a:t>
            </a:r>
            <a:r>
              <a:rPr lang="en-US" sz="2800" dirty="0" smtClean="0">
                <a:latin typeface="Calibri" panose="020F0502020204030204" pitchFamily="34" charset="0"/>
              </a:rPr>
              <a:t> comer para el </a:t>
            </a:r>
            <a:r>
              <a:rPr lang="en-US" sz="2800" dirty="0" err="1" smtClean="0">
                <a:latin typeface="Calibri" panose="020F0502020204030204" pitchFamily="34" charset="0"/>
              </a:rPr>
              <a:t>almuerzo</a:t>
            </a:r>
            <a:r>
              <a:rPr lang="en-US" sz="2800" dirty="0" smtClean="0">
                <a:latin typeface="Calibri" panose="020F0502020204030204" pitchFamily="34" charset="0"/>
              </a:rPr>
              <a:t>?</a:t>
            </a:r>
          </a:p>
          <a:p>
            <a:pPr marL="514350" indent="-514350">
              <a:lnSpc>
                <a:spcPct val="200000"/>
              </a:lnSpc>
              <a:buFontTx/>
              <a:buAutoNum type="arabicPeriod"/>
            </a:pPr>
            <a:r>
              <a:rPr lang="en-US" sz="2800" dirty="0" smtClean="0">
                <a:latin typeface="Calibri" panose="020F0502020204030204" pitchFamily="34" charset="0"/>
              </a:rPr>
              <a:t>¿</a:t>
            </a:r>
            <a:r>
              <a:rPr lang="en-US" sz="2800" dirty="0" err="1" smtClean="0">
                <a:latin typeface="Calibri" panose="020F0502020204030204" pitchFamily="34" charset="0"/>
              </a:rPr>
              <a:t>Qué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te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gusta</a:t>
            </a:r>
            <a:r>
              <a:rPr lang="en-US" sz="2800" dirty="0" smtClean="0">
                <a:latin typeface="Calibri" panose="020F0502020204030204" pitchFamily="34" charset="0"/>
              </a:rPr>
              <a:t> comer para la </a:t>
            </a:r>
            <a:r>
              <a:rPr lang="en-US" sz="2800" dirty="0" err="1" smtClean="0">
                <a:latin typeface="Calibri" panose="020F0502020204030204" pitchFamily="34" charset="0"/>
              </a:rPr>
              <a:t>cena</a:t>
            </a:r>
            <a:r>
              <a:rPr lang="en-US" sz="2800" dirty="0" smtClean="0">
                <a:latin typeface="Calibri" panose="020F0502020204030204" pitchFamily="34" charset="0"/>
              </a:rPr>
              <a:t>?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529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5" y="377446"/>
            <a:ext cx="11475076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accent1">
                    <a:lumMod val="75000"/>
                  </a:schemeClr>
                </a:solidFill>
                <a:latin typeface="AR BLANCA" panose="02000000000000000000" pitchFamily="2" charset="0"/>
              </a:rPr>
              <a:t>Una merienda (a snack) ¿Dónde?  </a:t>
            </a:r>
          </a:p>
          <a:p>
            <a:endParaRPr lang="es-ES" dirty="0" smtClean="0"/>
          </a:p>
          <a:p>
            <a:r>
              <a:rPr lang="es-ES" sz="2400" dirty="0" smtClean="0"/>
              <a:t>En un café   Después de las clases en España y Latinoamérica muchos alumnos van a un café o una cafetería. Muchos cafés tienen una terraza al aire libre (</a:t>
            </a:r>
            <a:r>
              <a:rPr lang="es-ES" sz="2400" dirty="0" err="1" smtClean="0"/>
              <a:t>outdoors</a:t>
            </a:r>
            <a:r>
              <a:rPr lang="es-ES" sz="2400" dirty="0" smtClean="0"/>
              <a:t>). Cuando hace buen tiempo buscan una mesa libre en la terraza.</a:t>
            </a:r>
          </a:p>
          <a:p>
            <a:r>
              <a:rPr lang="es-ES" sz="2400" dirty="0" smtClean="0"/>
              <a:t>      En el café toman un refresco si solo tienen sed o toman una merienda si tienen hambre. En el café ven a sus amigos y conversan con ellos. Hablan de muchas cosas.</a:t>
            </a:r>
          </a:p>
          <a:p>
            <a:endParaRPr lang="es-ES" sz="2400" dirty="0" smtClean="0"/>
          </a:p>
          <a:p>
            <a:r>
              <a:rPr lang="es-ES" sz="2400" dirty="0" smtClean="0"/>
              <a:t>En un mesón   Los universitarios van a un mesón. Los mesones son muy populares en España pero hay mesones en Latinoamérica también. En el mesón los estudiantes hablan con sus amigos y comen tapas en España o antojitos en Latinoamérica. No tienen que leer un menú porque ven los antojitos o tapas en platos en una barra (</a:t>
            </a:r>
            <a:r>
              <a:rPr lang="es-ES" sz="2400" dirty="0" err="1" smtClean="0"/>
              <a:t>counter</a:t>
            </a:r>
            <a:r>
              <a:rPr lang="es-ES" sz="2400" dirty="0" smtClean="0"/>
              <a:t>) y seleccionan los antojitos que desean comer.</a:t>
            </a:r>
          </a:p>
          <a:p>
            <a:endParaRPr lang="es-ES" sz="2400" dirty="0" smtClean="0"/>
          </a:p>
          <a:p>
            <a:r>
              <a:rPr lang="es-ES" sz="2400" dirty="0" smtClean="0"/>
              <a:t>Los tunos   A veces entra en el mesón un grupo de tunos. Los tunos son músicos que tocan (</a:t>
            </a:r>
            <a:r>
              <a:rPr lang="es-ES" sz="2400" dirty="0" err="1" smtClean="0"/>
              <a:t>play</a:t>
            </a:r>
            <a:r>
              <a:rPr lang="es-ES" sz="2400" dirty="0" smtClean="0"/>
              <a:t>) la guitarra y cantan (cantan). Los estudiantes cantan con ellos. Los tunos son populares sobre todo en España y en Guanajuato, México.</a:t>
            </a:r>
          </a:p>
          <a:p>
            <a:endParaRPr lang="es-ES" sz="2400" dirty="0" smtClean="0"/>
          </a:p>
          <a:p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287103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0" y="234746"/>
            <a:ext cx="1165538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 smtClean="0"/>
          </a:p>
          <a:p>
            <a:r>
              <a:rPr lang="es-ES" dirty="0" smtClean="0"/>
              <a:t>1.¿Adónde van muchos alumnos después de las clases?</a:t>
            </a:r>
          </a:p>
          <a:p>
            <a:r>
              <a:rPr lang="es-ES" dirty="0" smtClean="0"/>
              <a:t> A. al café	 	B. a casa		C. a la escuela</a:t>
            </a:r>
          </a:p>
          <a:p>
            <a:endParaRPr lang="es-ES" dirty="0" smtClean="0"/>
          </a:p>
          <a:p>
            <a:r>
              <a:rPr lang="es-ES" dirty="0" smtClean="0"/>
              <a:t>2. La terraza del café está _____.</a:t>
            </a:r>
          </a:p>
          <a:p>
            <a:r>
              <a:rPr lang="es-ES" dirty="0" smtClean="0"/>
              <a:t> A. en el interior del café		B. delante del café		C. en la cocina del café</a:t>
            </a:r>
          </a:p>
          <a:p>
            <a:endParaRPr lang="es-ES" dirty="0" smtClean="0"/>
          </a:p>
          <a:p>
            <a:r>
              <a:rPr lang="es-ES" dirty="0" smtClean="0"/>
              <a:t>3. ¿Quiénes toman una merienda?</a:t>
            </a:r>
          </a:p>
          <a:p>
            <a:r>
              <a:rPr lang="es-ES" dirty="0" smtClean="0"/>
              <a:t> A. los alumnos que tienen un menú		B. los alumnos que tienen hambre		C. los universitarios</a:t>
            </a:r>
          </a:p>
          <a:p>
            <a:endParaRPr lang="es-ES" dirty="0" smtClean="0"/>
          </a:p>
          <a:p>
            <a:r>
              <a:rPr lang="es-ES" dirty="0" smtClean="0"/>
              <a:t>4. «Conversar» significa _____.</a:t>
            </a:r>
          </a:p>
          <a:p>
            <a:r>
              <a:rPr lang="es-ES" dirty="0" smtClean="0"/>
              <a:t> A. leer		B. tomar		C. hablar</a:t>
            </a:r>
          </a:p>
          <a:p>
            <a:endParaRPr lang="es-ES" dirty="0" smtClean="0"/>
          </a:p>
          <a:p>
            <a:r>
              <a:rPr lang="es-ES" dirty="0" smtClean="0"/>
              <a:t>5. ¿Dónde comen tapas los universitarios?</a:t>
            </a:r>
          </a:p>
          <a:p>
            <a:r>
              <a:rPr lang="es-ES" dirty="0" smtClean="0"/>
              <a:t> A. en el café		B. en un mesón		C. con los tunos</a:t>
            </a:r>
          </a:p>
          <a:p>
            <a:endParaRPr lang="es-ES" dirty="0" smtClean="0"/>
          </a:p>
          <a:p>
            <a:r>
              <a:rPr lang="es-ES" dirty="0" smtClean="0"/>
              <a:t>6. ¿Por qué no tienen que leer los universitarios un menú en el mesón?</a:t>
            </a:r>
          </a:p>
          <a:p>
            <a:r>
              <a:rPr lang="es-ES" dirty="0" smtClean="0"/>
              <a:t> A. No comprenden el menú.		A. No necesitan comida en el mesón.	                C. Ven los platos de tapas en la barra.</a:t>
            </a:r>
          </a:p>
          <a:p>
            <a:endParaRPr lang="es-ES" dirty="0" smtClean="0"/>
          </a:p>
          <a:p>
            <a:r>
              <a:rPr lang="es-ES" dirty="0" smtClean="0"/>
              <a:t>7. ¿Qué son los tunos?</a:t>
            </a:r>
          </a:p>
          <a:p>
            <a:r>
              <a:rPr lang="es-ES" dirty="0" smtClean="0"/>
              <a:t> A. meseros		B. mesones		C. músicos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80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9469" y="2526606"/>
            <a:ext cx="5268622" cy="35651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2445" y="450761"/>
            <a:ext cx="531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La </a:t>
            </a:r>
            <a:r>
              <a:rPr lang="en-US" sz="4000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hamburguesa</a:t>
            </a:r>
            <a:r>
              <a:rPr lang="en-US" sz="40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 </a:t>
            </a:r>
            <a:endParaRPr lang="en-US" sz="40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39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178" y="1787881"/>
            <a:ext cx="3762375" cy="47368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19824" y="488883"/>
            <a:ext cx="7753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Las papas </a:t>
            </a:r>
            <a:r>
              <a:rPr lang="en-US" sz="6000" dirty="0" err="1" smtClean="0">
                <a:solidFill>
                  <a:srgbClr val="FF0000"/>
                </a:solidFill>
                <a:latin typeface="Lucida Handwriting" panose="03010101010101010101" pitchFamily="66" charset="0"/>
              </a:rPr>
              <a:t>fritas</a:t>
            </a:r>
            <a:endParaRPr lang="en-US" sz="6000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5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1679" y="193183"/>
            <a:ext cx="7482625" cy="862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636" y="2582348"/>
            <a:ext cx="6082709" cy="3470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08349" y="1056068"/>
            <a:ext cx="62720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/>
                </a:solidFill>
                <a:latin typeface="Lucida Handwriting" panose="03010101010101010101" pitchFamily="66" charset="0"/>
              </a:rPr>
              <a:t>La </a:t>
            </a:r>
            <a:r>
              <a:rPr lang="en-US" sz="6000" dirty="0" err="1" smtClean="0">
                <a:solidFill>
                  <a:schemeClr val="accent6"/>
                </a:solidFill>
                <a:latin typeface="Lucida Handwriting" panose="03010101010101010101" pitchFamily="66" charset="0"/>
              </a:rPr>
              <a:t>ensalada</a:t>
            </a:r>
            <a:endParaRPr lang="en-US" sz="6000" dirty="0">
              <a:solidFill>
                <a:schemeClr val="accent6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0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907" y="1547253"/>
            <a:ext cx="2962141" cy="49369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6231" y="566670"/>
            <a:ext cx="5756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cida Handwriting" panose="03010101010101010101" pitchFamily="66" charset="0"/>
              </a:rPr>
              <a:t>La </a:t>
            </a:r>
            <a:r>
              <a:rPr lang="en-US" sz="6000" dirty="0" err="1" smtClean="0">
                <a:latin typeface="Lucida Handwriting" panose="03010101010101010101" pitchFamily="66" charset="0"/>
              </a:rPr>
              <a:t>langosta</a:t>
            </a:r>
            <a:endParaRPr lang="en-US" sz="6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4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472" y="2473748"/>
            <a:ext cx="6172927" cy="33990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52293" y="1068946"/>
            <a:ext cx="6104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Lucida Handwriting" panose="03010101010101010101" pitchFamily="66" charset="0"/>
              </a:rPr>
              <a:t>El </a:t>
            </a:r>
            <a:r>
              <a:rPr lang="en-US" sz="6000" dirty="0" err="1" smtClean="0">
                <a:latin typeface="Lucida Handwriting" panose="03010101010101010101" pitchFamily="66" charset="0"/>
              </a:rPr>
              <a:t>pescado</a:t>
            </a:r>
            <a:endParaRPr lang="en-US" sz="60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5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989" y="1872915"/>
            <a:ext cx="6273420" cy="4699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3803" y="618186"/>
            <a:ext cx="7250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La </a:t>
            </a:r>
            <a:r>
              <a:rPr lang="en-US" sz="6000" dirty="0" err="1" smtClean="0">
                <a:solidFill>
                  <a:srgbClr val="C00000"/>
                </a:solidFill>
                <a:latin typeface="Lucida Handwriting" panose="03010101010101010101" pitchFamily="66" charset="0"/>
              </a:rPr>
              <a:t>salchicha</a:t>
            </a:r>
            <a:endParaRPr lang="en-US" sz="6000" dirty="0">
              <a:solidFill>
                <a:srgbClr val="C0000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7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394" y="1738232"/>
            <a:ext cx="4561721" cy="4186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8051" y="399245"/>
            <a:ext cx="6233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6"/>
                </a:solidFill>
                <a:latin typeface="Lucida Handwriting" panose="03010101010101010101" pitchFamily="66" charset="0"/>
              </a:rPr>
              <a:t>Las </a:t>
            </a:r>
            <a:r>
              <a:rPr lang="en-US" sz="6000" dirty="0" err="1" smtClean="0">
                <a:solidFill>
                  <a:schemeClr val="accent6"/>
                </a:solidFill>
                <a:latin typeface="Lucida Handwriting" panose="03010101010101010101" pitchFamily="66" charset="0"/>
              </a:rPr>
              <a:t>verduras</a:t>
            </a:r>
            <a:endParaRPr lang="en-US" sz="6000" dirty="0">
              <a:solidFill>
                <a:schemeClr val="accent6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781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718" y="1897688"/>
            <a:ext cx="6291434" cy="43872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2287" y="540913"/>
            <a:ext cx="6671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2"/>
                </a:solidFill>
                <a:latin typeface="Lucida Handwriting" panose="03010101010101010101" pitchFamily="66" charset="0"/>
              </a:rPr>
              <a:t>El </a:t>
            </a:r>
            <a:r>
              <a:rPr lang="en-US" sz="6000" dirty="0" err="1" smtClean="0">
                <a:solidFill>
                  <a:schemeClr val="accent2"/>
                </a:solidFill>
                <a:latin typeface="Lucida Handwriting" panose="03010101010101010101" pitchFamily="66" charset="0"/>
              </a:rPr>
              <a:t>arroz</a:t>
            </a:r>
            <a:endParaRPr lang="en-US" sz="6000" dirty="0">
              <a:solidFill>
                <a:schemeClr val="accent2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04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293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 BLANCA</vt:lpstr>
      <vt:lpstr>Arial</vt:lpstr>
      <vt:lpstr>Calibri</vt:lpstr>
      <vt:lpstr>Calibri Light</vt:lpstr>
      <vt:lpstr>Lucida Handwriting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9</cp:revision>
  <dcterms:created xsi:type="dcterms:W3CDTF">2015-09-23T04:23:05Z</dcterms:created>
  <dcterms:modified xsi:type="dcterms:W3CDTF">2015-09-23T10:15:28Z</dcterms:modified>
</cp:coreProperties>
</file>