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EE2112-67E2-48C2-B62C-11079F2AA114}"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325826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E2112-67E2-48C2-B62C-11079F2AA114}"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37329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E2112-67E2-48C2-B62C-11079F2AA114}"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73469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E2112-67E2-48C2-B62C-11079F2AA114}"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267410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E2112-67E2-48C2-B62C-11079F2AA114}"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59309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EE2112-67E2-48C2-B62C-11079F2AA114}"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202048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E2112-67E2-48C2-B62C-11079F2AA114}"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55834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EE2112-67E2-48C2-B62C-11079F2AA114}"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268885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E2112-67E2-48C2-B62C-11079F2AA114}"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246445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E2112-67E2-48C2-B62C-11079F2AA114}"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174651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E2112-67E2-48C2-B62C-11079F2AA114}"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92D70-BAB9-42D5-A60E-29433982CC00}" type="slidenum">
              <a:rPr lang="en-US" smtClean="0"/>
              <a:t>‹#›</a:t>
            </a:fld>
            <a:endParaRPr lang="en-US"/>
          </a:p>
        </p:txBody>
      </p:sp>
    </p:spTree>
    <p:extLst>
      <p:ext uri="{BB962C8B-B14F-4D97-AF65-F5344CB8AC3E}">
        <p14:creationId xmlns:p14="http://schemas.microsoft.com/office/powerpoint/2010/main" val="98377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E2112-67E2-48C2-B62C-11079F2AA114}" type="datetimeFigureOut">
              <a:rPr lang="en-US" smtClean="0"/>
              <a:t>9/2/2015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92D70-BAB9-42D5-A60E-29433982CC00}" type="slidenum">
              <a:rPr lang="en-US" smtClean="0"/>
              <a:t>‹#›</a:t>
            </a:fld>
            <a:endParaRPr lang="en-US"/>
          </a:p>
        </p:txBody>
      </p:sp>
    </p:spTree>
    <p:extLst>
      <p:ext uri="{BB962C8B-B14F-4D97-AF65-F5344CB8AC3E}">
        <p14:creationId xmlns:p14="http://schemas.microsoft.com/office/powerpoint/2010/main" val="416964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003" y="257577"/>
            <a:ext cx="11269014" cy="5816977"/>
          </a:xfrm>
          <a:prstGeom prst="rect">
            <a:avLst/>
          </a:prstGeom>
          <a:noFill/>
        </p:spPr>
        <p:txBody>
          <a:bodyPr wrap="square" rtlCol="0">
            <a:spAutoFit/>
          </a:bodyPr>
          <a:lstStyle/>
          <a:p>
            <a:pPr>
              <a:lnSpc>
                <a:spcPct val="150000"/>
              </a:lnSpc>
            </a:pPr>
            <a:r>
              <a:rPr lang="es-US" sz="2800" dirty="0">
                <a:solidFill>
                  <a:prstClr val="black"/>
                </a:solidFill>
              </a:rPr>
              <a:t>Hoy es </a:t>
            </a:r>
            <a:r>
              <a:rPr lang="es-US" sz="2800" i="1" dirty="0" smtClean="0">
                <a:solidFill>
                  <a:srgbClr val="7030A0"/>
                </a:solidFill>
              </a:rPr>
              <a:t>jueves</a:t>
            </a:r>
            <a:r>
              <a:rPr lang="es-US" sz="2800" dirty="0" smtClean="0">
                <a:solidFill>
                  <a:prstClr val="black"/>
                </a:solidFill>
              </a:rPr>
              <a:t> </a:t>
            </a:r>
            <a:r>
              <a:rPr lang="es-US" sz="2800" dirty="0">
                <a:solidFill>
                  <a:prstClr val="black"/>
                </a:solidFill>
              </a:rPr>
              <a:t>el </a:t>
            </a:r>
            <a:r>
              <a:rPr lang="es-US" sz="2800" i="1" dirty="0" smtClean="0">
                <a:solidFill>
                  <a:srgbClr val="5B9BD5"/>
                </a:solidFill>
              </a:rPr>
              <a:t>tres</a:t>
            </a:r>
            <a:r>
              <a:rPr lang="es-US" sz="2800" dirty="0" smtClean="0">
                <a:solidFill>
                  <a:prstClr val="black"/>
                </a:solidFill>
              </a:rPr>
              <a:t> </a:t>
            </a:r>
            <a:r>
              <a:rPr lang="es-US" sz="2800" dirty="0">
                <a:solidFill>
                  <a:prstClr val="black"/>
                </a:solidFill>
              </a:rPr>
              <a:t>de </a:t>
            </a:r>
            <a:r>
              <a:rPr lang="es-US" sz="2800" i="1" dirty="0">
                <a:solidFill>
                  <a:srgbClr val="FF0000"/>
                </a:solidFill>
              </a:rPr>
              <a:t>septiembre</a:t>
            </a:r>
            <a:r>
              <a:rPr lang="es-US" sz="2800" dirty="0">
                <a:solidFill>
                  <a:prstClr val="black"/>
                </a:solidFill>
              </a:rPr>
              <a:t> </a:t>
            </a:r>
            <a:r>
              <a:rPr lang="es-US" sz="2800" dirty="0">
                <a:solidFill>
                  <a:prstClr val="black"/>
                </a:solidFill>
              </a:rPr>
              <a:t>de </a:t>
            </a:r>
            <a:r>
              <a:rPr lang="es-US" sz="2800" i="1" dirty="0">
                <a:solidFill>
                  <a:srgbClr val="70AD47"/>
                </a:solidFill>
              </a:rPr>
              <a:t>dos mil quince</a:t>
            </a:r>
            <a:r>
              <a:rPr lang="en-US" sz="2800" dirty="0">
                <a:solidFill>
                  <a:prstClr val="black"/>
                </a:solidFill>
              </a:rPr>
              <a:t>.</a:t>
            </a:r>
          </a:p>
          <a:p>
            <a:pPr algn="ctr">
              <a:lnSpc>
                <a:spcPct val="150000"/>
              </a:lnSpc>
            </a:pPr>
            <a:r>
              <a:rPr lang="en-US" sz="2400" dirty="0">
                <a:solidFill>
                  <a:prstClr val="black"/>
                </a:solidFill>
              </a:rPr>
              <a:t>White Board</a:t>
            </a:r>
          </a:p>
          <a:p>
            <a:pPr>
              <a:lnSpc>
                <a:spcPct val="150000"/>
              </a:lnSpc>
            </a:pPr>
            <a:r>
              <a:rPr lang="en-US" sz="2800" dirty="0">
                <a:solidFill>
                  <a:prstClr val="black"/>
                </a:solidFill>
              </a:rPr>
              <a:t>El </a:t>
            </a:r>
            <a:r>
              <a:rPr lang="en-US" sz="2800" dirty="0" err="1">
                <a:solidFill>
                  <a:prstClr val="black"/>
                </a:solidFill>
              </a:rPr>
              <a:t>calentamiento</a:t>
            </a:r>
            <a:r>
              <a:rPr lang="en-US" sz="2800" dirty="0" smtClean="0">
                <a:solidFill>
                  <a:prstClr val="black"/>
                </a:solidFill>
              </a:rPr>
              <a:t>: Name 3 things that will be on the quiz tomorrow. (in English)</a:t>
            </a:r>
            <a:endParaRPr lang="en-US" sz="2800" dirty="0">
              <a:solidFill>
                <a:prstClr val="black"/>
              </a:solidFill>
            </a:endParaRPr>
          </a:p>
          <a:p>
            <a:pPr>
              <a:lnSpc>
                <a:spcPct val="150000"/>
              </a:lnSpc>
            </a:pPr>
            <a:r>
              <a:rPr lang="en-US" sz="2800" dirty="0" err="1">
                <a:solidFill>
                  <a:prstClr val="black"/>
                </a:solidFill>
              </a:rPr>
              <a:t>Pregunta</a:t>
            </a:r>
            <a:r>
              <a:rPr lang="en-US" sz="2800" dirty="0">
                <a:solidFill>
                  <a:prstClr val="black"/>
                </a:solidFill>
              </a:rPr>
              <a:t> </a:t>
            </a:r>
            <a:r>
              <a:rPr lang="en-US" sz="2800" dirty="0" err="1">
                <a:solidFill>
                  <a:prstClr val="black"/>
                </a:solidFill>
              </a:rPr>
              <a:t>influyente</a:t>
            </a:r>
            <a:r>
              <a:rPr lang="en-US" sz="2800" dirty="0">
                <a:solidFill>
                  <a:prstClr val="black"/>
                </a:solidFill>
              </a:rPr>
              <a:t>: Would you tell me about yourself?</a:t>
            </a:r>
          </a:p>
          <a:p>
            <a:pPr>
              <a:lnSpc>
                <a:spcPct val="150000"/>
              </a:lnSpc>
            </a:pPr>
            <a:r>
              <a:rPr lang="en-US" sz="2800" dirty="0" err="1">
                <a:solidFill>
                  <a:prstClr val="black"/>
                </a:solidFill>
              </a:rPr>
              <a:t>Objectivo</a:t>
            </a:r>
            <a:r>
              <a:rPr lang="en-US" sz="2800" dirty="0">
                <a:solidFill>
                  <a:prstClr val="black"/>
                </a:solidFill>
              </a:rPr>
              <a:t>: The Student will practice likes and dislikes. </a:t>
            </a:r>
          </a:p>
          <a:p>
            <a:pPr>
              <a:lnSpc>
                <a:spcPct val="150000"/>
              </a:lnSpc>
            </a:pPr>
            <a:r>
              <a:rPr lang="en-US" sz="2800" dirty="0" err="1">
                <a:solidFill>
                  <a:prstClr val="black"/>
                </a:solidFill>
              </a:rPr>
              <a:t>Actividades</a:t>
            </a:r>
            <a:r>
              <a:rPr lang="en-US" sz="2800" dirty="0">
                <a:solidFill>
                  <a:prstClr val="black"/>
                </a:solidFill>
              </a:rPr>
              <a:t>: </a:t>
            </a:r>
            <a:r>
              <a:rPr lang="en-US" sz="2800" dirty="0" smtClean="0">
                <a:solidFill>
                  <a:prstClr val="black"/>
                </a:solidFill>
              </a:rPr>
              <a:t>quiz review.</a:t>
            </a:r>
            <a:endParaRPr lang="en-US" sz="2800" dirty="0">
              <a:solidFill>
                <a:prstClr val="black"/>
              </a:solidFill>
            </a:endParaRPr>
          </a:p>
          <a:p>
            <a:pPr>
              <a:lnSpc>
                <a:spcPct val="150000"/>
              </a:lnSpc>
            </a:pPr>
            <a:r>
              <a:rPr lang="en-US" sz="2800" dirty="0" err="1">
                <a:solidFill>
                  <a:prstClr val="black"/>
                </a:solidFill>
              </a:rPr>
              <a:t>Tarea</a:t>
            </a:r>
            <a:r>
              <a:rPr lang="en-US" sz="2800" dirty="0" smtClean="0">
                <a:solidFill>
                  <a:prstClr val="black"/>
                </a:solidFill>
              </a:rPr>
              <a:t>: Study for quiz on </a:t>
            </a:r>
            <a:r>
              <a:rPr lang="en-US" sz="2800" dirty="0" err="1" smtClean="0">
                <a:solidFill>
                  <a:prstClr val="black"/>
                </a:solidFill>
              </a:rPr>
              <a:t>friday</a:t>
            </a:r>
            <a:r>
              <a:rPr lang="en-US" sz="2800" dirty="0" smtClean="0">
                <a:solidFill>
                  <a:prstClr val="black"/>
                </a:solidFill>
              </a:rPr>
              <a:t>. </a:t>
            </a:r>
            <a:endParaRPr lang="en-US" sz="2800" dirty="0">
              <a:solidFill>
                <a:prstClr val="black"/>
              </a:solidFill>
            </a:endParaRPr>
          </a:p>
          <a:p>
            <a:pPr>
              <a:lnSpc>
                <a:spcPct val="150000"/>
              </a:lnSpc>
            </a:pPr>
            <a:r>
              <a:rPr lang="en-US" sz="2800" dirty="0">
                <a:solidFill>
                  <a:prstClr val="black"/>
                </a:solidFill>
              </a:rPr>
              <a:t>SPI’s: 1.1 C, D, F; 1.3 A</a:t>
            </a:r>
          </a:p>
        </p:txBody>
      </p:sp>
    </p:spTree>
    <p:extLst>
      <p:ext uri="{BB962C8B-B14F-4D97-AF65-F5344CB8AC3E}">
        <p14:creationId xmlns:p14="http://schemas.microsoft.com/office/powerpoint/2010/main" val="177216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214" y="334851"/>
            <a:ext cx="11732654" cy="6555641"/>
          </a:xfrm>
          <a:prstGeom prst="rect">
            <a:avLst/>
          </a:prstGeom>
          <a:noFill/>
        </p:spPr>
        <p:txBody>
          <a:bodyPr wrap="square" rtlCol="0">
            <a:spAutoFit/>
          </a:bodyPr>
          <a:lstStyle/>
          <a:p>
            <a:r>
              <a:rPr lang="en-US" sz="2800" dirty="0" smtClean="0"/>
              <a:t>Vocabulary</a:t>
            </a:r>
          </a:p>
          <a:p>
            <a:r>
              <a:rPr lang="en-US" sz="2800" dirty="0" smtClean="0"/>
              <a:t>Translate from English to Spanish (Always use either </a:t>
            </a:r>
            <a:r>
              <a:rPr lang="en-US" sz="2800" b="1" dirty="0" smtClean="0"/>
              <a:t>EL </a:t>
            </a:r>
            <a:r>
              <a:rPr lang="en-US" sz="2800" dirty="0" smtClean="0"/>
              <a:t>or </a:t>
            </a:r>
            <a:r>
              <a:rPr lang="en-US" sz="2800" b="1" dirty="0" smtClean="0"/>
              <a:t>LA</a:t>
            </a:r>
            <a:r>
              <a:rPr lang="en-US" sz="2800" dirty="0" smtClean="0"/>
              <a:t>)</a:t>
            </a:r>
          </a:p>
          <a:p>
            <a:pPr marL="514350" indent="-514350">
              <a:buAutoNum type="arabicPeriod"/>
            </a:pPr>
            <a:r>
              <a:rPr lang="en-US" sz="2800" dirty="0" smtClean="0"/>
              <a:t>Biology</a:t>
            </a:r>
          </a:p>
          <a:p>
            <a:pPr marL="514350" indent="-514350">
              <a:buAutoNum type="arabicPeriod"/>
            </a:pPr>
            <a:r>
              <a:rPr lang="en-US" sz="2800" dirty="0" smtClean="0"/>
              <a:t>Basketball</a:t>
            </a:r>
          </a:p>
          <a:p>
            <a:pPr marL="514350" indent="-514350">
              <a:buAutoNum type="arabicPeriod"/>
            </a:pPr>
            <a:r>
              <a:rPr lang="en-US" sz="2800" dirty="0" smtClean="0"/>
              <a:t>Museum</a:t>
            </a:r>
          </a:p>
          <a:p>
            <a:pPr marL="514350" indent="-514350">
              <a:buAutoNum type="arabicPeriod"/>
            </a:pPr>
            <a:r>
              <a:rPr lang="en-US" sz="2800" dirty="0" smtClean="0"/>
              <a:t>Football</a:t>
            </a:r>
          </a:p>
          <a:p>
            <a:pPr marL="514350" indent="-514350">
              <a:buAutoNum type="arabicPeriod"/>
            </a:pPr>
            <a:endParaRPr lang="en-US" sz="2800" dirty="0"/>
          </a:p>
          <a:p>
            <a:r>
              <a:rPr lang="en-US" sz="2800" dirty="0" smtClean="0"/>
              <a:t>Fill in the blanks with the correct word from the word bank. </a:t>
            </a:r>
          </a:p>
          <a:p>
            <a:endParaRPr lang="en-US" sz="2800" dirty="0"/>
          </a:p>
          <a:p>
            <a:endParaRPr lang="en-US" sz="2800" dirty="0" smtClean="0"/>
          </a:p>
          <a:p>
            <a:pPr marL="514350" indent="-514350">
              <a:buAutoNum type="arabicPeriod"/>
            </a:pPr>
            <a:r>
              <a:rPr lang="en-US" sz="2800" dirty="0" err="1" smtClean="0"/>
              <a:t>Mi</a:t>
            </a:r>
            <a:r>
              <a:rPr lang="en-US" sz="2800" dirty="0" smtClean="0"/>
              <a:t> _______ </a:t>
            </a:r>
            <a:r>
              <a:rPr lang="en-US" sz="2800" dirty="0" err="1" smtClean="0"/>
              <a:t>es</a:t>
            </a:r>
            <a:r>
              <a:rPr lang="en-US" sz="2800" dirty="0" smtClean="0"/>
              <a:t> la </a:t>
            </a:r>
            <a:r>
              <a:rPr lang="en-US" sz="2800" dirty="0" err="1" smtClean="0"/>
              <a:t>hermana</a:t>
            </a:r>
            <a:r>
              <a:rPr lang="en-US" sz="2800" dirty="0" smtClean="0"/>
              <a:t> de mi padre.</a:t>
            </a:r>
          </a:p>
          <a:p>
            <a:pPr marL="514350" indent="-514350">
              <a:buAutoNum type="arabicPeriod"/>
            </a:pPr>
            <a:r>
              <a:rPr lang="en-US" sz="2800" dirty="0" err="1" smtClean="0"/>
              <a:t>Mi</a:t>
            </a:r>
            <a:r>
              <a:rPr lang="en-US" sz="2800" dirty="0" smtClean="0"/>
              <a:t> _______ el </a:t>
            </a:r>
            <a:r>
              <a:rPr lang="en-US" sz="2800" dirty="0" err="1" smtClean="0"/>
              <a:t>hijo</a:t>
            </a:r>
            <a:r>
              <a:rPr lang="en-US" sz="2800" dirty="0" smtClean="0"/>
              <a:t> de mi </a:t>
            </a:r>
            <a:r>
              <a:rPr lang="es-US" sz="2800" dirty="0" smtClean="0"/>
              <a:t>tío.</a:t>
            </a:r>
          </a:p>
          <a:p>
            <a:pPr marL="514350" indent="-514350">
              <a:buAutoNum type="arabicPeriod"/>
            </a:pPr>
            <a:r>
              <a:rPr lang="es-US" sz="2800" dirty="0" smtClean="0"/>
              <a:t>Mi _______ es la madre de mi padre.</a:t>
            </a:r>
          </a:p>
          <a:p>
            <a:pPr marL="514350" indent="-514350">
              <a:buAutoNum type="arabicPeriod"/>
            </a:pPr>
            <a:r>
              <a:rPr lang="es-US" sz="2800" dirty="0" smtClean="0"/>
              <a:t>Mi ________ es el hijo de mi hermano.</a:t>
            </a:r>
          </a:p>
          <a:p>
            <a:r>
              <a:rPr lang="es-US" sz="2800" dirty="0" smtClean="0"/>
              <a:t> </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418959713"/>
              </p:ext>
            </p:extLst>
          </p:nvPr>
        </p:nvGraphicFramePr>
        <p:xfrm>
          <a:off x="924417" y="3913626"/>
          <a:ext cx="8128000" cy="518160"/>
        </p:xfrm>
        <a:graphic>
          <a:graphicData uri="http://schemas.openxmlformats.org/drawingml/2006/table">
            <a:tbl>
              <a:tblPr firstRow="1" bandRow="1">
                <a:tableStyleId>{2D5ABB26-0587-4C30-8999-92F81FD0307C}</a:tableStyleId>
              </a:tblPr>
              <a:tblGrid>
                <a:gridCol w="2032000"/>
                <a:gridCol w="2032000"/>
                <a:gridCol w="2032000"/>
                <a:gridCol w="2032000"/>
              </a:tblGrid>
              <a:tr h="370840">
                <a:tc>
                  <a:txBody>
                    <a:bodyPr/>
                    <a:lstStyle/>
                    <a:p>
                      <a:r>
                        <a:rPr lang="en-US" sz="2800" b="1" dirty="0" err="1" smtClean="0"/>
                        <a:t>abuela</a:t>
                      </a:r>
                      <a:endParaRPr lang="en-US" sz="2800" b="1" dirty="0"/>
                    </a:p>
                  </a:txBody>
                  <a:tcPr/>
                </a:tc>
                <a:tc>
                  <a:txBody>
                    <a:bodyPr/>
                    <a:lstStyle/>
                    <a:p>
                      <a:r>
                        <a:rPr lang="en-US" sz="2800" b="1" dirty="0" smtClean="0"/>
                        <a:t>primo</a:t>
                      </a:r>
                      <a:endParaRPr lang="en-US" sz="2800" b="1" dirty="0"/>
                    </a:p>
                  </a:txBody>
                  <a:tcPr/>
                </a:tc>
                <a:tc>
                  <a:txBody>
                    <a:bodyPr/>
                    <a:lstStyle/>
                    <a:p>
                      <a:r>
                        <a:rPr lang="es-US" sz="2800" b="1" noProof="0" dirty="0" smtClean="0"/>
                        <a:t>tía</a:t>
                      </a:r>
                      <a:endParaRPr lang="es-US" sz="2800" b="1" noProof="0" dirty="0"/>
                    </a:p>
                  </a:txBody>
                  <a:tcPr/>
                </a:tc>
                <a:tc>
                  <a:txBody>
                    <a:bodyPr/>
                    <a:lstStyle/>
                    <a:p>
                      <a:r>
                        <a:rPr lang="en-US" sz="2800" b="1" dirty="0" err="1" smtClean="0"/>
                        <a:t>sobrino</a:t>
                      </a:r>
                      <a:endParaRPr lang="en-US" sz="2800" b="1" dirty="0"/>
                    </a:p>
                  </a:txBody>
                  <a:tcPr/>
                </a:tc>
              </a:tr>
            </a:tbl>
          </a:graphicData>
        </a:graphic>
      </p:graphicFrame>
    </p:spTree>
    <p:extLst>
      <p:ext uri="{BB962C8B-B14F-4D97-AF65-F5344CB8AC3E}">
        <p14:creationId xmlns:p14="http://schemas.microsoft.com/office/powerpoint/2010/main" val="405350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206062"/>
            <a:ext cx="11706895" cy="3539430"/>
          </a:xfrm>
          <a:prstGeom prst="rect">
            <a:avLst/>
          </a:prstGeom>
          <a:noFill/>
        </p:spPr>
        <p:txBody>
          <a:bodyPr wrap="square" rtlCol="0">
            <a:spAutoFit/>
          </a:bodyPr>
          <a:lstStyle/>
          <a:p>
            <a:r>
              <a:rPr lang="en-US" sz="2800" dirty="0" err="1" smtClean="0"/>
              <a:t>Gustar</a:t>
            </a:r>
            <a:r>
              <a:rPr lang="en-US" sz="2800" dirty="0" smtClean="0"/>
              <a:t>: fill in the blanks with either </a:t>
            </a:r>
            <a:r>
              <a:rPr lang="en-US" sz="2800" dirty="0" err="1" smtClean="0"/>
              <a:t>gusta</a:t>
            </a:r>
            <a:r>
              <a:rPr lang="en-US" sz="2800" dirty="0" smtClean="0"/>
              <a:t> or </a:t>
            </a:r>
            <a:r>
              <a:rPr lang="en-US" sz="2800" dirty="0" err="1" smtClean="0"/>
              <a:t>gustan</a:t>
            </a:r>
            <a:r>
              <a:rPr lang="en-US" sz="2800" dirty="0" smtClean="0"/>
              <a:t>.</a:t>
            </a:r>
          </a:p>
          <a:p>
            <a:endParaRPr lang="en-US" sz="2800" dirty="0"/>
          </a:p>
          <a:p>
            <a:pPr marL="514350" indent="-514350">
              <a:lnSpc>
                <a:spcPct val="150000"/>
              </a:lnSpc>
              <a:buAutoNum type="arabicPeriod"/>
            </a:pPr>
            <a:r>
              <a:rPr lang="en-US" sz="2800" dirty="0" smtClean="0"/>
              <a:t>No me ________ las </a:t>
            </a:r>
            <a:r>
              <a:rPr lang="en-US" sz="2800" dirty="0" err="1" smtClean="0"/>
              <a:t>clases</a:t>
            </a:r>
            <a:r>
              <a:rPr lang="en-US" sz="2800" dirty="0" smtClean="0"/>
              <a:t> de arte y </a:t>
            </a:r>
            <a:r>
              <a:rPr lang="es-US" sz="2800" dirty="0" smtClean="0"/>
              <a:t>biología. </a:t>
            </a:r>
          </a:p>
          <a:p>
            <a:pPr marL="514350" indent="-514350">
              <a:lnSpc>
                <a:spcPct val="150000"/>
              </a:lnSpc>
              <a:buAutoNum type="arabicPeriod"/>
            </a:pPr>
            <a:r>
              <a:rPr lang="es-US" sz="2800" dirty="0" smtClean="0"/>
              <a:t>Te _________ ir de compras. </a:t>
            </a:r>
          </a:p>
          <a:p>
            <a:pPr marL="514350" indent="-514350">
              <a:lnSpc>
                <a:spcPct val="150000"/>
              </a:lnSpc>
              <a:buAutoNum type="arabicPeriod"/>
            </a:pPr>
            <a:r>
              <a:rPr lang="es-US" sz="2800" dirty="0" smtClean="0"/>
              <a:t>Me __________ jugar los videojuegos y hablar por teléfono.</a:t>
            </a:r>
          </a:p>
          <a:p>
            <a:pPr marL="514350" indent="-514350">
              <a:lnSpc>
                <a:spcPct val="150000"/>
              </a:lnSpc>
              <a:buAutoNum type="arabicPeriod"/>
            </a:pPr>
            <a:r>
              <a:rPr lang="es-US" sz="2800" dirty="0" smtClean="0"/>
              <a:t>Le ___________ el golf.  </a:t>
            </a:r>
            <a:endParaRPr lang="en-US" sz="2800" dirty="0"/>
          </a:p>
        </p:txBody>
      </p:sp>
    </p:spTree>
    <p:extLst>
      <p:ext uri="{BB962C8B-B14F-4D97-AF65-F5344CB8AC3E}">
        <p14:creationId xmlns:p14="http://schemas.microsoft.com/office/powerpoint/2010/main" val="261235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8941" y="257577"/>
            <a:ext cx="11681138" cy="6370975"/>
          </a:xfrm>
          <a:prstGeom prst="rect">
            <a:avLst/>
          </a:prstGeom>
          <a:noFill/>
        </p:spPr>
        <p:txBody>
          <a:bodyPr wrap="square" rtlCol="0">
            <a:spAutoFit/>
          </a:bodyPr>
          <a:lstStyle/>
          <a:p>
            <a:r>
              <a:rPr lang="en-US" sz="2400" dirty="0" smtClean="0"/>
              <a:t>Reading: Read the following paragraph and answer multiple choice questions.</a:t>
            </a:r>
          </a:p>
          <a:p>
            <a:endParaRPr lang="en-US" sz="2400" dirty="0"/>
          </a:p>
          <a:p>
            <a:r>
              <a:rPr lang="en-US" sz="2400" dirty="0" err="1" smtClean="0"/>
              <a:t>Hola</a:t>
            </a:r>
            <a:r>
              <a:rPr lang="en-US" sz="2400" dirty="0" smtClean="0"/>
              <a:t>, me </a:t>
            </a:r>
            <a:r>
              <a:rPr lang="en-US" sz="2400" dirty="0" err="1" smtClean="0"/>
              <a:t>llamo</a:t>
            </a:r>
            <a:r>
              <a:rPr lang="en-US" sz="2400" dirty="0" smtClean="0"/>
              <a:t> </a:t>
            </a:r>
            <a:r>
              <a:rPr lang="es-US" sz="2400" dirty="0" smtClean="0"/>
              <a:t>Carmela y soy estudiante en Venezuela. Tengo cinco clases. Mis clases son química, arte, matemáticas, ingl</a:t>
            </a:r>
            <a:r>
              <a:rPr lang="es-US" sz="2400" dirty="0" smtClean="0">
                <a:latin typeface="Calibri" panose="020F0502020204030204" pitchFamily="34" charset="0"/>
              </a:rPr>
              <a:t>és y geografía. No me gusta la clase de inglés porque hay mucha tarea pero me gusta mucho la clase de química porque es muy interesante. Es mi clases favorita. Después de clase me gusta jugar deportes con mis amigos en el parque. Yo juego al f</a:t>
            </a:r>
            <a:r>
              <a:rPr lang="es-US" sz="2400" dirty="0" smtClean="0">
                <a:latin typeface="Corbel" panose="020B0503020204020204" pitchFamily="34" charset="0"/>
              </a:rPr>
              <a:t>ú</a:t>
            </a:r>
            <a:r>
              <a:rPr lang="es-US" sz="2400" dirty="0" smtClean="0">
                <a:latin typeface="Calibri" panose="020F0502020204030204" pitchFamily="34" charset="0"/>
              </a:rPr>
              <a:t>tbol y al tenis. También me gusta hablar de teléfono con mi tía. Ella es muy cómica. No me gusta ver la tele o hacer mi tarea porque es aburrido. </a:t>
            </a:r>
          </a:p>
          <a:p>
            <a:endParaRPr lang="es-US" sz="2400" dirty="0">
              <a:latin typeface="Calibri" panose="020F0502020204030204" pitchFamily="34" charset="0"/>
            </a:endParaRPr>
          </a:p>
          <a:p>
            <a:r>
              <a:rPr lang="es-US" sz="2400" dirty="0" smtClean="0">
                <a:latin typeface="Calibri" panose="020F0502020204030204" pitchFamily="34" charset="0"/>
              </a:rPr>
              <a:t>1. ¿De dónde es Carmela?</a:t>
            </a:r>
          </a:p>
          <a:p>
            <a:pPr marL="514350" indent="-514350">
              <a:buAutoNum type="alphaLcPeriod"/>
            </a:pPr>
            <a:r>
              <a:rPr lang="es-US" sz="2400" dirty="0" smtClean="0">
                <a:latin typeface="Calibri" panose="020F0502020204030204" pitchFamily="34" charset="0"/>
              </a:rPr>
              <a:t>Colombia		b. Chile		c. Venezuela		d. Cuba</a:t>
            </a:r>
          </a:p>
          <a:p>
            <a:r>
              <a:rPr lang="es-US" sz="2400" dirty="0" smtClean="0">
                <a:latin typeface="Calibri" panose="020F0502020204030204" pitchFamily="34" charset="0"/>
              </a:rPr>
              <a:t>2. Le gusta la clase de _________.</a:t>
            </a:r>
          </a:p>
          <a:p>
            <a:pPr marL="457200" indent="-457200">
              <a:buAutoNum type="alphaLcPeriod"/>
            </a:pPr>
            <a:r>
              <a:rPr lang="es-US" sz="2400" dirty="0" smtClean="0">
                <a:latin typeface="Calibri" panose="020F0502020204030204" pitchFamily="34" charset="0"/>
              </a:rPr>
              <a:t>Arte		b. </a:t>
            </a:r>
            <a:r>
              <a:rPr lang="es-US" sz="2400" dirty="0">
                <a:latin typeface="Calibri" panose="020F0502020204030204" pitchFamily="34" charset="0"/>
              </a:rPr>
              <a:t>Q</a:t>
            </a:r>
            <a:r>
              <a:rPr lang="es-US" sz="2400" dirty="0" smtClean="0">
                <a:latin typeface="Calibri" panose="020F0502020204030204" pitchFamily="34" charset="0"/>
              </a:rPr>
              <a:t>uímica		c. Inglés		d. Biología</a:t>
            </a:r>
          </a:p>
          <a:p>
            <a:r>
              <a:rPr lang="es-US" sz="2400" dirty="0" smtClean="0">
                <a:latin typeface="Calibri" panose="020F0502020204030204" pitchFamily="34" charset="0"/>
              </a:rPr>
              <a:t>3. Juega deportes en __________.</a:t>
            </a:r>
          </a:p>
          <a:p>
            <a:pPr marL="457200" indent="-457200">
              <a:buAutoNum type="alphaLcPeriod"/>
            </a:pPr>
            <a:r>
              <a:rPr lang="es-US" sz="2400" dirty="0" smtClean="0">
                <a:latin typeface="Calibri" panose="020F0502020204030204" pitchFamily="34" charset="0"/>
              </a:rPr>
              <a:t>El gimnasio		b. El parque		c. La casa		d. La biblioteca</a:t>
            </a:r>
          </a:p>
          <a:p>
            <a:r>
              <a:rPr lang="es-US" sz="2400" dirty="0" smtClean="0">
                <a:latin typeface="Calibri" panose="020F0502020204030204" pitchFamily="34" charset="0"/>
              </a:rPr>
              <a:t>4. ¿Por qué no le gusta hacer la tarea?</a:t>
            </a:r>
          </a:p>
          <a:p>
            <a:r>
              <a:rPr lang="es-US" sz="2400" dirty="0" smtClean="0">
                <a:latin typeface="Calibri" panose="020F0502020204030204" pitchFamily="34" charset="0"/>
              </a:rPr>
              <a:t>a. Porque es aburrido.       b. Porque es difícil.      c. Porque es divertido</a:t>
            </a:r>
            <a:r>
              <a:rPr lang="es-US" sz="2400" dirty="0">
                <a:latin typeface="Calibri" panose="020F0502020204030204" pitchFamily="34" charset="0"/>
              </a:rPr>
              <a:t> </a:t>
            </a:r>
            <a:r>
              <a:rPr lang="es-US" sz="2400" dirty="0" smtClean="0">
                <a:latin typeface="Calibri" panose="020F0502020204030204" pitchFamily="34" charset="0"/>
              </a:rPr>
              <a:t>   d. Porque es cómico. </a:t>
            </a:r>
            <a:endParaRPr lang="en-US" sz="2400" dirty="0"/>
          </a:p>
        </p:txBody>
      </p:sp>
    </p:spTree>
    <p:extLst>
      <p:ext uri="{BB962C8B-B14F-4D97-AF65-F5344CB8AC3E}">
        <p14:creationId xmlns:p14="http://schemas.microsoft.com/office/powerpoint/2010/main" val="702356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319</Words>
  <Application>Microsoft Office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Ellyn Powers-Wack</dc:creator>
  <cp:lastModifiedBy>Ellyn Powers-Wack</cp:lastModifiedBy>
  <cp:revision>13</cp:revision>
  <dcterms:created xsi:type="dcterms:W3CDTF">2015-09-03T00:41:39Z</dcterms:created>
  <dcterms:modified xsi:type="dcterms:W3CDTF">2015-09-03T12:05:16Z</dcterms:modified>
</cp:coreProperties>
</file>