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1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575F-B7B1-46E4-AD16-C19610913C3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73D7-D7D3-4251-8BC8-1C81845D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792" y="631065"/>
            <a:ext cx="11127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Calentamiento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smtClean="0"/>
              <a:t>Write the Spanish word that matches the picture.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1.				2. 				3.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4. 				5. 				6.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1385117"/>
            <a:ext cx="2100356" cy="280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14" y="1385117"/>
            <a:ext cx="2564301" cy="2564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818" y="1385117"/>
            <a:ext cx="1831644" cy="256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62" y="4187456"/>
            <a:ext cx="2982623" cy="2206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504" y="4343006"/>
            <a:ext cx="1696958" cy="2271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925" y="4137106"/>
            <a:ext cx="2682877" cy="26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6" y="1569041"/>
            <a:ext cx="4134117" cy="4767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6613" y="489396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rgbClr val="002060"/>
                </a:solidFill>
                <a:latin typeface="AR CENA" panose="02000000000000000000" pitchFamily="2" charset="0"/>
              </a:rPr>
              <a:t>traje</a:t>
            </a:r>
            <a:endParaRPr lang="en-US" sz="4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55" y="1612073"/>
            <a:ext cx="1534867" cy="4899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265" y="682580"/>
            <a:ext cx="50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La </a:t>
            </a:r>
            <a:r>
              <a:rPr lang="en-US" sz="40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corbata</a:t>
            </a:r>
            <a:endParaRPr lang="en-US" sz="4000" dirty="0">
              <a:solidFill>
                <a:schemeClr val="accent5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8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00" y="2369713"/>
            <a:ext cx="5594409" cy="3103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8051" y="695459"/>
            <a:ext cx="593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11F2A"/>
                </a:solidFill>
                <a:latin typeface="AR CENA" panose="02000000000000000000" pitchFamily="2" charset="0"/>
              </a:rPr>
              <a:t>El </a:t>
            </a:r>
            <a:r>
              <a:rPr lang="en-US" sz="4000" dirty="0" err="1" smtClean="0">
                <a:solidFill>
                  <a:srgbClr val="511F2A"/>
                </a:solidFill>
                <a:latin typeface="AR CENA" panose="02000000000000000000" pitchFamily="2" charset="0"/>
              </a:rPr>
              <a:t>cinturón</a:t>
            </a:r>
            <a:endParaRPr lang="en-US" sz="4000" dirty="0">
              <a:solidFill>
                <a:srgbClr val="511F2A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396" y="2165461"/>
            <a:ext cx="5317495" cy="4003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6535" y="811369"/>
            <a:ext cx="585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 CENA" panose="02000000000000000000" pitchFamily="2" charset="0"/>
              </a:rPr>
              <a:t>Los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AR CENA" panose="02000000000000000000" pitchFamily="2" charset="0"/>
              </a:rPr>
              <a:t>zapatos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2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2" y="2247900"/>
            <a:ext cx="193357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60" y="2139569"/>
            <a:ext cx="6191250" cy="4124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8709" y="836152"/>
            <a:ext cx="52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AR CENA" panose="02000000000000000000" pitchFamily="2" charset="0"/>
              </a:rPr>
              <a:t>Los </a:t>
            </a:r>
            <a:r>
              <a:rPr lang="en-US" sz="4000" dirty="0" err="1" smtClean="0">
                <a:solidFill>
                  <a:schemeClr val="accent6"/>
                </a:solidFill>
                <a:latin typeface="AR CENA" panose="02000000000000000000" pitchFamily="2" charset="0"/>
              </a:rPr>
              <a:t>pantalones</a:t>
            </a:r>
            <a:r>
              <a:rPr lang="en-US" sz="4000" dirty="0" smtClean="0">
                <a:solidFill>
                  <a:schemeClr val="accent6"/>
                </a:solidFill>
                <a:latin typeface="AR CENA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AR CENA" panose="02000000000000000000" pitchFamily="2" charset="0"/>
              </a:rPr>
              <a:t>cortos</a:t>
            </a:r>
            <a:endParaRPr lang="en-US" sz="4000" dirty="0">
              <a:solidFill>
                <a:schemeClr val="accent6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" y="502276"/>
            <a:ext cx="111144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 CENA" panose="02000000000000000000" pitchFamily="2" charset="0"/>
              </a:rPr>
              <a:t>Packing List: </a:t>
            </a:r>
            <a:r>
              <a:rPr lang="en-US" sz="2800" dirty="0" err="1" smtClean="0">
                <a:latin typeface="AR CENA" panose="02000000000000000000" pitchFamily="2" charset="0"/>
              </a:rPr>
              <a:t>Imagie</a:t>
            </a:r>
            <a:r>
              <a:rPr lang="en-US" sz="2800" dirty="0" smtClean="0">
                <a:latin typeface="AR CENA" panose="02000000000000000000" pitchFamily="2" charset="0"/>
              </a:rPr>
              <a:t> you are going on vacation. Make a list of the clothes you will need for each location.</a:t>
            </a:r>
          </a:p>
          <a:p>
            <a:endParaRPr lang="en-US" sz="2800" dirty="0">
              <a:latin typeface="AR CENA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 CENA" panose="02000000000000000000" pitchFamily="2" charset="0"/>
              </a:rPr>
              <a:t>La playa (the beach)</a:t>
            </a:r>
          </a:p>
          <a:p>
            <a:pPr marL="514350" indent="-514350">
              <a:buAutoNum type="arabicPeriod"/>
            </a:pPr>
            <a:endParaRPr lang="en-US" sz="2800" dirty="0">
              <a:latin typeface="AR CENA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 CENA" panose="02000000000000000000" pitchFamily="2" charset="0"/>
              </a:rPr>
              <a:t>Estación</a:t>
            </a:r>
            <a:r>
              <a:rPr lang="en-US" sz="2800" dirty="0" smtClean="0">
                <a:latin typeface="AR CENA" panose="02000000000000000000" pitchFamily="2" charset="0"/>
              </a:rPr>
              <a:t> de </a:t>
            </a:r>
            <a:r>
              <a:rPr lang="en-US" sz="2800" dirty="0" err="1" smtClean="0">
                <a:latin typeface="AR CENA" panose="02000000000000000000" pitchFamily="2" charset="0"/>
              </a:rPr>
              <a:t>esquí</a:t>
            </a:r>
            <a:r>
              <a:rPr lang="en-US" sz="2800" dirty="0" smtClean="0">
                <a:latin typeface="AR CENA" panose="02000000000000000000" pitchFamily="2" charset="0"/>
              </a:rPr>
              <a:t> (ski resort)</a:t>
            </a:r>
          </a:p>
          <a:p>
            <a:pPr marL="514350" indent="-514350">
              <a:buAutoNum type="arabicPeriod"/>
            </a:pPr>
            <a:endParaRPr lang="en-US" sz="2800" dirty="0">
              <a:latin typeface="AR CENA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 CENA" panose="02000000000000000000" pitchFamily="2" charset="0"/>
              </a:rPr>
              <a:t>Nueva York </a:t>
            </a:r>
            <a:endParaRPr lang="en-US" sz="4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4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2" y="553792"/>
            <a:ext cx="109985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 CENA" panose="02000000000000000000" pitchFamily="2" charset="0"/>
              </a:rPr>
              <a:t>ER/IR Verbs				ER			IR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Yo						</a:t>
            </a:r>
            <a:r>
              <a:rPr lang="en-US" sz="3200" dirty="0" smtClean="0">
                <a:solidFill>
                  <a:prstClr val="black"/>
                </a:solidFill>
              </a:rPr>
              <a:t>O			O</a:t>
            </a:r>
            <a:endParaRPr lang="en-US" sz="3200" dirty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</a:rPr>
              <a:t>T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ú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						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			ES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Él/Ella/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Usted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				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			E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Nosotros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/as				</a:t>
            </a:r>
            <a:r>
              <a:rPr lang="en-US" sz="3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EMOS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	</a:t>
            </a:r>
            <a:r>
              <a:rPr lang="en-US" sz="3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IMOS	</a:t>
            </a:r>
            <a:endParaRPr 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Vosotros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/as				</a:t>
            </a:r>
            <a:r>
              <a:rPr lang="en-US" sz="3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ÉIS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en-US" sz="3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ÍS</a:t>
            </a:r>
            <a:endParaRPr 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Ellos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Ellas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Ustedes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			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EN			EN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4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7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450761"/>
            <a:ext cx="111531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Conjugate: </a:t>
            </a:r>
            <a:r>
              <a:rPr lang="en-US" sz="3600" dirty="0">
                <a:solidFill>
                  <a:prstClr val="black"/>
                </a:solidFill>
              </a:rPr>
              <a:t>put the appropriate endings on the verbs given for all pronouns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Comer (to eat)</a:t>
            </a:r>
          </a:p>
          <a:p>
            <a:pPr lvl="0"/>
            <a:r>
              <a:rPr lang="en-US" sz="3600" dirty="0" err="1" smtClean="0">
                <a:solidFill>
                  <a:prstClr val="black"/>
                </a:solidFill>
              </a:rPr>
              <a:t>Beber</a:t>
            </a:r>
            <a:r>
              <a:rPr lang="en-US" sz="3600" dirty="0" smtClean="0">
                <a:solidFill>
                  <a:prstClr val="black"/>
                </a:solidFill>
              </a:rPr>
              <a:t> (to drink)</a:t>
            </a:r>
          </a:p>
          <a:p>
            <a:pPr lvl="0"/>
            <a:r>
              <a:rPr lang="en-US" sz="3600" dirty="0" err="1" smtClean="0">
                <a:solidFill>
                  <a:prstClr val="black"/>
                </a:solidFill>
              </a:rPr>
              <a:t>Escribir</a:t>
            </a:r>
            <a:r>
              <a:rPr lang="en-US" sz="3600" dirty="0" smtClean="0">
                <a:solidFill>
                  <a:prstClr val="black"/>
                </a:solidFill>
              </a:rPr>
              <a:t> (to write)</a:t>
            </a:r>
          </a:p>
          <a:p>
            <a:pPr lvl="0"/>
            <a:r>
              <a:rPr lang="en-US" sz="3600" dirty="0" err="1" smtClean="0">
                <a:solidFill>
                  <a:prstClr val="black"/>
                </a:solidFill>
              </a:rPr>
              <a:t>Vivir</a:t>
            </a:r>
            <a:r>
              <a:rPr lang="en-US" sz="3600" smtClean="0">
                <a:solidFill>
                  <a:prstClr val="black"/>
                </a:solidFill>
              </a:rPr>
              <a:t> (to live)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5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98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 CENA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8</cp:revision>
  <dcterms:created xsi:type="dcterms:W3CDTF">2015-09-30T03:38:06Z</dcterms:created>
  <dcterms:modified xsi:type="dcterms:W3CDTF">2015-09-30T07:48:09Z</dcterms:modified>
</cp:coreProperties>
</file>