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3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5C089-7612-EA47-9036-2C1C7455B9D0}" type="datetimeFigureOut">
              <a:rPr lang="en-US" smtClean="0"/>
              <a:t>8/20/18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80003-7020-A746-B9DB-74E75DD0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7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80003-7020-A746-B9DB-74E75DD09B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64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49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98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00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759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4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21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729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558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5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76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3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3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9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34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3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22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62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9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 </a:t>
            </a:r>
            <a:r>
              <a:rPr lang="en-US" dirty="0" err="1"/>
              <a:t>Empezar</a:t>
            </a:r>
            <a:r>
              <a:rPr lang="en-US" dirty="0"/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AE617A-316E-47DA-AB82-F0E97C3D17BC}"/>
              </a:ext>
            </a:extLst>
          </p:cNvPr>
          <p:cNvSpPr txBox="1"/>
          <p:nvPr/>
        </p:nvSpPr>
        <p:spPr>
          <a:xfrm>
            <a:off x="983226" y="2401529"/>
            <a:ext cx="10360741" cy="415498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 </a:t>
            </a:r>
            <a:r>
              <a:rPr lang="en-US" sz="2000" dirty="0"/>
              <a:t>Choose the most logical answer to complete each dialogue. </a:t>
            </a:r>
          </a:p>
          <a:p>
            <a:endParaRPr lang="en-US" sz="2000" dirty="0"/>
          </a:p>
          <a:p>
            <a:r>
              <a:rPr lang="en-US" sz="2000" dirty="0"/>
              <a:t>1. Juan: Hola, ¿</a:t>
            </a:r>
            <a:r>
              <a:rPr lang="en-US" sz="2000" dirty="0" err="1"/>
              <a:t>qué</a:t>
            </a:r>
            <a:r>
              <a:rPr lang="en-US" sz="2000" dirty="0"/>
              <a:t> </a:t>
            </a:r>
            <a:r>
              <a:rPr lang="en-US" sz="2000" dirty="0" err="1"/>
              <a:t>tal</a:t>
            </a:r>
            <a:r>
              <a:rPr lang="en-US" sz="2000" dirty="0"/>
              <a:t>? </a:t>
            </a:r>
          </a:p>
          <a:p>
            <a:r>
              <a:rPr lang="en-US" sz="2000" dirty="0"/>
              <a:t>    Miguel: (</a:t>
            </a:r>
            <a:r>
              <a:rPr lang="en-US" sz="2000" dirty="0" err="1"/>
              <a:t>Adiós</a:t>
            </a:r>
            <a:r>
              <a:rPr lang="en-US" sz="2000" dirty="0"/>
              <a:t>, </a:t>
            </a:r>
            <a:r>
              <a:rPr lang="en-US" sz="2000" dirty="0" err="1"/>
              <a:t>señorita</a:t>
            </a:r>
            <a:r>
              <a:rPr lang="en-US" sz="2000" dirty="0"/>
              <a:t>. / </a:t>
            </a:r>
            <a:r>
              <a:rPr lang="en-US" sz="2000" dirty="0" err="1"/>
              <a:t>Muy</a:t>
            </a:r>
            <a:r>
              <a:rPr lang="en-US" sz="2000" dirty="0"/>
              <a:t> bien, ¿y </a:t>
            </a:r>
            <a:r>
              <a:rPr lang="en-US" sz="2000" dirty="0" err="1"/>
              <a:t>tú</a:t>
            </a:r>
            <a:r>
              <a:rPr lang="en-US" sz="2000" dirty="0"/>
              <a:t>?) </a:t>
            </a:r>
          </a:p>
          <a:p>
            <a:endParaRPr lang="en-US" sz="2000" dirty="0"/>
          </a:p>
          <a:p>
            <a:r>
              <a:rPr lang="en-US" sz="2000" dirty="0"/>
              <a:t>2. Esteban: </a:t>
            </a:r>
            <a:r>
              <a:rPr lang="en-US" sz="2000" dirty="0" err="1"/>
              <a:t>Buenas</a:t>
            </a:r>
            <a:r>
              <a:rPr lang="en-US" sz="2000" dirty="0"/>
              <a:t> </a:t>
            </a:r>
            <a:r>
              <a:rPr lang="en-US" sz="2000" dirty="0" err="1"/>
              <a:t>noches</a:t>
            </a:r>
            <a:r>
              <a:rPr lang="en-US" sz="2000" dirty="0"/>
              <a:t>, Sr. García. </a:t>
            </a:r>
            <a:endParaRPr lang="en-US"/>
          </a:p>
          <a:p>
            <a:r>
              <a:rPr lang="en-US" sz="2000" dirty="0"/>
              <a:t>    Sr. García: (Hasta </a:t>
            </a:r>
            <a:r>
              <a:rPr lang="en-US" sz="2000" dirty="0" err="1"/>
              <a:t>mañana</a:t>
            </a:r>
            <a:r>
              <a:rPr lang="en-US" sz="2000" dirty="0"/>
              <a:t>, Esteban. / Regular. ¿Y </a:t>
            </a:r>
            <a:r>
              <a:rPr lang="en-US" sz="2000" dirty="0" err="1"/>
              <a:t>tú</a:t>
            </a:r>
            <a:r>
              <a:rPr lang="en-US" sz="2000" dirty="0"/>
              <a:t>?) </a:t>
            </a:r>
          </a:p>
          <a:p>
            <a:endParaRPr lang="en-US" sz="2000" dirty="0"/>
          </a:p>
          <a:p>
            <a:r>
              <a:rPr lang="en-US" sz="2000" dirty="0"/>
              <a:t>3. Diana: </a:t>
            </a:r>
            <a:r>
              <a:rPr lang="en-US" sz="2000" dirty="0" err="1"/>
              <a:t>Buenas</a:t>
            </a:r>
            <a:r>
              <a:rPr lang="en-US" sz="2000" dirty="0"/>
              <a:t> </a:t>
            </a:r>
            <a:r>
              <a:rPr lang="en-US" sz="2000" dirty="0" err="1"/>
              <a:t>tardes</a:t>
            </a:r>
            <a:r>
              <a:rPr lang="en-US" sz="2000" dirty="0"/>
              <a:t>. ¿</a:t>
            </a:r>
            <a:r>
              <a:rPr lang="en-US" sz="2000" dirty="0" err="1"/>
              <a:t>Cómo</a:t>
            </a:r>
            <a:r>
              <a:rPr lang="en-US" sz="2000" dirty="0"/>
              <a:t> </a:t>
            </a:r>
            <a:r>
              <a:rPr lang="en-US" sz="2000" dirty="0" err="1"/>
              <a:t>está</a:t>
            </a:r>
            <a:r>
              <a:rPr lang="en-US" sz="2000" dirty="0"/>
              <a:t> </a:t>
            </a:r>
            <a:r>
              <a:rPr lang="en-US" sz="2000" dirty="0" err="1"/>
              <a:t>usted</a:t>
            </a:r>
            <a:r>
              <a:rPr lang="en-US" sz="2000" dirty="0"/>
              <a:t>? </a:t>
            </a:r>
            <a:endParaRPr lang="en-US"/>
          </a:p>
          <a:p>
            <a:r>
              <a:rPr lang="en-US" sz="2000" dirty="0"/>
              <a:t>    Sra. Ramos: (</a:t>
            </a:r>
            <a:r>
              <a:rPr lang="en-US" sz="2000" dirty="0" err="1"/>
              <a:t>Muy</a:t>
            </a:r>
            <a:r>
              <a:rPr lang="en-US" sz="2000" dirty="0"/>
              <a:t> bien, gracias. / Hasta </a:t>
            </a:r>
            <a:r>
              <a:rPr lang="en-US" sz="2000" dirty="0" err="1"/>
              <a:t>luego</a:t>
            </a:r>
            <a:r>
              <a:rPr lang="en-US" sz="2000" dirty="0"/>
              <a:t>, Diana.) </a:t>
            </a:r>
          </a:p>
          <a:p>
            <a:endParaRPr lang="en-US" sz="2000" dirty="0"/>
          </a:p>
          <a:p>
            <a:r>
              <a:rPr lang="en-US" sz="2000" dirty="0"/>
              <a:t>4. Sra. Acevedo: Buenos </a:t>
            </a:r>
            <a:r>
              <a:rPr lang="en-US" sz="2000" dirty="0" err="1"/>
              <a:t>días</a:t>
            </a:r>
            <a:r>
              <a:rPr lang="en-US" sz="2000" dirty="0"/>
              <a:t>, Ana. (¿</a:t>
            </a:r>
            <a:r>
              <a:rPr lang="en-US" sz="2000" dirty="0" err="1"/>
              <a:t>Cómo</a:t>
            </a:r>
            <a:r>
              <a:rPr lang="en-US" sz="2000" dirty="0"/>
              <a:t> </a:t>
            </a:r>
            <a:r>
              <a:rPr lang="en-US" sz="2000" dirty="0" err="1"/>
              <a:t>estás</a:t>
            </a:r>
            <a:r>
              <a:rPr lang="en-US" sz="2000" dirty="0"/>
              <a:t>? / Hasta </a:t>
            </a:r>
            <a:r>
              <a:rPr lang="en-US" sz="2000" dirty="0" err="1"/>
              <a:t>luego</a:t>
            </a:r>
            <a:r>
              <a:rPr lang="en-US" sz="2000" dirty="0"/>
              <a:t>.) </a:t>
            </a:r>
            <a:endParaRPr lang="en-US"/>
          </a:p>
          <a:p>
            <a:r>
              <a:rPr lang="en-US" sz="2000" dirty="0"/>
              <a:t>    Ana: </a:t>
            </a:r>
            <a:r>
              <a:rPr lang="en-US" sz="2000" dirty="0" err="1"/>
              <a:t>Muy</a:t>
            </a:r>
            <a:r>
              <a:rPr lang="en-US" sz="2000" dirty="0"/>
              <a:t> bien. ¿Y </a:t>
            </a:r>
            <a:r>
              <a:rPr lang="en-US" sz="2000" dirty="0" err="1"/>
              <a:t>usted</a:t>
            </a:r>
            <a:r>
              <a:rPr lang="en-US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632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76F45-E9BD-4875-9547-B3F78F3C5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07C84-FDC0-4CF1-86C9-23708A170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Learn and say the Spanish alphabet</a:t>
            </a:r>
          </a:p>
          <a:p>
            <a:r>
              <a:rPr lang="en-US" sz="2400" dirty="0"/>
              <a:t>Practice spelling words in Spanish</a:t>
            </a:r>
          </a:p>
          <a:p>
            <a:r>
              <a:rPr lang="en-US" sz="2400" dirty="0"/>
              <a:t>Learn and say numbers 1-10</a:t>
            </a:r>
          </a:p>
        </p:txBody>
      </p:sp>
    </p:spTree>
    <p:extLst>
      <p:ext uri="{BB962C8B-B14F-4D97-AF65-F5344CB8AC3E}">
        <p14:creationId xmlns:p14="http://schemas.microsoft.com/office/powerpoint/2010/main" val="866299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6C046-A78A-43A5-A91B-229367A88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22078-F706-41D9-87E6-396FDD3DF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b="1" dirty="0"/>
              <a:t>H- </a:t>
            </a:r>
            <a:r>
              <a:rPr lang="en-US" sz="2400" dirty="0"/>
              <a:t>The letter "H" is </a:t>
            </a:r>
            <a:r>
              <a:rPr lang="en-US" sz="2400" b="1" i="1" dirty="0"/>
              <a:t>always </a:t>
            </a:r>
            <a:r>
              <a:rPr lang="en-US" sz="2400" dirty="0"/>
              <a:t>silent. It is </a:t>
            </a:r>
            <a:r>
              <a:rPr lang="en-US" sz="2400" b="1" i="1" dirty="0"/>
              <a:t>never </a:t>
            </a:r>
            <a:r>
              <a:rPr lang="en-US" sz="2400" dirty="0"/>
              <a:t>pronounced.</a:t>
            </a:r>
          </a:p>
          <a:p>
            <a:r>
              <a:rPr lang="en-US" sz="2400" b="1" dirty="0"/>
              <a:t>J- </a:t>
            </a:r>
            <a:r>
              <a:rPr lang="en-US" sz="2400" dirty="0"/>
              <a:t>The letter "J" is pronounced like the English "H".</a:t>
            </a:r>
          </a:p>
          <a:p>
            <a:r>
              <a:rPr lang="en-US" sz="2400" b="1" dirty="0"/>
              <a:t>Ñ- </a:t>
            </a:r>
            <a:r>
              <a:rPr lang="en-US" sz="2400" dirty="0"/>
              <a:t>This is pronounced "</a:t>
            </a:r>
            <a:r>
              <a:rPr lang="en-US" sz="2400" dirty="0" err="1"/>
              <a:t>nyuh</a:t>
            </a:r>
            <a:r>
              <a:rPr lang="en-US" sz="2400" dirty="0"/>
              <a:t>" like the English word "canyon".</a:t>
            </a:r>
          </a:p>
          <a:p>
            <a:r>
              <a:rPr lang="en-US" sz="2400" b="1" dirty="0"/>
              <a:t>LL- </a:t>
            </a:r>
            <a:r>
              <a:rPr lang="en-US" sz="2400" dirty="0"/>
              <a:t>Two "L's" together is pronounced like the English "Y" or a very soft "J" sound.</a:t>
            </a:r>
          </a:p>
          <a:p>
            <a:r>
              <a:rPr lang="en-US" sz="2400" b="1" dirty="0"/>
              <a:t>RR- </a:t>
            </a:r>
            <a:r>
              <a:rPr lang="en-US" sz="2400" dirty="0"/>
              <a:t>Two "R's" or a word that begins with "R" is pronounced with a trill, aka "rolling your 'R's'."</a:t>
            </a:r>
          </a:p>
        </p:txBody>
      </p:sp>
    </p:spTree>
    <p:extLst>
      <p:ext uri="{BB962C8B-B14F-4D97-AF65-F5344CB8AC3E}">
        <p14:creationId xmlns:p14="http://schemas.microsoft.com/office/powerpoint/2010/main" val="321266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823D8-4C42-4A43-8E6B-703338D08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Boleto</a:t>
            </a:r>
            <a:r>
              <a:rPr lang="en-US" dirty="0"/>
              <a:t> de </a:t>
            </a:r>
            <a:r>
              <a:rPr lang="en-US" dirty="0" err="1"/>
              <a:t>salida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C1D56-1C0E-4F26-8A8C-0FCA2056F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800" dirty="0"/>
              <a:t>Describe how to pronounce each letter in Spanish: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AutoNum type="arabicPeriod"/>
            </a:pPr>
            <a:r>
              <a:rPr lang="en-US" sz="2800" b="1" dirty="0"/>
              <a:t>H</a:t>
            </a:r>
          </a:p>
          <a:p>
            <a:pPr>
              <a:buAutoNum type="arabicPeriod"/>
            </a:pPr>
            <a:r>
              <a:rPr lang="en-US" sz="2800" b="1" dirty="0"/>
              <a:t>LL</a:t>
            </a:r>
          </a:p>
          <a:p>
            <a:pPr>
              <a:buAutoNum type="arabicPeriod"/>
            </a:pPr>
            <a:r>
              <a:rPr lang="en-US" sz="2800" b="1" dirty="0"/>
              <a:t>J</a:t>
            </a:r>
          </a:p>
          <a:p>
            <a:pPr>
              <a:buAutoNum type="arabicPeriod"/>
            </a:pPr>
            <a:r>
              <a:rPr lang="en-US" sz="2800" b="1" dirty="0"/>
              <a:t>RR</a:t>
            </a:r>
          </a:p>
        </p:txBody>
      </p:sp>
    </p:spTree>
    <p:extLst>
      <p:ext uri="{BB962C8B-B14F-4D97-AF65-F5344CB8AC3E}">
        <p14:creationId xmlns:p14="http://schemas.microsoft.com/office/powerpoint/2010/main" val="3649308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163</TotalTime>
  <Words>129</Words>
  <Application>Microsoft Macintosh PowerPoint</Application>
  <PresentationFormat>Widescreen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 Boardroom</vt:lpstr>
      <vt:lpstr>Para Empezar </vt:lpstr>
      <vt:lpstr>Objetivos</vt:lpstr>
      <vt:lpstr>Pronunciation</vt:lpstr>
      <vt:lpstr>Boleto de salida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Ellyn Powers-Wack</cp:lastModifiedBy>
  <cp:revision>32</cp:revision>
  <dcterms:created xsi:type="dcterms:W3CDTF">2015-09-22T16:57:55Z</dcterms:created>
  <dcterms:modified xsi:type="dcterms:W3CDTF">2018-08-20T14:45:53Z</dcterms:modified>
</cp:coreProperties>
</file>