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3"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8/9/2015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8/9/2015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merriam-webster.com/dictionary/proficient" TargetMode="External"/><Relationship Id="rId2" Type="http://schemas.openxmlformats.org/officeDocument/2006/relationships/hyperlink" Target="http://www.merriam-webster.com/dictionary/progress" TargetMode="External"/><Relationship Id="rId1" Type="http://schemas.openxmlformats.org/officeDocument/2006/relationships/slideLayout" Target="../slideLayouts/slideLayout2.xml"/><Relationship Id="rId4" Type="http://schemas.openxmlformats.org/officeDocument/2006/relationships/hyperlink" Target="http://www.merriam-webster.com/dictionary/proficienc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csworldlanguages.weebly.com/level-two.htm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Spanish II </a:t>
            </a:r>
            <a:r>
              <a:rPr lang="en-US" dirty="0" err="1" smtClean="0"/>
              <a:t>Señora</a:t>
            </a:r>
            <a:r>
              <a:rPr lang="en-US" dirty="0" smtClean="0"/>
              <a:t> Powers-Wack</a:t>
            </a:r>
            <a:br>
              <a:rPr lang="en-US" dirty="0" smtClean="0"/>
            </a:br>
            <a:r>
              <a:rPr lang="en-US" dirty="0" smtClean="0"/>
              <a:t>White Board</a:t>
            </a:r>
            <a:endParaRPr lang="en-US" dirty="0"/>
          </a:p>
        </p:txBody>
      </p:sp>
      <p:sp>
        <p:nvSpPr>
          <p:cNvPr id="5" name="Content Placeholder 4"/>
          <p:cNvSpPr>
            <a:spLocks noGrp="1"/>
          </p:cNvSpPr>
          <p:nvPr>
            <p:ph idx="1"/>
          </p:nvPr>
        </p:nvSpPr>
        <p:spPr/>
        <p:txBody>
          <a:bodyPr/>
          <a:lstStyle/>
          <a:p>
            <a:r>
              <a:rPr lang="en-US" dirty="0" smtClean="0"/>
              <a:t>08/10/2015</a:t>
            </a:r>
          </a:p>
          <a:p>
            <a:r>
              <a:rPr lang="en-US" dirty="0" smtClean="0"/>
              <a:t>Bell Work: Answer question- What is proficiency?</a:t>
            </a:r>
          </a:p>
          <a:p>
            <a:r>
              <a:rPr lang="en-US" dirty="0" smtClean="0"/>
              <a:t>Guiding Question: What is proficiency?</a:t>
            </a:r>
          </a:p>
          <a:p>
            <a:r>
              <a:rPr lang="en-US" dirty="0" smtClean="0"/>
              <a:t>Objective: The student will learn class expectations and proficiency guidelines.</a:t>
            </a:r>
          </a:p>
          <a:p>
            <a:r>
              <a:rPr lang="en-US" dirty="0" smtClean="0"/>
              <a:t>Activities: Discuss syllabus; begin proficiency overview. </a:t>
            </a:r>
            <a:endParaRPr lang="en-US" dirty="0"/>
          </a:p>
        </p:txBody>
      </p:sp>
    </p:spTree>
    <p:extLst>
      <p:ext uri="{BB962C8B-B14F-4D97-AF65-F5344CB8AC3E}">
        <p14:creationId xmlns:p14="http://schemas.microsoft.com/office/powerpoint/2010/main" val="1221292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189" y="854024"/>
            <a:ext cx="10225825" cy="5442516"/>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en-US" sz="2000" b="1" dirty="0">
                <a:latin typeface="Constantia" panose="02030602050306030303" pitchFamily="18" charset="0"/>
                <a:ea typeface="Calibri" panose="020F0502020204030204" pitchFamily="34" charset="0"/>
                <a:cs typeface="Times New Roman" panose="02020603050405020304" pitchFamily="18" charset="0"/>
              </a:rPr>
              <a:t>Classroom Expectations and Procedures – </a:t>
            </a:r>
            <a:r>
              <a:rPr lang="en-US" sz="2000" dirty="0">
                <a:latin typeface="Constantia" panose="02030602050306030303" pitchFamily="18" charset="0"/>
                <a:ea typeface="Calibri" panose="020F0502020204030204" pitchFamily="34" charset="0"/>
                <a:cs typeface="Times New Roman" panose="02020603050405020304" pitchFamily="18" charset="0"/>
              </a:rPr>
              <a:t>The three main things to remember in the classroom are </a:t>
            </a:r>
            <a:r>
              <a:rPr lang="en-US" sz="2000" b="1" dirty="0">
                <a:latin typeface="Constantia" panose="02030602050306030303" pitchFamily="18" charset="0"/>
                <a:ea typeface="Calibri" panose="020F0502020204030204" pitchFamily="34" charset="0"/>
                <a:cs typeface="Times New Roman" panose="02020603050405020304" pitchFamily="18" charset="0"/>
              </a:rPr>
              <a:t>Responsibility</a:t>
            </a:r>
            <a:r>
              <a:rPr lang="en-US" sz="2000" dirty="0">
                <a:latin typeface="Constantia" panose="02030602050306030303" pitchFamily="18" charset="0"/>
                <a:ea typeface="Calibri" panose="020F0502020204030204" pitchFamily="34" charset="0"/>
                <a:cs typeface="Times New Roman" panose="02020603050405020304" pitchFamily="18" charset="0"/>
              </a:rPr>
              <a:t>, </a:t>
            </a:r>
            <a:r>
              <a:rPr lang="en-US" sz="2000" b="1" dirty="0">
                <a:latin typeface="Constantia" panose="02030602050306030303" pitchFamily="18" charset="0"/>
                <a:ea typeface="Calibri" panose="020F0502020204030204" pitchFamily="34" charset="0"/>
                <a:cs typeface="Times New Roman" panose="02020603050405020304" pitchFamily="18" charset="0"/>
              </a:rPr>
              <a:t>Honesty</a:t>
            </a:r>
            <a:r>
              <a:rPr lang="en-US" sz="2000" dirty="0">
                <a:latin typeface="Constantia" panose="02030602050306030303" pitchFamily="18" charset="0"/>
                <a:ea typeface="Calibri" panose="020F0502020204030204" pitchFamily="34" charset="0"/>
                <a:cs typeface="Times New Roman" panose="02020603050405020304" pitchFamily="18" charset="0"/>
              </a:rPr>
              <a:t>, and </a:t>
            </a:r>
            <a:r>
              <a:rPr lang="en-US" sz="2000" b="1" dirty="0">
                <a:latin typeface="Constantia" panose="02030602050306030303" pitchFamily="18" charset="0"/>
                <a:ea typeface="Calibri" panose="020F0502020204030204" pitchFamily="34" charset="0"/>
                <a:cs typeface="Times New Roman" panose="02020603050405020304" pitchFamily="18" charset="0"/>
              </a:rPr>
              <a:t>Respect</a:t>
            </a:r>
            <a:r>
              <a:rPr lang="en-US" sz="2000" dirty="0">
                <a:latin typeface="Constantia" panose="02030602050306030303"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000" b="1" dirty="0">
                <a:latin typeface="Constantia" panose="02030602050306030303" pitchFamily="18" charset="0"/>
                <a:ea typeface="Calibri" panose="020F0502020204030204" pitchFamily="34" charset="0"/>
                <a:cs typeface="Times New Roman" panose="02020603050405020304" pitchFamily="18" charset="0"/>
              </a:rPr>
              <a:t>Responsibility: </a:t>
            </a:r>
            <a:r>
              <a:rPr lang="en-US" sz="2000" dirty="0">
                <a:latin typeface="Constantia" panose="02030602050306030303" pitchFamily="18" charset="0"/>
                <a:ea typeface="Calibri" panose="020F0502020204030204" pitchFamily="34" charset="0"/>
                <a:cs typeface="Times New Roman" panose="02020603050405020304" pitchFamily="18" charset="0"/>
              </a:rPr>
              <a:t>This means that you will come to class on time, prepared, with all necessary materials, and ready to participate. All homework is to be completed </a:t>
            </a:r>
            <a:r>
              <a:rPr lang="en-US" sz="2000" b="1" dirty="0">
                <a:latin typeface="Constantia" panose="02030602050306030303" pitchFamily="18" charset="0"/>
                <a:ea typeface="Calibri" panose="020F0502020204030204" pitchFamily="34" charset="0"/>
                <a:cs typeface="Times New Roman" panose="02020603050405020304" pitchFamily="18" charset="0"/>
              </a:rPr>
              <a:t>before</a:t>
            </a:r>
            <a:r>
              <a:rPr lang="en-US" sz="2000" dirty="0">
                <a:latin typeface="Constantia" panose="02030602050306030303" pitchFamily="18" charset="0"/>
                <a:ea typeface="Calibri" panose="020F0502020204030204" pitchFamily="34" charset="0"/>
                <a:cs typeface="Times New Roman" panose="02020603050405020304" pitchFamily="18" charset="0"/>
              </a:rPr>
              <a:t> class.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000" b="1" dirty="0">
                <a:latin typeface="Constantia" panose="02030602050306030303" pitchFamily="18" charset="0"/>
                <a:ea typeface="Calibri" panose="020F0502020204030204" pitchFamily="34" charset="0"/>
                <a:cs typeface="Times New Roman" panose="02020603050405020304" pitchFamily="18" charset="0"/>
              </a:rPr>
              <a:t>Honesty: </a:t>
            </a:r>
            <a:r>
              <a:rPr lang="en-US" sz="2000" dirty="0">
                <a:latin typeface="Constantia" panose="02030602050306030303" pitchFamily="18" charset="0"/>
                <a:ea typeface="Calibri" panose="020F0502020204030204" pitchFamily="34" charset="0"/>
                <a:cs typeface="Times New Roman" panose="02020603050405020304" pitchFamily="18" charset="0"/>
              </a:rPr>
              <a:t>All work should be the student’s own work. If a student cheats or plagiarizes, the student’s parents/guardians will be contacted and the student will receive a zero for the assignment.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000" b="1" dirty="0">
                <a:latin typeface="Constantia" panose="02030602050306030303" pitchFamily="18" charset="0"/>
                <a:ea typeface="Calibri" panose="020F0502020204030204" pitchFamily="34" charset="0"/>
                <a:cs typeface="Times New Roman" panose="02020603050405020304" pitchFamily="18" charset="0"/>
              </a:rPr>
              <a:t>Respect:</a:t>
            </a:r>
            <a:r>
              <a:rPr lang="en-US" sz="2000" dirty="0">
                <a:latin typeface="Constantia" panose="02030602050306030303" pitchFamily="18" charset="0"/>
                <a:ea typeface="Calibri" panose="020F0502020204030204" pitchFamily="34" charset="0"/>
                <a:cs typeface="Times New Roman" panose="02020603050405020304" pitchFamily="18" charset="0"/>
              </a:rPr>
              <a:t> This is the most important of all! </a:t>
            </a:r>
            <a:r>
              <a:rPr lang="en-US" sz="2000" b="1" dirty="0">
                <a:latin typeface="Constantia" panose="02030602050306030303" pitchFamily="18" charset="0"/>
                <a:ea typeface="Calibri" panose="020F0502020204030204" pitchFamily="34" charset="0"/>
                <a:cs typeface="Times New Roman" panose="02020603050405020304" pitchFamily="18" charset="0"/>
              </a:rPr>
              <a:t>Responsibility </a:t>
            </a:r>
            <a:r>
              <a:rPr lang="en-US" sz="2000" dirty="0">
                <a:latin typeface="Constantia" panose="02030602050306030303" pitchFamily="18" charset="0"/>
                <a:ea typeface="Calibri" panose="020F0502020204030204" pitchFamily="34" charset="0"/>
                <a:cs typeface="Times New Roman" panose="02020603050405020304" pitchFamily="18" charset="0"/>
              </a:rPr>
              <a:t>and </a:t>
            </a:r>
            <a:r>
              <a:rPr lang="en-US" sz="2000" b="1" dirty="0">
                <a:latin typeface="Constantia" panose="02030602050306030303" pitchFamily="18" charset="0"/>
                <a:ea typeface="Calibri" panose="020F0502020204030204" pitchFamily="34" charset="0"/>
                <a:cs typeface="Times New Roman" panose="02020603050405020304" pitchFamily="18" charset="0"/>
              </a:rPr>
              <a:t>Honesty </a:t>
            </a:r>
            <a:r>
              <a:rPr lang="en-US" sz="2000" dirty="0">
                <a:latin typeface="Constantia" panose="02030602050306030303" pitchFamily="18" charset="0"/>
                <a:ea typeface="Calibri" panose="020F0502020204030204" pitchFamily="34" charset="0"/>
                <a:cs typeface="Times New Roman" panose="02020603050405020304" pitchFamily="18" charset="0"/>
              </a:rPr>
              <a:t>are a part of </a:t>
            </a:r>
            <a:r>
              <a:rPr lang="en-US" sz="2000" b="1" dirty="0">
                <a:latin typeface="Constantia" panose="02030602050306030303" pitchFamily="18" charset="0"/>
                <a:ea typeface="Calibri" panose="020F0502020204030204" pitchFamily="34" charset="0"/>
                <a:cs typeface="Times New Roman" panose="02020603050405020304" pitchFamily="18" charset="0"/>
              </a:rPr>
              <a:t>Respect</a:t>
            </a:r>
            <a:r>
              <a:rPr lang="en-US" sz="2000" dirty="0">
                <a:latin typeface="Constantia" panose="02030602050306030303" pitchFamily="18" charset="0"/>
                <a:ea typeface="Calibri" panose="020F0502020204030204" pitchFamily="34" charset="0"/>
                <a:cs typeface="Times New Roman" panose="02020603050405020304" pitchFamily="18" charset="0"/>
              </a:rPr>
              <a:t>. We will have a much more enjoyable school year if </a:t>
            </a:r>
            <a:r>
              <a:rPr lang="en-US" sz="2000" b="1" dirty="0">
                <a:latin typeface="Constantia" panose="02030602050306030303" pitchFamily="18" charset="0"/>
                <a:ea typeface="Calibri" panose="020F0502020204030204" pitchFamily="34" charset="0"/>
                <a:cs typeface="Times New Roman" panose="02020603050405020304" pitchFamily="18" charset="0"/>
              </a:rPr>
              <a:t>we all respect each other!</a:t>
            </a:r>
            <a:r>
              <a:rPr lang="en-US" sz="2000" dirty="0">
                <a:latin typeface="Constantia" panose="02030602050306030303" pitchFamily="18" charset="0"/>
                <a:ea typeface="Calibri" panose="020F0502020204030204" pitchFamily="34" charset="0"/>
                <a:cs typeface="Times New Roman" panose="02020603050405020304" pitchFamily="18" charset="0"/>
              </a:rPr>
              <a:t> This means no talking while the teacher is talking or another student is talking. We should all be polite to each other. Any issues that may arise should be dealt with calmly before or after class.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000" b="1" dirty="0">
                <a:latin typeface="Constantia" panose="02030602050306030303" pitchFamily="18" charset="0"/>
                <a:ea typeface="Calibri" panose="020F0502020204030204" pitchFamily="34" charset="0"/>
                <a:cs typeface="Times New Roman" panose="02020603050405020304" pitchFamily="18" charset="0"/>
              </a:rPr>
              <a:t>Responsibility</a:t>
            </a:r>
            <a:r>
              <a:rPr lang="en-US" sz="2000" dirty="0">
                <a:latin typeface="Constantia" panose="02030602050306030303" pitchFamily="18" charset="0"/>
                <a:ea typeface="Calibri" panose="020F0502020204030204" pitchFamily="34" charset="0"/>
                <a:cs typeface="Times New Roman" panose="02020603050405020304" pitchFamily="18" charset="0"/>
              </a:rPr>
              <a:t>, </a:t>
            </a:r>
            <a:r>
              <a:rPr lang="en-US" sz="2000" b="1" dirty="0">
                <a:latin typeface="Constantia" panose="02030602050306030303" pitchFamily="18" charset="0"/>
                <a:ea typeface="Calibri" panose="020F0502020204030204" pitchFamily="34" charset="0"/>
                <a:cs typeface="Times New Roman" panose="02020603050405020304" pitchFamily="18" charset="0"/>
              </a:rPr>
              <a:t>Honesty</a:t>
            </a:r>
            <a:r>
              <a:rPr lang="en-US" sz="2000" dirty="0">
                <a:latin typeface="Constantia" panose="02030602050306030303" pitchFamily="18" charset="0"/>
                <a:ea typeface="Calibri" panose="020F0502020204030204" pitchFamily="34" charset="0"/>
                <a:cs typeface="Times New Roman" panose="02020603050405020304" pitchFamily="18" charset="0"/>
              </a:rPr>
              <a:t>, and </a:t>
            </a:r>
            <a:r>
              <a:rPr lang="en-US" sz="2000" b="1" dirty="0">
                <a:latin typeface="Constantia" panose="02030602050306030303" pitchFamily="18" charset="0"/>
                <a:ea typeface="Calibri" panose="020F0502020204030204" pitchFamily="34" charset="0"/>
                <a:cs typeface="Times New Roman" panose="02020603050405020304" pitchFamily="18" charset="0"/>
              </a:rPr>
              <a:t>Respect </a:t>
            </a:r>
            <a:r>
              <a:rPr lang="en-US" sz="2000" dirty="0">
                <a:latin typeface="Constantia" panose="02030602050306030303" pitchFamily="18" charset="0"/>
                <a:ea typeface="Calibri" panose="020F0502020204030204" pitchFamily="34" charset="0"/>
                <a:cs typeface="Times New Roman" panose="02020603050405020304" pitchFamily="18" charset="0"/>
              </a:rPr>
              <a:t>cover much more than is listed here. This is meant to be used as a guideline.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293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855078"/>
            <a:ext cx="10483403" cy="4213205"/>
          </a:xfrm>
          <a:prstGeom prst="rect">
            <a:avLst/>
          </a:prstGeom>
        </p:spPr>
        <p:txBody>
          <a:bodyPr wrap="square">
            <a:spAutoFit/>
          </a:bodyPr>
          <a:lstStyle/>
          <a:p>
            <a:pPr>
              <a:lnSpc>
                <a:spcPct val="107000"/>
              </a:lnSpc>
              <a:spcAft>
                <a:spcPts val="800"/>
              </a:spcAft>
            </a:pPr>
            <a:r>
              <a:rPr lang="en-US" sz="2000" b="1" dirty="0">
                <a:latin typeface="Constantia" panose="02030602050306030303" pitchFamily="18" charset="0"/>
                <a:ea typeface="Calibri" panose="020F0502020204030204" pitchFamily="34" charset="0"/>
                <a:cs typeface="Times New Roman" panose="02020603050405020304" pitchFamily="18" charset="0"/>
              </a:rPr>
              <a:t>Daily Procedures-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000" dirty="0">
                <a:latin typeface="Constantia" panose="02030602050306030303" pitchFamily="18" charset="0"/>
                <a:ea typeface="Calibri" panose="020F0502020204030204" pitchFamily="34" charset="0"/>
                <a:cs typeface="Times New Roman" panose="02020603050405020304" pitchFamily="18" charset="0"/>
              </a:rPr>
              <a:t>Enter the classroom quietly and sit in your assigned seat.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000" dirty="0">
                <a:latin typeface="Constantia" panose="02030602050306030303" pitchFamily="18" charset="0"/>
                <a:ea typeface="Calibri" panose="020F0502020204030204" pitchFamily="34" charset="0"/>
                <a:cs typeface="Times New Roman" panose="02020603050405020304" pitchFamily="18" charset="0"/>
              </a:rPr>
              <a:t>Begin bell work.</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000" dirty="0">
                <a:latin typeface="Constantia" panose="02030602050306030303" pitchFamily="18" charset="0"/>
                <a:ea typeface="Calibri" panose="020F0502020204030204" pitchFamily="34" charset="0"/>
                <a:cs typeface="Times New Roman" panose="02020603050405020304" pitchFamily="18" charset="0"/>
              </a:rPr>
              <a:t>Classroom instruction/assignment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2000" dirty="0">
                <a:latin typeface="Constantia" panose="02030602050306030303" pitchFamily="18" charset="0"/>
                <a:ea typeface="Calibri" panose="020F0502020204030204" pitchFamily="34" charset="0"/>
                <a:cs typeface="Times New Roman" panose="02020603050405020304" pitchFamily="18" charset="0"/>
              </a:rPr>
              <a:t>Closing instruction/assignment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Constantia" panose="02030602050306030303" pitchFamily="18" charset="0"/>
                <a:ea typeface="Calibri" panose="020F0502020204030204" pitchFamily="34" charset="0"/>
                <a:cs typeface="Times New Roman" panose="02020603050405020304" pitchFamily="18" charset="0"/>
              </a:rPr>
              <a:t>Students should be silent at the starting bell and about 1 minute before the dismissal bell.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latin typeface="Constantia" panose="02030602050306030303" pitchFamily="18" charset="0"/>
                <a:ea typeface="Calibri" panose="020F0502020204030204" pitchFamily="34" charset="0"/>
                <a:cs typeface="Times New Roman" panose="02020603050405020304" pitchFamily="18" charset="0"/>
              </a:rPr>
              <a:t>Electronic Devices- </a:t>
            </a:r>
            <a:r>
              <a:rPr lang="en-US" sz="2000" dirty="0">
                <a:latin typeface="Constantia" panose="02030602050306030303" pitchFamily="18" charset="0"/>
                <a:ea typeface="Calibri" panose="020F0502020204030204" pitchFamily="34" charset="0"/>
                <a:cs typeface="Times New Roman" panose="02020603050405020304" pitchFamily="18" charset="0"/>
              </a:rPr>
              <a:t>Cell phones, tablets, computers, etc. are not to be used during class unless the teacher has given permission for a particular assignment.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latin typeface="Constantia" panose="02030602050306030303" pitchFamily="18" charset="0"/>
                <a:ea typeface="Calibri" panose="020F0502020204030204" pitchFamily="34" charset="0"/>
                <a:cs typeface="Times New Roman" panose="02020603050405020304" pitchFamily="18" charset="0"/>
              </a:rPr>
              <a:t>Discipline- </a:t>
            </a:r>
            <a:r>
              <a:rPr lang="en-US" sz="2000" dirty="0">
                <a:latin typeface="Constantia" panose="02030602050306030303" pitchFamily="18" charset="0"/>
                <a:ea typeface="Calibri" panose="020F0502020204030204" pitchFamily="34" charset="0"/>
                <a:cs typeface="Times New Roman" panose="02020603050405020304" pitchFamily="18" charset="0"/>
              </a:rPr>
              <a:t>Please see the White Station High School - Progressive Discipline Plan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latin typeface="Constantia" panose="02030602050306030303" pitchFamily="18" charset="0"/>
                <a:ea typeface="Calibri" panose="020F0502020204030204" pitchFamily="34" charset="0"/>
                <a:cs typeface="Times New Roman" panose="02020603050405020304" pitchFamily="18" charset="0"/>
              </a:rPr>
              <a:t>Make up work- </a:t>
            </a:r>
            <a:r>
              <a:rPr lang="en-US" sz="2000" dirty="0">
                <a:latin typeface="Constantia" panose="02030602050306030303" pitchFamily="18" charset="0"/>
                <a:ea typeface="Calibri" panose="020F0502020204030204" pitchFamily="34" charset="0"/>
                <a:cs typeface="Times New Roman" panose="02020603050405020304" pitchFamily="18" charset="0"/>
              </a:rPr>
              <a:t>It is the student’s </a:t>
            </a:r>
            <a:r>
              <a:rPr lang="en-US" sz="2000" b="1" dirty="0">
                <a:latin typeface="Constantia" panose="02030602050306030303" pitchFamily="18" charset="0"/>
                <a:ea typeface="Calibri" panose="020F0502020204030204" pitchFamily="34" charset="0"/>
                <a:cs typeface="Times New Roman" panose="02020603050405020304" pitchFamily="18" charset="0"/>
              </a:rPr>
              <a:t>responsibility </a:t>
            </a:r>
            <a:r>
              <a:rPr lang="en-US" sz="2000" dirty="0">
                <a:latin typeface="Constantia" panose="02030602050306030303" pitchFamily="18" charset="0"/>
                <a:ea typeface="Calibri" panose="020F0502020204030204" pitchFamily="34" charset="0"/>
                <a:cs typeface="Times New Roman" panose="02020603050405020304" pitchFamily="18" charset="0"/>
              </a:rPr>
              <a:t>to make up any missed work due to an excused absence.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560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1669" y="1025583"/>
            <a:ext cx="1965987" cy="407035"/>
          </a:xfrm>
          <a:prstGeom prst="rect">
            <a:avLst/>
          </a:prstGeom>
        </p:spPr>
        <p:txBody>
          <a:bodyPr wrap="none">
            <a:spAutoFit/>
          </a:bodyPr>
          <a:lstStyle/>
          <a:p>
            <a:pPr>
              <a:lnSpc>
                <a:spcPct val="107000"/>
              </a:lnSpc>
              <a:spcAft>
                <a:spcPts val="800"/>
              </a:spcAft>
            </a:pPr>
            <a:r>
              <a:rPr lang="en-US" sz="2000" b="1" dirty="0">
                <a:latin typeface="Constantia" panose="02030602050306030303" pitchFamily="18" charset="0"/>
                <a:ea typeface="Calibri" panose="020F0502020204030204" pitchFamily="34" charset="0"/>
                <a:cs typeface="Times New Roman" panose="02020603050405020304" pitchFamily="18" charset="0"/>
              </a:rPr>
              <a:t>Grading Policy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958003871"/>
              </p:ext>
            </p:extLst>
          </p:nvPr>
        </p:nvGraphicFramePr>
        <p:xfrm>
          <a:off x="1468192" y="2034864"/>
          <a:ext cx="7596433" cy="3045846"/>
        </p:xfrm>
        <a:graphic>
          <a:graphicData uri="http://schemas.openxmlformats.org/drawingml/2006/table">
            <a:tbl>
              <a:tblPr firstRow="1" firstCol="1" bandRow="1"/>
              <a:tblGrid>
                <a:gridCol w="2486105"/>
                <a:gridCol w="5110328"/>
              </a:tblGrid>
              <a:tr h="401342">
                <a:tc>
                  <a:txBody>
                    <a:bodyPr/>
                    <a:lstStyle/>
                    <a:p>
                      <a:pPr marL="0" marR="0">
                        <a:lnSpc>
                          <a:spcPct val="107000"/>
                        </a:lnSpc>
                        <a:spcBef>
                          <a:spcPts val="0"/>
                        </a:spcBef>
                        <a:spcAft>
                          <a:spcPts val="0"/>
                        </a:spcAft>
                      </a:pPr>
                      <a:r>
                        <a:rPr lang="en-US" sz="2000">
                          <a:effectLst/>
                          <a:latin typeface="Constantia" panose="02030602050306030303" pitchFamily="18" charset="0"/>
                          <a:ea typeface="Calibri" panose="020F0502020204030204" pitchFamily="34" charset="0"/>
                          <a:cs typeface="Times New Roman" panose="02020603050405020304" pitchFamily="18" charset="0"/>
                        </a:rPr>
                        <a:t>Bell Work</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2000">
                          <a:effectLst/>
                          <a:latin typeface="Constantia" panose="02030602050306030303" pitchFamily="18" charset="0"/>
                          <a:ea typeface="Calibri" panose="020F0502020204030204" pitchFamily="34" charset="0"/>
                          <a:cs typeface="Times New Roman" panose="02020603050405020304" pitchFamily="18" charset="0"/>
                        </a:rPr>
                        <a:t>10%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401342">
                <a:tc>
                  <a:txBody>
                    <a:bodyPr/>
                    <a:lstStyle/>
                    <a:p>
                      <a:pPr marL="0" marR="0">
                        <a:lnSpc>
                          <a:spcPct val="107000"/>
                        </a:lnSpc>
                        <a:spcBef>
                          <a:spcPts val="0"/>
                        </a:spcBef>
                        <a:spcAft>
                          <a:spcPts val="0"/>
                        </a:spcAft>
                      </a:pPr>
                      <a:r>
                        <a:rPr lang="en-US" sz="2000">
                          <a:effectLst/>
                          <a:latin typeface="Constantia" panose="02030602050306030303" pitchFamily="18" charset="0"/>
                          <a:ea typeface="Calibri" panose="020F0502020204030204" pitchFamily="34" charset="0"/>
                          <a:cs typeface="Times New Roman" panose="02020603050405020304" pitchFamily="18" charset="0"/>
                        </a:rPr>
                        <a:t>Homework</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2000">
                          <a:effectLst/>
                          <a:latin typeface="Constantia" panose="02030602050306030303" pitchFamily="18" charset="0"/>
                          <a:ea typeface="Calibri" panose="020F0502020204030204" pitchFamily="34" charset="0"/>
                          <a:cs typeface="Times New Roman" panose="02020603050405020304" pitchFamily="18" charset="0"/>
                        </a:rPr>
                        <a:t>10%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401342">
                <a:tc>
                  <a:txBody>
                    <a:bodyPr/>
                    <a:lstStyle/>
                    <a:p>
                      <a:pPr marL="0" marR="0">
                        <a:lnSpc>
                          <a:spcPct val="107000"/>
                        </a:lnSpc>
                        <a:spcBef>
                          <a:spcPts val="0"/>
                        </a:spcBef>
                        <a:spcAft>
                          <a:spcPts val="0"/>
                        </a:spcAft>
                      </a:pPr>
                      <a:r>
                        <a:rPr lang="en-US" sz="2000">
                          <a:effectLst/>
                          <a:latin typeface="Constantia" panose="02030602050306030303" pitchFamily="18" charset="0"/>
                          <a:ea typeface="Calibri" panose="020F0502020204030204" pitchFamily="34" charset="0"/>
                          <a:cs typeface="Times New Roman" panose="02020603050405020304" pitchFamily="18" charset="0"/>
                        </a:rPr>
                        <a:t>Participation/Class work</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2000">
                          <a:effectLst/>
                          <a:latin typeface="Constantia" panose="02030602050306030303" pitchFamily="18" charset="0"/>
                          <a:ea typeface="Calibri" panose="020F0502020204030204" pitchFamily="34" charset="0"/>
                          <a:cs typeface="Times New Roman" panose="02020603050405020304" pitchFamily="18" charset="0"/>
                        </a:rPr>
                        <a:t>25%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401342">
                <a:tc>
                  <a:txBody>
                    <a:bodyPr/>
                    <a:lstStyle/>
                    <a:p>
                      <a:pPr marL="0" marR="0">
                        <a:lnSpc>
                          <a:spcPct val="107000"/>
                        </a:lnSpc>
                        <a:spcBef>
                          <a:spcPts val="0"/>
                        </a:spcBef>
                        <a:spcAft>
                          <a:spcPts val="0"/>
                        </a:spcAft>
                      </a:pPr>
                      <a:r>
                        <a:rPr lang="en-US" sz="2000">
                          <a:effectLst/>
                          <a:latin typeface="Constantia" panose="02030602050306030303" pitchFamily="18" charset="0"/>
                          <a:ea typeface="Calibri" panose="020F0502020204030204" pitchFamily="34" charset="0"/>
                          <a:cs typeface="Times New Roman" panose="02020603050405020304" pitchFamily="18" charset="0"/>
                        </a:rPr>
                        <a:t>Projects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2000">
                          <a:effectLst/>
                          <a:latin typeface="Constantia" panose="02030602050306030303" pitchFamily="18" charset="0"/>
                          <a:ea typeface="Calibri" panose="020F0502020204030204" pitchFamily="34" charset="0"/>
                          <a:cs typeface="Times New Roman" panose="02020603050405020304" pitchFamily="18" charset="0"/>
                        </a:rPr>
                        <a:t>15%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401342">
                <a:tc>
                  <a:txBody>
                    <a:bodyPr/>
                    <a:lstStyle/>
                    <a:p>
                      <a:pPr marL="0" marR="0">
                        <a:lnSpc>
                          <a:spcPct val="107000"/>
                        </a:lnSpc>
                        <a:spcBef>
                          <a:spcPts val="0"/>
                        </a:spcBef>
                        <a:spcAft>
                          <a:spcPts val="0"/>
                        </a:spcAft>
                      </a:pPr>
                      <a:r>
                        <a:rPr lang="en-US" sz="2000">
                          <a:effectLst/>
                          <a:latin typeface="Constantia" panose="02030602050306030303" pitchFamily="18" charset="0"/>
                          <a:ea typeface="Calibri" panose="020F0502020204030204" pitchFamily="34" charset="0"/>
                          <a:cs typeface="Times New Roman" panose="02020603050405020304" pitchFamily="18" charset="0"/>
                        </a:rPr>
                        <a:t>Quizzes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2000">
                          <a:effectLst/>
                          <a:latin typeface="Constantia" panose="02030602050306030303" pitchFamily="18" charset="0"/>
                          <a:ea typeface="Calibri" panose="020F0502020204030204" pitchFamily="34" charset="0"/>
                          <a:cs typeface="Times New Roman" panose="02020603050405020304" pitchFamily="18" charset="0"/>
                        </a:rPr>
                        <a:t>15%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401342">
                <a:tc>
                  <a:txBody>
                    <a:bodyPr/>
                    <a:lstStyle/>
                    <a:p>
                      <a:pPr marL="0" marR="0">
                        <a:lnSpc>
                          <a:spcPct val="107000"/>
                        </a:lnSpc>
                        <a:spcBef>
                          <a:spcPts val="0"/>
                        </a:spcBef>
                        <a:spcAft>
                          <a:spcPts val="0"/>
                        </a:spcAft>
                      </a:pPr>
                      <a:r>
                        <a:rPr lang="en-US" sz="2000">
                          <a:effectLst/>
                          <a:latin typeface="Constantia" panose="02030602050306030303" pitchFamily="18" charset="0"/>
                          <a:ea typeface="Calibri" panose="020F0502020204030204" pitchFamily="34" charset="0"/>
                          <a:cs typeface="Times New Roman" panose="02020603050405020304" pitchFamily="18" charset="0"/>
                        </a:rPr>
                        <a:t>Exams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2000">
                          <a:effectLst/>
                          <a:latin typeface="Constantia" panose="02030602050306030303" pitchFamily="18" charset="0"/>
                          <a:ea typeface="Calibri" panose="020F0502020204030204" pitchFamily="34" charset="0"/>
                          <a:cs typeface="Times New Roman" panose="02020603050405020304" pitchFamily="18" charset="0"/>
                        </a:rPr>
                        <a:t>25%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401342">
                <a:tc>
                  <a:txBody>
                    <a:bodyPr/>
                    <a:lstStyle/>
                    <a:p>
                      <a:pPr marL="0" marR="0">
                        <a:lnSpc>
                          <a:spcPct val="107000"/>
                        </a:lnSpc>
                        <a:spcBef>
                          <a:spcPts val="0"/>
                        </a:spcBef>
                        <a:spcAft>
                          <a:spcPts val="0"/>
                        </a:spcAft>
                      </a:pPr>
                      <a:r>
                        <a:rPr lang="en-US" sz="2000">
                          <a:effectLst/>
                          <a:latin typeface="Constantia" panose="02030602050306030303" pitchFamily="18" charset="0"/>
                          <a:ea typeface="Calibri" panose="020F0502020204030204" pitchFamily="34" charset="0"/>
                          <a:cs typeface="Times New Roman" panose="02020603050405020304" pitchFamily="18" charset="0"/>
                        </a:rPr>
                        <a:t>Total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2000" dirty="0">
                          <a:effectLst/>
                          <a:latin typeface="Constantia" panose="02030602050306030303" pitchFamily="18" charset="0"/>
                          <a:ea typeface="Calibri" panose="020F0502020204030204" pitchFamily="34" charset="0"/>
                          <a:cs typeface="Times New Roman" panose="02020603050405020304" pitchFamily="18" charset="0"/>
                        </a:rPr>
                        <a:t>100%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bl>
          </a:graphicData>
        </a:graphic>
      </p:graphicFrame>
    </p:spTree>
    <p:extLst>
      <p:ext uri="{BB962C8B-B14F-4D97-AF65-F5344CB8AC3E}">
        <p14:creationId xmlns:p14="http://schemas.microsoft.com/office/powerpoint/2010/main" val="405087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Proficiency</a:t>
            </a:r>
            <a:endParaRPr lang="en-US" dirty="0"/>
          </a:p>
        </p:txBody>
      </p:sp>
      <p:sp>
        <p:nvSpPr>
          <p:cNvPr id="3" name="Content Placeholder 2"/>
          <p:cNvSpPr>
            <a:spLocks noGrp="1"/>
          </p:cNvSpPr>
          <p:nvPr>
            <p:ph idx="1"/>
          </p:nvPr>
        </p:nvSpPr>
        <p:spPr/>
        <p:txBody>
          <a:bodyPr/>
          <a:lstStyle/>
          <a:p>
            <a:r>
              <a:rPr lang="en-US" dirty="0" smtClean="0"/>
              <a:t>1:</a:t>
            </a:r>
            <a:r>
              <a:rPr lang="en-US" dirty="0"/>
              <a:t>  advancement in knowledge or skill </a:t>
            </a:r>
            <a:r>
              <a:rPr lang="en-US" b="1" dirty="0"/>
              <a:t>:</a:t>
            </a:r>
            <a:r>
              <a:rPr lang="en-US" dirty="0"/>
              <a:t>  </a:t>
            </a:r>
            <a:r>
              <a:rPr lang="en-US" dirty="0">
                <a:hlinkClick r:id="rId2"/>
              </a:rPr>
              <a:t>progress</a:t>
            </a:r>
            <a:r>
              <a:rPr lang="en-US" dirty="0"/>
              <a:t> </a:t>
            </a:r>
          </a:p>
          <a:p>
            <a:r>
              <a:rPr lang="en-US" dirty="0" smtClean="0"/>
              <a:t>2</a:t>
            </a:r>
            <a:r>
              <a:rPr lang="en-US" b="1" dirty="0"/>
              <a:t>:</a:t>
            </a:r>
            <a:r>
              <a:rPr lang="en-US" dirty="0"/>
              <a:t>  the quality or state of being </a:t>
            </a:r>
            <a:r>
              <a:rPr lang="en-US" dirty="0">
                <a:hlinkClick r:id="rId3"/>
              </a:rPr>
              <a:t>proficient</a:t>
            </a:r>
            <a:r>
              <a:rPr lang="en-US" dirty="0"/>
              <a:t> </a:t>
            </a:r>
            <a:endParaRPr lang="en-US" dirty="0" smtClean="0"/>
          </a:p>
          <a:p>
            <a:endParaRPr lang="en-US" dirty="0"/>
          </a:p>
          <a:p>
            <a:endParaRPr lang="en-US" dirty="0" smtClean="0"/>
          </a:p>
          <a:p>
            <a:endParaRPr lang="en-US" dirty="0"/>
          </a:p>
          <a:p>
            <a:pPr marL="0" indent="0">
              <a:buNone/>
            </a:pPr>
            <a:r>
              <a:rPr lang="en-US" dirty="0">
                <a:hlinkClick r:id="rId4"/>
              </a:rPr>
              <a:t>http://</a:t>
            </a:r>
            <a:r>
              <a:rPr lang="en-US" dirty="0" smtClean="0">
                <a:hlinkClick r:id="rId4"/>
              </a:rPr>
              <a:t>www.merriam-webster.com/dictionary/proficiency</a:t>
            </a: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267738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Novice High</a:t>
            </a:r>
            <a:endParaRPr lang="en-US" dirty="0"/>
          </a:p>
        </p:txBody>
      </p:sp>
      <p:sp>
        <p:nvSpPr>
          <p:cNvPr id="3" name="Content Placeholder 2"/>
          <p:cNvSpPr>
            <a:spLocks noGrp="1"/>
          </p:cNvSpPr>
          <p:nvPr>
            <p:ph idx="1"/>
          </p:nvPr>
        </p:nvSpPr>
        <p:spPr/>
        <p:txBody>
          <a:bodyPr>
            <a:normAutofit/>
          </a:bodyPr>
          <a:lstStyle/>
          <a:p>
            <a:r>
              <a:rPr lang="en-US" dirty="0"/>
              <a:t>Speakers at the Novice High </a:t>
            </a:r>
            <a:r>
              <a:rPr lang="en-US" dirty="0" smtClean="0"/>
              <a:t>sublevel </a:t>
            </a:r>
            <a:r>
              <a:rPr lang="en-US" dirty="0"/>
              <a:t>are able to manage successfully a number of uncomplicated communicative tasks in straightforward social </a:t>
            </a:r>
            <a:r>
              <a:rPr lang="en-US" dirty="0" smtClean="0"/>
              <a:t>situations</a:t>
            </a:r>
            <a:r>
              <a:rPr lang="en-US" dirty="0"/>
              <a:t>. Conversation is restricted to a few of the </a:t>
            </a:r>
            <a:r>
              <a:rPr lang="en-US" dirty="0" smtClean="0"/>
              <a:t>predictable </a:t>
            </a:r>
            <a:r>
              <a:rPr lang="en-US" dirty="0"/>
              <a:t>topics necessary for survival in the target language culture, such as basic personal </a:t>
            </a:r>
            <a:r>
              <a:rPr lang="en-US" dirty="0" smtClean="0"/>
              <a:t>information</a:t>
            </a:r>
            <a:r>
              <a:rPr lang="en-US" dirty="0"/>
              <a:t>, basic objects, and a limited number of activities, preferences, and immediate needs. Novice High speakers respond to simple, direct questions or requests for information. They are also able to ask a few formulaic questions.</a:t>
            </a:r>
          </a:p>
          <a:p>
            <a:endParaRPr lang="en-US" dirty="0"/>
          </a:p>
        </p:txBody>
      </p:sp>
    </p:spTree>
    <p:extLst>
      <p:ext uri="{BB962C8B-B14F-4D97-AF65-F5344CB8AC3E}">
        <p14:creationId xmlns:p14="http://schemas.microsoft.com/office/powerpoint/2010/main" val="2511884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980" y="3244334"/>
            <a:ext cx="8049296" cy="523220"/>
          </a:xfrm>
          <a:prstGeom prst="rect">
            <a:avLst/>
          </a:prstGeom>
        </p:spPr>
        <p:txBody>
          <a:bodyPr wrap="square">
            <a:spAutoFit/>
          </a:bodyPr>
          <a:lstStyle/>
          <a:p>
            <a:r>
              <a:rPr lang="en-US" sz="2800" dirty="0">
                <a:hlinkClick r:id="rId2"/>
              </a:rPr>
              <a:t>http://</a:t>
            </a:r>
            <a:r>
              <a:rPr lang="en-US" sz="2800" dirty="0" smtClean="0">
                <a:hlinkClick r:id="rId2"/>
              </a:rPr>
              <a:t>scsworldlanguages.weebly.com/level-two.html</a:t>
            </a:r>
            <a:r>
              <a:rPr lang="en-US" sz="2800" dirty="0" smtClean="0"/>
              <a:t> </a:t>
            </a:r>
            <a:endParaRPr lang="en-US" sz="2800" dirty="0"/>
          </a:p>
        </p:txBody>
      </p:sp>
    </p:spTree>
    <p:extLst>
      <p:ext uri="{BB962C8B-B14F-4D97-AF65-F5344CB8AC3E}">
        <p14:creationId xmlns:p14="http://schemas.microsoft.com/office/powerpoint/2010/main" val="3323378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Intermediate low</a:t>
            </a:r>
            <a:endParaRPr lang="en-US" dirty="0"/>
          </a:p>
        </p:txBody>
      </p:sp>
      <p:sp>
        <p:nvSpPr>
          <p:cNvPr id="3" name="Content Placeholder 2"/>
          <p:cNvSpPr>
            <a:spLocks noGrp="1"/>
          </p:cNvSpPr>
          <p:nvPr>
            <p:ph idx="1"/>
          </p:nvPr>
        </p:nvSpPr>
        <p:spPr>
          <a:xfrm>
            <a:off x="1295401" y="2556932"/>
            <a:ext cx="9601196" cy="3702200"/>
          </a:xfrm>
        </p:spPr>
        <p:txBody>
          <a:bodyPr>
            <a:normAutofit lnSpcReduction="10000"/>
          </a:bodyPr>
          <a:lstStyle/>
          <a:p>
            <a:r>
              <a:rPr lang="en-US" dirty="0"/>
              <a:t>Speakers at the Intermediate Low sublevel are able to handle successfully a limited number of uncomplicated communicative tasks by creating with the language in straightforward social situations. Conversation is restricted to some of the concrete exchanges and predict able topics necessary for survival in the target-language culture. These topics relate to basic personal </a:t>
            </a:r>
            <a:r>
              <a:rPr lang="en-US" dirty="0" smtClean="0"/>
              <a:t>information</a:t>
            </a:r>
            <a:r>
              <a:rPr lang="en-US" dirty="0"/>
              <a:t>; for example, self and family, some daily </a:t>
            </a:r>
            <a:r>
              <a:rPr lang="en-US" dirty="0" smtClean="0"/>
              <a:t>activities </a:t>
            </a:r>
            <a:r>
              <a:rPr lang="en-US" dirty="0"/>
              <a:t>and personal preferences, and some immediate needs, such as ordering food and making simple purchases. </a:t>
            </a:r>
          </a:p>
          <a:p>
            <a:pPr marL="0" indent="0">
              <a:buNone/>
            </a:pPr>
            <a:r>
              <a:rPr lang="en-US" dirty="0"/>
              <a:t>http://www.actfl.org/publications/guidelines-and-manuals/actfl-proficiency-guidelines-2012</a:t>
            </a:r>
          </a:p>
          <a:p>
            <a:endParaRPr lang="en-US" dirty="0"/>
          </a:p>
        </p:txBody>
      </p:sp>
    </p:spTree>
    <p:extLst>
      <p:ext uri="{BB962C8B-B14F-4D97-AF65-F5344CB8AC3E}">
        <p14:creationId xmlns:p14="http://schemas.microsoft.com/office/powerpoint/2010/main" val="12250021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81</TotalTime>
  <Words>541</Words>
  <Application>Microsoft Office PowerPoint</Application>
  <PresentationFormat>Widescreen</PresentationFormat>
  <Paragraphs>48</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Constantia</vt:lpstr>
      <vt:lpstr>Garamond</vt:lpstr>
      <vt:lpstr>Times New Roman</vt:lpstr>
      <vt:lpstr>Organic</vt:lpstr>
      <vt:lpstr>Spanish II Señora Powers-Wack White Board</vt:lpstr>
      <vt:lpstr>PowerPoint Presentation</vt:lpstr>
      <vt:lpstr>PowerPoint Presentation</vt:lpstr>
      <vt:lpstr>PowerPoint Presentation</vt:lpstr>
      <vt:lpstr>Proficiency</vt:lpstr>
      <vt:lpstr>Novice High</vt:lpstr>
      <vt:lpstr>PowerPoint Presentation</vt:lpstr>
      <vt:lpstr>Intermediate low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Spanish II Señora Powers-Wack White Board</dc:title>
  <dc:creator>Ellyn Powers-Wack</dc:creator>
  <cp:lastModifiedBy>Ellyn Powers-Wack</cp:lastModifiedBy>
  <cp:revision>6</cp:revision>
  <dcterms:created xsi:type="dcterms:W3CDTF">2015-08-10T04:09:45Z</dcterms:created>
  <dcterms:modified xsi:type="dcterms:W3CDTF">2015-08-10T05:31:13Z</dcterms:modified>
</cp:coreProperties>
</file>