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285" r:id="rId28"/>
    <p:sldId id="284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74" r:id="rId37"/>
    <p:sldId id="293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5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8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6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7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2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6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2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0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4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7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0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perteachertools.us/jeopardyx/joinjeopardylive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Unidad 1 </a:t>
            </a:r>
            <a:r>
              <a:rPr lang="en-US" dirty="0" err="1"/>
              <a:t>Lección</a:t>
            </a:r>
            <a:r>
              <a:rPr lang="en-US" dirty="0"/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6CF1-E099-9B4B-8ED3-18EC631D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2B53-D9A3-C048-AB71-57C0F1F0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Understand what others say about activities.</a:t>
            </a:r>
          </a:p>
          <a:p>
            <a:r>
              <a:rPr lang="en-US" sz="2800" dirty="0"/>
              <a:t>Practice talking about activities.</a:t>
            </a:r>
          </a:p>
          <a:p>
            <a:r>
              <a:rPr lang="en-US" sz="2800" dirty="0"/>
              <a:t>Standards 1.1- engage in conversation, 1.2- understanding language, and 1.3- present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11288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8C18EC-3366-C34E-B121-3D95AD101C9A}"/>
              </a:ext>
            </a:extLst>
          </p:cNvPr>
          <p:cNvSpPr/>
          <p:nvPr/>
        </p:nvSpPr>
        <p:spPr>
          <a:xfrm>
            <a:off x="6633883" y="1595021"/>
            <a:ext cx="4930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NewRomanPS"/>
              </a:rPr>
              <a:t>alquilar</a:t>
            </a:r>
            <a:r>
              <a:rPr lang="en-US" sz="2800" dirty="0">
                <a:latin typeface="TimesNewRomanPS"/>
              </a:rPr>
              <a:t> un DVD </a:t>
            </a:r>
          </a:p>
          <a:p>
            <a:r>
              <a:rPr lang="en-US" sz="2800" dirty="0" err="1">
                <a:latin typeface="TimesNewRomanPS"/>
              </a:rPr>
              <a:t>montar</a:t>
            </a:r>
            <a:r>
              <a:rPr lang="en-US" sz="2800" dirty="0">
                <a:latin typeface="TimesNewRomanPS"/>
              </a:rPr>
              <a:t> </a:t>
            </a:r>
            <a:r>
              <a:rPr lang="en-US" sz="2800" dirty="0" err="1">
                <a:latin typeface="TimesNewRomanPS"/>
              </a:rPr>
              <a:t>en</a:t>
            </a:r>
            <a:r>
              <a:rPr lang="en-US" sz="2800" dirty="0">
                <a:latin typeface="TimesNewRomanPS"/>
              </a:rPr>
              <a:t> </a:t>
            </a:r>
            <a:r>
              <a:rPr lang="en-US" sz="2800" dirty="0" err="1">
                <a:latin typeface="TimesNewRomanPS"/>
              </a:rPr>
              <a:t>bicicleta</a:t>
            </a:r>
            <a:r>
              <a:rPr lang="en-US" sz="2800" dirty="0">
                <a:latin typeface="TimesNewRomanPS"/>
              </a:rPr>
              <a:t> </a:t>
            </a:r>
          </a:p>
          <a:p>
            <a:r>
              <a:rPr lang="en-US" sz="2800" dirty="0" err="1">
                <a:latin typeface="TimesNewRomanPS"/>
              </a:rPr>
              <a:t>andar</a:t>
            </a:r>
            <a:r>
              <a:rPr lang="en-US" sz="2800" dirty="0">
                <a:latin typeface="TimesNewRomanPS"/>
              </a:rPr>
              <a:t> </a:t>
            </a:r>
            <a:r>
              <a:rPr lang="en-US" sz="2800" dirty="0" err="1">
                <a:latin typeface="TimesNewRomanPS"/>
              </a:rPr>
              <a:t>en</a:t>
            </a:r>
            <a:r>
              <a:rPr lang="en-US" sz="2800" dirty="0">
                <a:latin typeface="TimesNewRomanPS"/>
              </a:rPr>
              <a:t> </a:t>
            </a:r>
            <a:r>
              <a:rPr lang="en-US" sz="2800" dirty="0" err="1">
                <a:latin typeface="TimesNewRomanPS"/>
              </a:rPr>
              <a:t>patineta</a:t>
            </a:r>
            <a:r>
              <a:rPr lang="en-US" sz="2800" dirty="0">
                <a:latin typeface="TimesNewRomanPS"/>
              </a:rPr>
              <a:t> </a:t>
            </a:r>
          </a:p>
          <a:p>
            <a:r>
              <a:rPr lang="en-US" sz="2800" dirty="0">
                <a:latin typeface="TimesNewRomanPS"/>
              </a:rPr>
              <a:t>comer pizza </a:t>
            </a:r>
            <a:endParaRPr lang="en-US" sz="2800" dirty="0"/>
          </a:p>
          <a:p>
            <a:r>
              <a:rPr lang="en-US" sz="2800" dirty="0" err="1">
                <a:latin typeface="TimesNewRomanPS"/>
              </a:rPr>
              <a:t>pasar</a:t>
            </a:r>
            <a:r>
              <a:rPr lang="en-US" sz="2800" dirty="0">
                <a:latin typeface="TimesNewRomanPS"/>
              </a:rPr>
              <a:t> un </a:t>
            </a:r>
            <a:r>
              <a:rPr lang="en-US" sz="2800" dirty="0" err="1">
                <a:latin typeface="TimesNewRomanPS"/>
              </a:rPr>
              <a:t>rato</a:t>
            </a:r>
            <a:r>
              <a:rPr lang="en-US" sz="2800" dirty="0">
                <a:latin typeface="TimesNewRomanPS"/>
              </a:rPr>
              <a:t> con amigos </a:t>
            </a:r>
          </a:p>
          <a:p>
            <a:r>
              <a:rPr lang="en-US" sz="2800" dirty="0" err="1">
                <a:latin typeface="TimesNewRomanPS"/>
              </a:rPr>
              <a:t>trabajar</a:t>
            </a:r>
            <a:br>
              <a:rPr lang="en-US" sz="2800" dirty="0">
                <a:latin typeface="TimesNewRomanPS"/>
              </a:rPr>
            </a:br>
            <a:r>
              <a:rPr lang="en-US" sz="2800" dirty="0" err="1">
                <a:latin typeface="TimesNewRomanPS"/>
              </a:rPr>
              <a:t>dibujar</a:t>
            </a:r>
            <a:br>
              <a:rPr lang="en-US" sz="2800" dirty="0">
                <a:latin typeface="TimesNewRomanPS"/>
              </a:rPr>
            </a:br>
            <a:r>
              <a:rPr lang="en-US" sz="2800" dirty="0" err="1">
                <a:latin typeface="TimesNewRomanPS"/>
              </a:rPr>
              <a:t>hacer</a:t>
            </a:r>
            <a:r>
              <a:rPr lang="en-US" sz="2800" dirty="0">
                <a:latin typeface="TimesNewRomanPS"/>
              </a:rPr>
              <a:t> la </a:t>
            </a:r>
            <a:r>
              <a:rPr lang="en-US" sz="2800" dirty="0" err="1">
                <a:latin typeface="TimesNewRomanPS"/>
              </a:rPr>
              <a:t>tarea</a:t>
            </a:r>
            <a:r>
              <a:rPr lang="en-US" sz="2800" dirty="0">
                <a:latin typeface="TimesNewRomanPS"/>
              </a:rPr>
              <a:t> </a:t>
            </a:r>
            <a:endParaRPr lang="en-US" sz="2800" dirty="0"/>
          </a:p>
          <a:p>
            <a:r>
              <a:rPr lang="en-US" sz="2800" dirty="0" err="1">
                <a:latin typeface="TimesNewRomanPS"/>
              </a:rPr>
              <a:t>jugar</a:t>
            </a:r>
            <a:r>
              <a:rPr lang="en-US" sz="2800" dirty="0">
                <a:latin typeface="TimesNewRomanPS"/>
              </a:rPr>
              <a:t> al </a:t>
            </a:r>
            <a:r>
              <a:rPr lang="en-US" sz="2800" dirty="0" err="1">
                <a:latin typeface="TimesNewRomanPS"/>
              </a:rPr>
              <a:t>fútbol</a:t>
            </a:r>
            <a:r>
              <a:rPr lang="en-US" sz="2800" dirty="0">
                <a:latin typeface="TimesNewRomanPS"/>
              </a:rPr>
              <a:t> </a:t>
            </a:r>
          </a:p>
          <a:p>
            <a:r>
              <a:rPr lang="en-US" sz="2800" dirty="0" err="1">
                <a:latin typeface="TimesNewRomanPS"/>
              </a:rPr>
              <a:t>pasear</a:t>
            </a:r>
            <a:br>
              <a:rPr lang="en-US" sz="2800" dirty="0">
                <a:latin typeface="TimesNewRomanPS"/>
              </a:rPr>
            </a:br>
            <a:r>
              <a:rPr lang="en-US" sz="2800" dirty="0" err="1">
                <a:latin typeface="TimesNewRomanPS"/>
              </a:rPr>
              <a:t>hablar</a:t>
            </a:r>
            <a:r>
              <a:rPr lang="en-US" sz="2800" dirty="0">
                <a:latin typeface="TimesNewRomanPS"/>
              </a:rPr>
              <a:t> </a:t>
            </a:r>
            <a:r>
              <a:rPr lang="en-US" sz="2800" dirty="0" err="1">
                <a:latin typeface="TimesNewRomanPS"/>
              </a:rPr>
              <a:t>por</a:t>
            </a:r>
            <a:r>
              <a:rPr lang="en-US" sz="2800" dirty="0">
                <a:latin typeface="TimesNewRomanPS"/>
              </a:rPr>
              <a:t> </a:t>
            </a:r>
            <a:r>
              <a:rPr lang="en-US" sz="2800" dirty="0" err="1">
                <a:latin typeface="TimesNewRomanPS"/>
              </a:rPr>
              <a:t>teléfono</a:t>
            </a:r>
            <a:r>
              <a:rPr lang="en-US" sz="2800" dirty="0">
                <a:latin typeface="TimesNewRomanPS"/>
              </a:rPr>
              <a:t> </a:t>
            </a:r>
          </a:p>
          <a:p>
            <a:r>
              <a:rPr lang="en-US" sz="2800" dirty="0" err="1">
                <a:latin typeface="TimesNewRomanPS"/>
              </a:rPr>
              <a:t>escuchar</a:t>
            </a:r>
            <a:r>
              <a:rPr lang="en-US" sz="2800" dirty="0">
                <a:latin typeface="TimesNewRomanPS"/>
              </a:rPr>
              <a:t> </a:t>
            </a:r>
            <a:r>
              <a:rPr lang="en-US" sz="2800" dirty="0" err="1">
                <a:latin typeface="TimesNewRomanPS"/>
              </a:rPr>
              <a:t>música</a:t>
            </a:r>
            <a:r>
              <a:rPr lang="en-US" sz="2800" dirty="0">
                <a:latin typeface="TimesNewRomanPS"/>
              </a:rPr>
              <a:t>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BF2A4-8FE6-F64E-AB36-5FAE6D235834}"/>
              </a:ext>
            </a:extLst>
          </p:cNvPr>
          <p:cNvSpPr txBox="1"/>
          <p:nvPr/>
        </p:nvSpPr>
        <p:spPr>
          <a:xfrm>
            <a:off x="197224" y="286871"/>
            <a:ext cx="1014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Telehistoria</a:t>
            </a:r>
            <a:r>
              <a:rPr lang="en-US" sz="2000" b="1" dirty="0"/>
              <a:t>: </a:t>
            </a:r>
            <a:r>
              <a:rPr lang="en-US" sz="2000" dirty="0"/>
              <a:t>While watching the video, put a check under the name of the person who likes to do that activity.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D3C40C-2802-B142-AFF9-BC968B5CE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50510"/>
              </p:ext>
            </p:extLst>
          </p:nvPr>
        </p:nvGraphicFramePr>
        <p:xfrm>
          <a:off x="1810871" y="1329265"/>
          <a:ext cx="4410636" cy="5358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5318">
                  <a:extLst>
                    <a:ext uri="{9D8B030D-6E8A-4147-A177-3AD203B41FA5}">
                      <a16:colId xmlns:a16="http://schemas.microsoft.com/office/drawing/2014/main" val="2619936887"/>
                    </a:ext>
                  </a:extLst>
                </a:gridCol>
                <a:gridCol w="2205318">
                  <a:extLst>
                    <a:ext uri="{9D8B030D-6E8A-4147-A177-3AD203B41FA5}">
                      <a16:colId xmlns:a16="http://schemas.microsoft.com/office/drawing/2014/main" val="2685605362"/>
                    </a:ext>
                  </a:extLst>
                </a:gridCol>
              </a:tblGrid>
              <a:tr h="41218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Sandra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Alicia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00180751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4497461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6033128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2195717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2679945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3046365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6237774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9764621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7718638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3569140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1543210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2430033"/>
                  </a:ext>
                </a:extLst>
              </a:tr>
              <a:tr h="412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33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15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1BF42-56B0-5349-A6D4-66F73340D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59"/>
            <a:ext cx="11764813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DD8A-9878-D94F-B343-B769FCE5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Boleto</a:t>
            </a:r>
            <a:r>
              <a:rPr lang="en-US" dirty="0"/>
              <a:t> de </a:t>
            </a:r>
            <a:r>
              <a:rPr lang="en-US" dirty="0" err="1"/>
              <a:t>salida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21CB4-0A95-5E49-BFD5-775E9F34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Answer the following question in Spanish in a complete sentence: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755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F723-53E0-F04B-9D3D-679A0F2C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01E9-89D7-1743-8E43-9E6DA0E2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Answer the following question(s) in English: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is a pronoun? Give 2 examples.</a:t>
            </a:r>
          </a:p>
        </p:txBody>
      </p:sp>
    </p:spTree>
    <p:extLst>
      <p:ext uri="{BB962C8B-B14F-4D97-AF65-F5344CB8AC3E}">
        <p14:creationId xmlns:p14="http://schemas.microsoft.com/office/powerpoint/2010/main" val="169348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08AE-529D-BF40-8261-09DF7667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4960-4F94-F344-8D8E-A52E4781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Practice using subject pronouns, pp. 37-39.</a:t>
            </a:r>
          </a:p>
          <a:p>
            <a:r>
              <a:rPr lang="en-US" sz="2800" dirty="0"/>
              <a:t>Use </a:t>
            </a:r>
            <a:r>
              <a:rPr lang="en-US" sz="2800" b="1" dirty="0" err="1"/>
              <a:t>ser</a:t>
            </a:r>
            <a:r>
              <a:rPr lang="en-US" sz="2800" b="1" dirty="0"/>
              <a:t> de </a:t>
            </a:r>
            <a:r>
              <a:rPr lang="en-US" sz="2800" dirty="0"/>
              <a:t>+ location to tell where someone is from.</a:t>
            </a:r>
          </a:p>
          <a:p>
            <a:r>
              <a:rPr lang="en-US" sz="2800" dirty="0"/>
              <a:t>Standards: 1.1- engage in conversation, 1.3- present information, 4.1- compare languages. </a:t>
            </a:r>
          </a:p>
        </p:txBody>
      </p:sp>
    </p:spTree>
    <p:extLst>
      <p:ext uri="{BB962C8B-B14F-4D97-AF65-F5344CB8AC3E}">
        <p14:creationId xmlns:p14="http://schemas.microsoft.com/office/powerpoint/2010/main" val="326962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68F8-8229-8B44-A05C-15A4F18F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 pronouns- </a:t>
            </a:r>
            <a:r>
              <a:rPr lang="en-US" dirty="0" err="1"/>
              <a:t>apuntes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F7DC56-B063-8448-AED9-33B84E3F8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823467"/>
              </p:ext>
            </p:extLst>
          </p:nvPr>
        </p:nvGraphicFramePr>
        <p:xfrm>
          <a:off x="1355727" y="1861872"/>
          <a:ext cx="87614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774">
                  <a:extLst>
                    <a:ext uri="{9D8B030D-6E8A-4147-A177-3AD203B41FA5}">
                      <a16:colId xmlns:a16="http://schemas.microsoft.com/office/drawing/2014/main" val="70280208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val="663802772"/>
                    </a:ext>
                  </a:extLst>
                </a:gridCol>
                <a:gridCol w="2911873">
                  <a:extLst>
                    <a:ext uri="{9D8B030D-6E8A-4147-A177-3AD203B41FA5}">
                      <a16:colId xmlns:a16="http://schemas.microsoft.com/office/drawing/2014/main" val="1724627170"/>
                    </a:ext>
                  </a:extLst>
                </a:gridCol>
                <a:gridCol w="2190353">
                  <a:extLst>
                    <a:ext uri="{9D8B030D-6E8A-4147-A177-3AD203B41FA5}">
                      <a16:colId xmlns:a16="http://schemas.microsoft.com/office/drawing/2014/main" val="1517358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4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yo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nosotros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nosotras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4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tú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(familiar)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vosotros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vosotras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(familiar)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2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usted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ustedes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2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él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ellos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4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ella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they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3770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AD0091-69F7-B648-B2B4-9105989D2ECE}"/>
              </a:ext>
            </a:extLst>
          </p:cNvPr>
          <p:cNvSpPr txBox="1"/>
          <p:nvPr/>
        </p:nvSpPr>
        <p:spPr>
          <a:xfrm>
            <a:off x="498477" y="4605072"/>
            <a:ext cx="11145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Zapf Dingbats"/>
              <a:buChar char="✫"/>
            </a:pP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Nosotras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vosotras</a:t>
            </a:r>
            <a:r>
              <a:rPr lang="en-US" sz="2400" dirty="0"/>
              <a:t>, and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ellas</a:t>
            </a:r>
            <a:r>
              <a:rPr lang="en-US" sz="2400" dirty="0"/>
              <a:t>: these are used when talking about a group of girls. If the group is all boys or a mixture of boys and girls, use </a:t>
            </a:r>
            <a:r>
              <a:rPr lang="en-US" sz="2400" dirty="0" err="1"/>
              <a:t>nosotros</a:t>
            </a:r>
            <a:r>
              <a:rPr lang="en-US" sz="2400" dirty="0"/>
              <a:t>, </a:t>
            </a:r>
            <a:r>
              <a:rPr lang="en-US" sz="2400" dirty="0" err="1"/>
              <a:t>vosotros</a:t>
            </a:r>
            <a:r>
              <a:rPr lang="en-US" sz="2400" dirty="0"/>
              <a:t>, or </a:t>
            </a:r>
            <a:r>
              <a:rPr lang="en-US" sz="2400" dirty="0" err="1"/>
              <a:t>ellos</a:t>
            </a:r>
            <a:r>
              <a:rPr lang="en-US" sz="2400" dirty="0"/>
              <a:t>.</a:t>
            </a:r>
          </a:p>
          <a:p>
            <a:pPr marL="285750" indent="-285750">
              <a:buClr>
                <a:srgbClr val="92D050"/>
              </a:buClr>
              <a:buFont typeface="Zapf Dingbats"/>
              <a:buChar char="✫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Carlos y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yo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/>
              <a:t>(Carlos and I) =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nosotros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dirty="0"/>
          </a:p>
          <a:p>
            <a:pPr marL="285750" indent="-285750">
              <a:buClr>
                <a:srgbClr val="92D050"/>
              </a:buClr>
              <a:buFont typeface="Zapf Dingbats"/>
              <a:buChar char="✫"/>
            </a:pPr>
            <a:r>
              <a:rPr lang="en-US" sz="2400" dirty="0"/>
              <a:t>In Spanish the subject pronoun can be omitted- </a:t>
            </a:r>
            <a:r>
              <a:rPr lang="en-US" sz="2400" dirty="0" err="1"/>
              <a:t>Yo</a:t>
            </a:r>
            <a:r>
              <a:rPr lang="en-US" sz="2400" dirty="0"/>
              <a:t> soy de Colombia = Soy de Colombia</a:t>
            </a:r>
          </a:p>
          <a:p>
            <a:pPr marL="285750" indent="-285750">
              <a:buClr>
                <a:srgbClr val="92D050"/>
              </a:buClr>
              <a:buFont typeface="Zapf Dingbats"/>
              <a:buChar char="✫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30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71FBE-5A94-1C45-A54E-D6B04ED0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114300"/>
            <a:ext cx="8204200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B3A1A-0A24-3E42-AA62-51F0931CF946}"/>
              </a:ext>
            </a:extLst>
          </p:cNvPr>
          <p:cNvSpPr txBox="1"/>
          <p:nvPr/>
        </p:nvSpPr>
        <p:spPr>
          <a:xfrm>
            <a:off x="385763" y="314325"/>
            <a:ext cx="88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Rounded MT Bold" panose="020F0704030504030204" pitchFamily="34" charset="77"/>
              </a:rPr>
              <a:t>p. 38</a:t>
            </a:r>
          </a:p>
        </p:txBody>
      </p:sp>
    </p:spTree>
    <p:extLst>
      <p:ext uri="{BB962C8B-B14F-4D97-AF65-F5344CB8AC3E}">
        <p14:creationId xmlns:p14="http://schemas.microsoft.com/office/powerpoint/2010/main" val="49979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E667-F3A7-9D45-8ADB-6CBC3195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 = to be - </a:t>
            </a:r>
            <a:r>
              <a:rPr lang="en-US" dirty="0" err="1"/>
              <a:t>apuntes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4076B2-FEBE-A44C-9A9E-2839055B0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613841"/>
              </p:ext>
            </p:extLst>
          </p:nvPr>
        </p:nvGraphicFramePr>
        <p:xfrm>
          <a:off x="514350" y="2346325"/>
          <a:ext cx="1107281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63">
                  <a:extLst>
                    <a:ext uri="{9D8B030D-6E8A-4147-A177-3AD203B41FA5}">
                      <a16:colId xmlns:a16="http://schemas.microsoft.com/office/drawing/2014/main" val="2466716616"/>
                    </a:ext>
                  </a:extLst>
                </a:gridCol>
                <a:gridCol w="1109831">
                  <a:extLst>
                    <a:ext uri="{9D8B030D-6E8A-4147-A177-3AD203B41FA5}">
                      <a16:colId xmlns:a16="http://schemas.microsoft.com/office/drawing/2014/main" val="2251345010"/>
                    </a:ext>
                  </a:extLst>
                </a:gridCol>
                <a:gridCol w="1813171">
                  <a:extLst>
                    <a:ext uri="{9D8B030D-6E8A-4147-A177-3AD203B41FA5}">
                      <a16:colId xmlns:a16="http://schemas.microsoft.com/office/drawing/2014/main" val="3298214812"/>
                    </a:ext>
                  </a:extLst>
                </a:gridCol>
                <a:gridCol w="2447246">
                  <a:extLst>
                    <a:ext uri="{9D8B030D-6E8A-4147-A177-3AD203B41FA5}">
                      <a16:colId xmlns:a16="http://schemas.microsoft.com/office/drawing/2014/main" val="3744236528"/>
                    </a:ext>
                  </a:extLst>
                </a:gridCol>
                <a:gridCol w="2447246">
                  <a:extLst>
                    <a:ext uri="{9D8B030D-6E8A-4147-A177-3AD203B41FA5}">
                      <a16:colId xmlns:a16="http://schemas.microsoft.com/office/drawing/2014/main" val="4005470378"/>
                    </a:ext>
                  </a:extLst>
                </a:gridCol>
                <a:gridCol w="1840855">
                  <a:extLst>
                    <a:ext uri="{9D8B030D-6E8A-4147-A177-3AD203B41FA5}">
                      <a16:colId xmlns:a16="http://schemas.microsoft.com/office/drawing/2014/main" val="3980858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9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yo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soy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nosotros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nosotras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somos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32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tú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eres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(familiar)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vosotros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vosotras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sois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(familiar)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6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usted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es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ustedes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5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él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es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ellos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they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ella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C00000"/>
                          </a:solidFill>
                        </a:rPr>
                        <a:t>es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they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03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34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568E-C91D-F147-9A60-7050D3E66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571625"/>
            <a:ext cx="11496932" cy="4972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03D6D4-6510-D64E-B437-AC988A371EC9}"/>
              </a:ext>
            </a:extLst>
          </p:cNvPr>
          <p:cNvSpPr txBox="1"/>
          <p:nvPr/>
        </p:nvSpPr>
        <p:spPr>
          <a:xfrm>
            <a:off x="269875" y="285750"/>
            <a:ext cx="87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Rounded MT Bold" panose="020F0704030504030204" pitchFamily="34" charset="77"/>
              </a:rPr>
              <a:t>p. 38</a:t>
            </a:r>
          </a:p>
        </p:txBody>
      </p:sp>
    </p:spTree>
    <p:extLst>
      <p:ext uri="{BB962C8B-B14F-4D97-AF65-F5344CB8AC3E}">
        <p14:creationId xmlns:p14="http://schemas.microsoft.com/office/powerpoint/2010/main" val="257624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42C3-01A2-428B-B10F-323033F7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r>
              <a:rPr lang="en-US" dirty="0"/>
              <a:t> (9/3)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CF8E6-2C47-4314-A11C-8322BC261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Make a list (in English) of clubs/organizations that you participate in or activities that you do after school.</a:t>
            </a:r>
          </a:p>
        </p:txBody>
      </p:sp>
    </p:spTree>
    <p:extLst>
      <p:ext uri="{BB962C8B-B14F-4D97-AF65-F5344CB8AC3E}">
        <p14:creationId xmlns:p14="http://schemas.microsoft.com/office/powerpoint/2010/main" val="21466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7E14FE-4001-1146-B8CF-F84F01A6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44" y="1743075"/>
            <a:ext cx="11414629" cy="4600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16C10-EFDF-6046-B7A2-49C84E098960}"/>
              </a:ext>
            </a:extLst>
          </p:cNvPr>
          <p:cNvSpPr/>
          <p:nvPr/>
        </p:nvSpPr>
        <p:spPr>
          <a:xfrm>
            <a:off x="548129" y="343971"/>
            <a:ext cx="781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Rounded MT Bold" panose="020F0704030504030204" pitchFamily="34" charset="77"/>
              </a:rPr>
              <a:t>p. 39</a:t>
            </a:r>
          </a:p>
        </p:txBody>
      </p:sp>
    </p:spTree>
    <p:extLst>
      <p:ext uri="{BB962C8B-B14F-4D97-AF65-F5344CB8AC3E}">
        <p14:creationId xmlns:p14="http://schemas.microsoft.com/office/powerpoint/2010/main" val="320315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34BC-14F1-3F4E-9CFE-A9685E05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Boleto</a:t>
            </a:r>
            <a:r>
              <a:rPr lang="en-US" sz="4000" dirty="0"/>
              <a:t> de </a:t>
            </a:r>
            <a:br>
              <a:rPr lang="en-US" sz="4000" dirty="0"/>
            </a:br>
            <a:r>
              <a:rPr lang="en-US" sz="4000" dirty="0" err="1"/>
              <a:t>salida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05F2D-AF01-1648-B0EE-47803BA6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8F050-6D0E-4343-9BA9-AFB2AD31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15" y="346277"/>
            <a:ext cx="7052827" cy="6368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B5A341-C30C-F24E-8602-9D45B99C0A00}"/>
              </a:ext>
            </a:extLst>
          </p:cNvPr>
          <p:cNvSpPr/>
          <p:nvPr/>
        </p:nvSpPr>
        <p:spPr>
          <a:xfrm>
            <a:off x="11120878" y="161611"/>
            <a:ext cx="72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Rounded MT Bold" panose="020F0704030504030204" pitchFamily="34" charset="77"/>
              </a:rPr>
              <a:t>p. 39</a:t>
            </a:r>
          </a:p>
        </p:txBody>
      </p:sp>
    </p:spTree>
    <p:extLst>
      <p:ext uri="{BB962C8B-B14F-4D97-AF65-F5344CB8AC3E}">
        <p14:creationId xmlns:p14="http://schemas.microsoft.com/office/powerpoint/2010/main" val="1290521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369E-BF0F-8F44-A36F-851DD28F2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r>
              <a:rPr lang="en-US" dirty="0"/>
              <a:t> (9/10)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35733-DE4E-344A-96E7-5E3E1EF5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232025"/>
            <a:ext cx="11215687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Complete the chart with the correct Spanish subject pronouns.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EBB9A5-094C-1444-AAF2-E4BECA313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81149"/>
              </p:ext>
            </p:extLst>
          </p:nvPr>
        </p:nvGraphicFramePr>
        <p:xfrm>
          <a:off x="1154952" y="2914650"/>
          <a:ext cx="9532097" cy="357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876">
                  <a:extLst>
                    <a:ext uri="{9D8B030D-6E8A-4147-A177-3AD203B41FA5}">
                      <a16:colId xmlns:a16="http://schemas.microsoft.com/office/drawing/2014/main" val="70280208"/>
                    </a:ext>
                  </a:extLst>
                </a:gridCol>
                <a:gridCol w="2347185">
                  <a:extLst>
                    <a:ext uri="{9D8B030D-6E8A-4147-A177-3AD203B41FA5}">
                      <a16:colId xmlns:a16="http://schemas.microsoft.com/office/drawing/2014/main" val="663802772"/>
                    </a:ext>
                  </a:extLst>
                </a:gridCol>
                <a:gridCol w="3168012">
                  <a:extLst>
                    <a:ext uri="{9D8B030D-6E8A-4147-A177-3AD203B41FA5}">
                      <a16:colId xmlns:a16="http://schemas.microsoft.com/office/drawing/2014/main" val="1724627170"/>
                    </a:ext>
                  </a:extLst>
                </a:gridCol>
                <a:gridCol w="2383024">
                  <a:extLst>
                    <a:ext uri="{9D8B030D-6E8A-4147-A177-3AD203B41FA5}">
                      <a16:colId xmlns:a16="http://schemas.microsoft.com/office/drawing/2014/main" val="1517358593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43200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45708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(familiar)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(familiar)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28790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2071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47374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they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37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73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28E6-0B83-564B-BA18-838B0E24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Prounoun</a:t>
            </a:r>
            <a:r>
              <a:rPr lang="en-US" dirty="0"/>
              <a:t> Jeopardy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273C-B54D-DB4B-8357-0C9E8841B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603500"/>
            <a:ext cx="1097279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https://www.superteachertools.us/jeopardyx/joinjeopardylive.php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40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F98C-AF68-B940-AE4E-095BE837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Boleto</a:t>
            </a:r>
            <a:r>
              <a:rPr lang="en-US" dirty="0"/>
              <a:t> de </a:t>
            </a:r>
            <a:r>
              <a:rPr lang="en-US" dirty="0" err="1"/>
              <a:t>salida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0BB0-1D81-0B4F-978D-F1BB8699A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357437"/>
            <a:ext cx="11115675" cy="424338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400" b="1" dirty="0"/>
              <a:t>Pronouns </a:t>
            </a:r>
            <a:r>
              <a:rPr lang="en-US" sz="2400" dirty="0"/>
              <a:t>Match the letter of the pronoun to its corresponding subject. 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dirty="0"/>
              <a:t>Sr. Ruiz</a:t>
            </a:r>
            <a:br>
              <a:rPr lang="en-US" sz="2400" dirty="0"/>
            </a:br>
            <a:r>
              <a:rPr lang="en-US" sz="2400" b="1" dirty="0"/>
              <a:t>2. </a:t>
            </a:r>
            <a:r>
              <a:rPr lang="en-US" sz="2400" dirty="0"/>
              <a:t>Mi amigo Miguel y </a:t>
            </a:r>
            <a:r>
              <a:rPr lang="en-US" sz="2400" dirty="0" err="1"/>
              <a:t>yo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/>
              <a:t>3. </a:t>
            </a:r>
            <a:r>
              <a:rPr lang="en-US" sz="2400" dirty="0"/>
              <a:t>Tú y Marta</a:t>
            </a:r>
            <a:br>
              <a:rPr lang="en-US" sz="2400" dirty="0"/>
            </a:br>
            <a:r>
              <a:rPr lang="en-US" sz="2400" b="1" dirty="0"/>
              <a:t>4. </a:t>
            </a:r>
            <a:r>
              <a:rPr lang="en-US" sz="2400" dirty="0"/>
              <a:t>Sandra</a:t>
            </a:r>
            <a:br>
              <a:rPr lang="en-US" sz="2400" dirty="0"/>
            </a:br>
            <a:r>
              <a:rPr lang="en-US" sz="2400" b="1" dirty="0"/>
              <a:t>5. </a:t>
            </a:r>
            <a:r>
              <a:rPr lang="en-US" sz="2400" dirty="0"/>
              <a:t>Alicia y Teresa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a. </a:t>
            </a:r>
            <a:r>
              <a:rPr lang="en-US" sz="2400" dirty="0" err="1"/>
              <a:t>ella</a:t>
            </a:r>
            <a:br>
              <a:rPr lang="en-US" sz="2400" dirty="0"/>
            </a:br>
            <a:r>
              <a:rPr lang="en-US" sz="2400" b="1" dirty="0"/>
              <a:t>b. </a:t>
            </a:r>
            <a:r>
              <a:rPr lang="en-US" sz="2400" dirty="0" err="1"/>
              <a:t>ustedes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/>
              <a:t>c. </a:t>
            </a:r>
            <a:r>
              <a:rPr lang="en-US" sz="2400" dirty="0" err="1"/>
              <a:t>ellas</a:t>
            </a:r>
            <a:br>
              <a:rPr lang="en-US" sz="2400" dirty="0"/>
            </a:br>
            <a:r>
              <a:rPr lang="en-US" sz="2400" b="1" dirty="0"/>
              <a:t>d. </a:t>
            </a:r>
            <a:r>
              <a:rPr lang="en-US" sz="2400" dirty="0" err="1"/>
              <a:t>él</a:t>
            </a:r>
            <a:br>
              <a:rPr lang="en-US" sz="2400" dirty="0"/>
            </a:br>
            <a:r>
              <a:rPr lang="en-US" sz="2400" b="1" dirty="0"/>
              <a:t>e. </a:t>
            </a:r>
            <a:r>
              <a:rPr lang="en-US" sz="2400" dirty="0" err="1"/>
              <a:t>nosotros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221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BBAF-6F2F-3C41-84EE-906A277D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r>
              <a:rPr lang="en-US" dirty="0"/>
              <a:t> (9/11)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02C6A3-147E-204D-BDCE-49144F7F3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51343"/>
              </p:ext>
            </p:extLst>
          </p:nvPr>
        </p:nvGraphicFramePr>
        <p:xfrm>
          <a:off x="428625" y="2957512"/>
          <a:ext cx="11444287" cy="3733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2466716616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251345010"/>
                    </a:ext>
                  </a:extLst>
                </a:gridCol>
                <a:gridCol w="1539754">
                  <a:extLst>
                    <a:ext uri="{9D8B030D-6E8A-4147-A177-3AD203B41FA5}">
                      <a16:colId xmlns:a16="http://schemas.microsoft.com/office/drawing/2014/main" val="3298214812"/>
                    </a:ext>
                  </a:extLst>
                </a:gridCol>
                <a:gridCol w="3250856">
                  <a:extLst>
                    <a:ext uri="{9D8B030D-6E8A-4147-A177-3AD203B41FA5}">
                      <a16:colId xmlns:a16="http://schemas.microsoft.com/office/drawing/2014/main" val="3744236528"/>
                    </a:ext>
                  </a:extLst>
                </a:gridCol>
                <a:gridCol w="1807839">
                  <a:extLst>
                    <a:ext uri="{9D8B030D-6E8A-4147-A177-3AD203B41FA5}">
                      <a16:colId xmlns:a16="http://schemas.microsoft.com/office/drawing/2014/main" val="4005470378"/>
                    </a:ext>
                  </a:extLst>
                </a:gridCol>
                <a:gridCol w="1902613">
                  <a:extLst>
                    <a:ext uri="{9D8B030D-6E8A-4147-A177-3AD203B41FA5}">
                      <a16:colId xmlns:a16="http://schemas.microsoft.com/office/drawing/2014/main" val="3980858183"/>
                    </a:ext>
                  </a:extLst>
                </a:gridCol>
              </a:tblGrid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96847"/>
                  </a:ext>
                </a:extLst>
              </a:tr>
              <a:tr h="71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yo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nosotros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nosotras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324122"/>
                  </a:ext>
                </a:extLst>
              </a:tr>
              <a:tr h="7646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tú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(familiar)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vosotros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vosotras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(familiar)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66982"/>
                  </a:ext>
                </a:extLst>
              </a:tr>
              <a:tr h="7646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usted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ustedes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you are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54197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él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ellos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they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8504"/>
                  </a:ext>
                </a:extLst>
              </a:tr>
              <a:tr h="4248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ella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she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ellas</a:t>
                      </a:r>
                      <a:endParaRPr lang="en-US" sz="2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they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038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F1DFAC-44E0-0445-A106-3A3168F59ECF}"/>
              </a:ext>
            </a:extLst>
          </p:cNvPr>
          <p:cNvSpPr txBox="1"/>
          <p:nvPr/>
        </p:nvSpPr>
        <p:spPr>
          <a:xfrm>
            <a:off x="428625" y="2328863"/>
            <a:ext cx="113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Fill in the chart with the correct form of SER for each subject pronoun.</a:t>
            </a:r>
          </a:p>
        </p:txBody>
      </p:sp>
    </p:spTree>
    <p:extLst>
      <p:ext uri="{BB962C8B-B14F-4D97-AF65-F5344CB8AC3E}">
        <p14:creationId xmlns:p14="http://schemas.microsoft.com/office/powerpoint/2010/main" val="1991065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789A-7BC1-6340-B13A-164284E7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 41, </a:t>
            </a:r>
            <a:r>
              <a:rPr lang="en-US" dirty="0" err="1"/>
              <a:t>actividad</a:t>
            </a:r>
            <a:r>
              <a:rPr lang="en-US" dirty="0"/>
              <a:t>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A1D0D-E08D-194B-B756-5AB932D90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44" y="1894944"/>
            <a:ext cx="10171112" cy="4370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56DF5-F404-A448-B713-4DF1790AF285}"/>
              </a:ext>
            </a:extLst>
          </p:cNvPr>
          <p:cNvSpPr txBox="1"/>
          <p:nvPr/>
        </p:nvSpPr>
        <p:spPr>
          <a:xfrm>
            <a:off x="5872162" y="4614862"/>
            <a:ext cx="184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who</a:t>
            </a:r>
          </a:p>
        </p:txBody>
      </p:sp>
    </p:spTree>
    <p:extLst>
      <p:ext uri="{BB962C8B-B14F-4D97-AF65-F5344CB8AC3E}">
        <p14:creationId xmlns:p14="http://schemas.microsoft.com/office/powerpoint/2010/main" val="177031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F292C-F736-BC45-91E0-362BE330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0" y="200025"/>
            <a:ext cx="11026450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7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A4FB-2CB1-9948-B6F9-9EC3D6DE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 practice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0D057-B887-C946-A949-935EC8BD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92" y="2500313"/>
            <a:ext cx="10458027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87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C2FC-A054-324F-9FF0-3A1A6CAD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Boleto</a:t>
            </a:r>
            <a:r>
              <a:rPr lang="en-US" dirty="0"/>
              <a:t> de </a:t>
            </a:r>
            <a:r>
              <a:rPr lang="en-US" dirty="0" err="1"/>
              <a:t>salida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50E5-844D-BE41-A460-66276360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Create sentences to tell where the people are from.</a:t>
            </a:r>
          </a:p>
          <a:p>
            <a:pPr marL="0" indent="0">
              <a:buNone/>
            </a:pPr>
            <a:r>
              <a:rPr lang="en-US" sz="2400" dirty="0" err="1"/>
              <a:t>Modelo</a:t>
            </a:r>
            <a:r>
              <a:rPr lang="en-US" sz="2400" dirty="0"/>
              <a:t>: Jennifer Lopez/Nueva York Jennifer Lopez </a:t>
            </a:r>
            <a:r>
              <a:rPr lang="en-US" sz="2400" dirty="0" err="1"/>
              <a:t>es</a:t>
            </a:r>
            <a:r>
              <a:rPr lang="en-US" sz="2400" dirty="0"/>
              <a:t> de Nueva York</a:t>
            </a:r>
          </a:p>
          <a:p>
            <a:pPr marL="0" indent="0">
              <a:buNone/>
            </a:pPr>
            <a:endParaRPr lang="en-US" sz="2400" dirty="0"/>
          </a:p>
          <a:p>
            <a:pPr>
              <a:buAutoNum type="arabicPeriod"/>
            </a:pPr>
            <a:r>
              <a:rPr lang="en-US" sz="2400" dirty="0"/>
              <a:t>el Sr. Costas/la Florida</a:t>
            </a:r>
          </a:p>
          <a:p>
            <a:pPr>
              <a:buAutoNum type="arabicPeriod"/>
            </a:pPr>
            <a:r>
              <a:rPr lang="en-US" sz="2400" dirty="0"/>
              <a:t>Alicia/Miami</a:t>
            </a:r>
          </a:p>
          <a:p>
            <a:pPr>
              <a:buAutoNum type="arabicPeriod"/>
            </a:pPr>
            <a:r>
              <a:rPr lang="en-US" sz="2400" dirty="0"/>
              <a:t>Teresa y Miguel/Honduras y Cuba</a:t>
            </a:r>
          </a:p>
          <a:p>
            <a:pPr>
              <a:buAutoNum type="arabicPeriod"/>
            </a:pPr>
            <a:r>
              <a:rPr lang="en-US" sz="2400" dirty="0"/>
              <a:t>Shakira y </a:t>
            </a:r>
            <a:r>
              <a:rPr lang="en-US" sz="2400" dirty="0" err="1"/>
              <a:t>Juanes</a:t>
            </a:r>
            <a:r>
              <a:rPr lang="en-US" sz="2400" dirty="0"/>
              <a:t>/Colombia</a:t>
            </a:r>
          </a:p>
        </p:txBody>
      </p:sp>
    </p:spTree>
    <p:extLst>
      <p:ext uri="{BB962C8B-B14F-4D97-AF65-F5344CB8AC3E}">
        <p14:creationId xmlns:p14="http://schemas.microsoft.com/office/powerpoint/2010/main" val="374543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B969-2F40-4271-BE32-09AF13EA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3EA3-BE69-44A9-B903-B9477D8E2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Learn and practice vocabulary about daily activities, food, and drinks.</a:t>
            </a:r>
          </a:p>
          <a:p>
            <a:r>
              <a:rPr lang="en-US" sz="3200" dirty="0"/>
              <a:t>Vocabulary quiz on Thursday 9/6.</a:t>
            </a:r>
          </a:p>
          <a:p>
            <a:r>
              <a:rPr lang="en-US" sz="3200" dirty="0"/>
              <a:t>Standards: 1.2- understand language. </a:t>
            </a:r>
          </a:p>
        </p:txBody>
      </p:sp>
    </p:spTree>
    <p:extLst>
      <p:ext uri="{BB962C8B-B14F-4D97-AF65-F5344CB8AC3E}">
        <p14:creationId xmlns:p14="http://schemas.microsoft.com/office/powerpoint/2010/main" val="3547211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7386-FAB4-524E-B115-4042C1D4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D3C55-D78B-7A47-82F1-66029D0AD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63" y="2686050"/>
            <a:ext cx="11574356" cy="3514725"/>
          </a:xfrm>
        </p:spPr>
      </p:pic>
    </p:spTree>
    <p:extLst>
      <p:ext uri="{BB962C8B-B14F-4D97-AF65-F5344CB8AC3E}">
        <p14:creationId xmlns:p14="http://schemas.microsoft.com/office/powerpoint/2010/main" val="402606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FFBE-645B-294A-A6FC-F53015AE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8B498-2ABA-9547-916F-230388E7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Present and practice </a:t>
            </a:r>
            <a:r>
              <a:rPr lang="en-US" sz="2800" b="1" dirty="0" err="1"/>
              <a:t>gustar</a:t>
            </a:r>
            <a:r>
              <a:rPr lang="en-US" sz="2800" b="1" dirty="0"/>
              <a:t> </a:t>
            </a:r>
            <a:r>
              <a:rPr lang="en-US" sz="2800" dirty="0"/>
              <a:t>+ infinitives. </a:t>
            </a:r>
          </a:p>
          <a:p>
            <a:r>
              <a:rPr lang="en-US" sz="2800" dirty="0"/>
              <a:t>Present personal </a:t>
            </a:r>
            <a:r>
              <a:rPr lang="en-US" sz="2800" b="1" dirty="0"/>
              <a:t>a </a:t>
            </a:r>
            <a:r>
              <a:rPr lang="en-US" sz="2800" dirty="0"/>
              <a:t>+ noun/pronoun.</a:t>
            </a:r>
          </a:p>
          <a:p>
            <a:r>
              <a:rPr lang="en-US" sz="2800" dirty="0"/>
              <a:t>pp. 42-44 </a:t>
            </a:r>
          </a:p>
          <a:p>
            <a:endParaRPr lang="en-US" sz="2800" dirty="0"/>
          </a:p>
          <a:p>
            <a:r>
              <a:rPr lang="en-US" sz="2800" dirty="0"/>
              <a:t>Standards: 1.1, 1.2, 1.3, 2.2, 3.1, 4.2</a:t>
            </a:r>
          </a:p>
          <a:p>
            <a:r>
              <a:rPr lang="en-US" sz="2800" dirty="0"/>
              <a:t>Vocab quiz Tuesday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75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17F0-AE6F-E249-91A1-18C5852C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Gustar</a:t>
            </a:r>
            <a:r>
              <a:rPr lang="en-US" dirty="0"/>
              <a:t> + infinitive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467F-DA4F-4C41-91B1-F2F3357D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4" y="2603499"/>
            <a:ext cx="10715624" cy="3840163"/>
          </a:xfrm>
        </p:spPr>
        <p:txBody>
          <a:bodyPr>
            <a:normAutofit/>
          </a:bodyPr>
          <a:lstStyle/>
          <a:p>
            <a:r>
              <a:rPr lang="en-US" sz="2800" dirty="0"/>
              <a:t>In Spanish, we use the verb </a:t>
            </a:r>
            <a:r>
              <a:rPr lang="en-US" sz="2800" b="1" dirty="0" err="1"/>
              <a:t>gustar</a:t>
            </a:r>
            <a:r>
              <a:rPr lang="en-US" sz="2800" b="1" dirty="0"/>
              <a:t> </a:t>
            </a:r>
            <a:r>
              <a:rPr lang="en-US" sz="2800" dirty="0"/>
              <a:t>to talk about likes and dislikes.</a:t>
            </a:r>
          </a:p>
          <a:p>
            <a:r>
              <a:rPr lang="en-US" sz="2800" dirty="0"/>
              <a:t>When talking about whether a person likes/dislikes doing a particular activity, use </a:t>
            </a:r>
            <a:r>
              <a:rPr lang="en-US" sz="2800" dirty="0" err="1"/>
              <a:t>gustar</a:t>
            </a:r>
            <a:r>
              <a:rPr lang="en-US" sz="2800" dirty="0"/>
              <a:t> + </a:t>
            </a:r>
            <a:r>
              <a:rPr lang="en-US" sz="2800" b="1" dirty="0"/>
              <a:t>infinitive</a:t>
            </a:r>
            <a:r>
              <a:rPr lang="en-US" sz="2800" dirty="0"/>
              <a:t>.</a:t>
            </a:r>
          </a:p>
          <a:p>
            <a:r>
              <a:rPr lang="en-US" sz="2800" dirty="0"/>
              <a:t>An </a:t>
            </a:r>
            <a:r>
              <a:rPr lang="en-US" sz="2800" b="1" dirty="0"/>
              <a:t>infinitive</a:t>
            </a:r>
            <a:r>
              <a:rPr lang="en-US" sz="2800" dirty="0"/>
              <a:t> is the initial form of a verb before it has been changed to correspond with the subject. In English, the infinitive form is </a:t>
            </a:r>
            <a:r>
              <a:rPr lang="en-US" sz="2800" b="1" dirty="0"/>
              <a:t>to +verb </a:t>
            </a:r>
            <a:r>
              <a:rPr lang="en-US" sz="2800" dirty="0"/>
              <a:t>(to run, to walk, etc.) In Spanish, infinitives end in </a:t>
            </a:r>
            <a:r>
              <a:rPr lang="en-US" sz="2800" b="1" dirty="0"/>
              <a:t>–</a:t>
            </a:r>
            <a:r>
              <a:rPr lang="en-US" sz="2800" b="1" dirty="0" err="1"/>
              <a:t>ar</a:t>
            </a:r>
            <a:r>
              <a:rPr lang="en-US" sz="2800" b="1" dirty="0"/>
              <a:t>, -</a:t>
            </a:r>
            <a:r>
              <a:rPr lang="en-US" sz="2800" b="1" dirty="0" err="1"/>
              <a:t>er</a:t>
            </a:r>
            <a:r>
              <a:rPr lang="en-US" sz="2800" b="1" dirty="0"/>
              <a:t>, </a:t>
            </a:r>
            <a:r>
              <a:rPr lang="en-US" sz="2800" dirty="0"/>
              <a:t>or</a:t>
            </a:r>
            <a:r>
              <a:rPr lang="en-US" sz="2800" b="1" dirty="0"/>
              <a:t> –</a:t>
            </a:r>
            <a:r>
              <a:rPr lang="en-US" sz="2800" b="1" dirty="0" err="1"/>
              <a:t>ir</a:t>
            </a:r>
            <a:r>
              <a:rPr lang="en-US" sz="2800" dirty="0" err="1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2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97D1CC-0F44-7543-8392-1001E6F84B2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79568416"/>
              </p:ext>
            </p:extLst>
          </p:nvPr>
        </p:nvGraphicFramePr>
        <p:xfrm>
          <a:off x="447676" y="598487"/>
          <a:ext cx="11068050" cy="57737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89350">
                  <a:extLst>
                    <a:ext uri="{9D8B030D-6E8A-4147-A177-3AD203B41FA5}">
                      <a16:colId xmlns:a16="http://schemas.microsoft.com/office/drawing/2014/main" val="2910613731"/>
                    </a:ext>
                  </a:extLst>
                </a:gridCol>
                <a:gridCol w="3689350">
                  <a:extLst>
                    <a:ext uri="{9D8B030D-6E8A-4147-A177-3AD203B41FA5}">
                      <a16:colId xmlns:a16="http://schemas.microsoft.com/office/drawing/2014/main" val="3149863263"/>
                    </a:ext>
                  </a:extLst>
                </a:gridCol>
                <a:gridCol w="3689350">
                  <a:extLst>
                    <a:ext uri="{9D8B030D-6E8A-4147-A177-3AD203B41FA5}">
                      <a16:colId xmlns:a16="http://schemas.microsoft.com/office/drawing/2014/main" val="2088495744"/>
                    </a:ext>
                  </a:extLst>
                </a:gridCol>
              </a:tblGrid>
              <a:tr h="6292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Subject (optional)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Pronoun (required)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Gustar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147370"/>
                  </a:ext>
                </a:extLst>
              </a:tr>
              <a:tr h="6292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mí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gusta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91380"/>
                  </a:ext>
                </a:extLst>
              </a:tr>
              <a:tr h="6292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ti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Te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gusta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755762"/>
                  </a:ext>
                </a:extLst>
              </a:tr>
              <a:tr h="13136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usted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él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ella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gusta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683670"/>
                  </a:ext>
                </a:extLst>
              </a:tr>
              <a:tr h="6292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nosotros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gusta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942728"/>
                  </a:ext>
                </a:extLst>
              </a:tr>
              <a:tr h="6292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vosotros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Os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gusta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604894"/>
                  </a:ext>
                </a:extLst>
              </a:tr>
              <a:tr h="13136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ustedes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ellos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A </a:t>
                      </a:r>
                      <a:r>
                        <a:rPr lang="en-US" sz="2400" dirty="0" err="1"/>
                        <a:t>ellas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gusta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78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319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46BD2-DBC9-8F45-9419-F91CED6E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71" y="666427"/>
            <a:ext cx="10995451" cy="57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8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CB70-6E8F-FB4A-8A8A-CEB527F9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7A0E-10C2-4C45-AD4B-F694949E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13" y="2100262"/>
            <a:ext cx="11143158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7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A9437-C7D6-4042-A344-05FB5FAF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88" y="263471"/>
            <a:ext cx="10317970" cy="63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DD87F0-CC61-F747-941F-4382F608D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"/>
          <a:stretch/>
        </p:blipFill>
        <p:spPr>
          <a:xfrm>
            <a:off x="614362" y="471488"/>
            <a:ext cx="100736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9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41EF-E98F-1246-BE05-99031907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Boleto</a:t>
            </a:r>
            <a:r>
              <a:rPr lang="en-US" dirty="0"/>
              <a:t> de </a:t>
            </a:r>
            <a:r>
              <a:rPr lang="en-US" dirty="0" err="1"/>
              <a:t>salida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17700-4F98-9548-86A1-4AC52FEF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680632"/>
            <a:ext cx="9240837" cy="3016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C8336E-FEEF-A744-8245-1DC31ABC29ED}"/>
              </a:ext>
            </a:extLst>
          </p:cNvPr>
          <p:cNvSpPr txBox="1"/>
          <p:nvPr/>
        </p:nvSpPr>
        <p:spPr>
          <a:xfrm>
            <a:off x="2097086" y="4900612"/>
            <a:ext cx="855821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dirty="0"/>
              <a:t>¿Qué le </a:t>
            </a:r>
            <a:r>
              <a:rPr lang="en-US" sz="2800" dirty="0" err="1"/>
              <a:t>gusta</a:t>
            </a:r>
            <a:r>
              <a:rPr lang="en-US" sz="2800" dirty="0"/>
              <a:t> </a:t>
            </a:r>
            <a:r>
              <a:rPr lang="en-US" sz="2800" dirty="0" err="1"/>
              <a:t>hacer</a:t>
            </a:r>
            <a:r>
              <a:rPr lang="en-US" sz="2800" dirty="0"/>
              <a:t> a Jorge? </a:t>
            </a:r>
          </a:p>
          <a:p>
            <a:r>
              <a:rPr lang="en-US" sz="2800" b="1" dirty="0"/>
              <a:t>2. </a:t>
            </a:r>
            <a:r>
              <a:rPr lang="en-US" sz="2800" dirty="0"/>
              <a:t>¿Qué le </a:t>
            </a:r>
            <a:r>
              <a:rPr lang="en-US" sz="2800" dirty="0" err="1"/>
              <a:t>gusta</a:t>
            </a:r>
            <a:r>
              <a:rPr lang="en-US" sz="2800" dirty="0"/>
              <a:t> </a:t>
            </a:r>
            <a:r>
              <a:rPr lang="en-US" sz="2800" dirty="0" err="1"/>
              <a:t>hacer</a:t>
            </a:r>
            <a:r>
              <a:rPr lang="en-US" sz="2800" dirty="0"/>
              <a:t> a la </a:t>
            </a:r>
            <a:r>
              <a:rPr lang="en-US" sz="2800" dirty="0" err="1"/>
              <a:t>señora</a:t>
            </a:r>
            <a:r>
              <a:rPr lang="en-US" sz="2800" dirty="0"/>
              <a:t> </a:t>
            </a:r>
            <a:r>
              <a:rPr lang="en-US" sz="2800" dirty="0" err="1"/>
              <a:t>Donadi</a:t>
            </a:r>
            <a:r>
              <a:rPr lang="en-US" sz="2800" dirty="0"/>
              <a:t>? </a:t>
            </a:r>
          </a:p>
          <a:p>
            <a:r>
              <a:rPr lang="en-US" sz="2800" b="1" dirty="0"/>
              <a:t>3. </a:t>
            </a:r>
            <a:r>
              <a:rPr lang="en-US" sz="2800" dirty="0"/>
              <a:t>¿Qué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gusta</a:t>
            </a:r>
            <a:r>
              <a:rPr lang="en-US" sz="2800" dirty="0"/>
              <a:t> </a:t>
            </a:r>
            <a:r>
              <a:rPr lang="en-US" sz="2800" dirty="0" err="1"/>
              <a:t>hacer</a:t>
            </a:r>
            <a:r>
              <a:rPr lang="en-US" sz="2800" dirty="0"/>
              <a:t> a </a:t>
            </a:r>
            <a:r>
              <a:rPr lang="en-US" sz="2800" dirty="0" err="1"/>
              <a:t>ti</a:t>
            </a:r>
            <a:r>
              <a:rPr lang="en-US" sz="2800" dirty="0"/>
              <a:t>? </a:t>
            </a:r>
          </a:p>
          <a:p>
            <a:r>
              <a:rPr lang="en-US" sz="2800" b="1" dirty="0"/>
              <a:t>4. </a:t>
            </a:r>
            <a:r>
              <a:rPr lang="en-US" sz="2800" dirty="0"/>
              <a:t>¿Qué me </a:t>
            </a:r>
            <a:r>
              <a:rPr lang="en-US" sz="2800" dirty="0" err="1"/>
              <a:t>gusta</a:t>
            </a:r>
            <a:r>
              <a:rPr lang="en-US" sz="2800" dirty="0"/>
              <a:t> </a:t>
            </a:r>
            <a:r>
              <a:rPr lang="en-US" sz="2800" dirty="0" err="1"/>
              <a:t>hacer</a:t>
            </a:r>
            <a:r>
              <a:rPr lang="en-US" sz="2800" dirty="0"/>
              <a:t> a mí? (</a:t>
            </a:r>
            <a:r>
              <a:rPr lang="en-US" sz="2800" dirty="0" err="1"/>
              <a:t>tu</a:t>
            </a:r>
            <a:r>
              <a:rPr lang="en-US" sz="2800" dirty="0"/>
              <a:t>́)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3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CB330A1-2C5B-4A46-96A7-64C9A34DD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6" r="34974" b="11152"/>
          <a:stretch/>
        </p:blipFill>
        <p:spPr>
          <a:xfrm>
            <a:off x="-2207" y="1199739"/>
            <a:ext cx="8455000" cy="5718152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A4D3D7-C4CD-4A3B-B3D3-EC3DECFC0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49" t="15741" r="4249" b="42037"/>
          <a:stretch/>
        </p:blipFill>
        <p:spPr>
          <a:xfrm>
            <a:off x="8214140" y="1564173"/>
            <a:ext cx="3918349" cy="2936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BB9D2-D3C2-4535-B27D-80C25E471843}"/>
              </a:ext>
            </a:extLst>
          </p:cNvPr>
          <p:cNvSpPr txBox="1"/>
          <p:nvPr/>
        </p:nvSpPr>
        <p:spPr>
          <a:xfrm>
            <a:off x="307007" y="699052"/>
            <a:ext cx="164989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mbria"/>
              </a:rPr>
              <a:t>p. 51</a:t>
            </a:r>
            <a:endParaRPr lang="en-US" sz="2400" b="1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471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13B1-04C9-47AC-9182-05CD4E54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Boleto</a:t>
            </a:r>
            <a:r>
              <a:rPr lang="en-US" dirty="0"/>
              <a:t> de </a:t>
            </a:r>
            <a:r>
              <a:rPr lang="en-US" dirty="0" err="1"/>
              <a:t>salida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6873D-37C4-4DF4-A108-1ABEA5795293}"/>
              </a:ext>
            </a:extLst>
          </p:cNvPr>
          <p:cNvSpPr txBox="1"/>
          <p:nvPr/>
        </p:nvSpPr>
        <p:spPr>
          <a:xfrm>
            <a:off x="452784" y="2206488"/>
            <a:ext cx="11452086" cy="45397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/>
              <a:t>Choose the letter of the answer that best completes each sentence. </a:t>
            </a:r>
            <a:endParaRPr lang="en-US" dirty="0"/>
          </a:p>
          <a:p>
            <a:pPr>
              <a:spcAft>
                <a:spcPts val="300"/>
              </a:spcAft>
            </a:pPr>
            <a:r>
              <a:rPr lang="en-US" sz="2400" dirty="0"/>
              <a:t>1. Me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aprender</a:t>
            </a:r>
            <a:r>
              <a:rPr lang="en-US" sz="2400" dirty="0"/>
              <a:t> ____.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a. la </a:t>
            </a:r>
            <a:r>
              <a:rPr lang="en-US" sz="2400" dirty="0" err="1"/>
              <a:t>escuela</a:t>
            </a:r>
            <a:r>
              <a:rPr lang="en-US" sz="2400" dirty="0"/>
              <a:t> b. el </a:t>
            </a:r>
            <a:r>
              <a:rPr lang="en-US" sz="2400" dirty="0" err="1"/>
              <a:t>español</a:t>
            </a:r>
            <a:r>
              <a:rPr lang="en-US" sz="2400" dirty="0"/>
              <a:t> c. la </a:t>
            </a:r>
            <a:r>
              <a:rPr lang="en-US" sz="2400" dirty="0" err="1"/>
              <a:t>televisión</a:t>
            </a:r>
            <a:r>
              <a:rPr lang="en-US" sz="2400" dirty="0"/>
              <a:t> d. el </a:t>
            </a:r>
            <a:r>
              <a:rPr lang="en-US" sz="2400" dirty="0" err="1"/>
              <a:t>agua</a:t>
            </a:r>
            <a:r>
              <a:rPr lang="en-US" sz="2400" dirty="0"/>
              <a:t>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2. No me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beber</a:t>
            </a:r>
            <a:r>
              <a:rPr lang="en-US" sz="2400" dirty="0"/>
              <a:t> ____.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a. </a:t>
            </a:r>
            <a:r>
              <a:rPr lang="en-US" sz="2400" dirty="0" err="1"/>
              <a:t>frutas</a:t>
            </a:r>
            <a:r>
              <a:rPr lang="en-US" sz="2400" dirty="0"/>
              <a:t> b. galletas c. </a:t>
            </a:r>
            <a:r>
              <a:rPr lang="en-US" sz="2400" dirty="0" err="1"/>
              <a:t>refrescos</a:t>
            </a:r>
            <a:r>
              <a:rPr lang="en-US" sz="2400" dirty="0"/>
              <a:t> d. </a:t>
            </a:r>
            <a:r>
              <a:rPr lang="en-US" sz="2400" dirty="0" err="1"/>
              <a:t>helado</a:t>
            </a:r>
            <a:r>
              <a:rPr lang="en-US" sz="2400" dirty="0"/>
              <a:t>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3. A mí me </a:t>
            </a:r>
            <a:r>
              <a:rPr lang="en-US" sz="2400" dirty="0" err="1"/>
              <a:t>gusta</a:t>
            </a:r>
            <a:r>
              <a:rPr lang="en-US" sz="2400" dirty="0"/>
              <a:t> ____ por </a:t>
            </a:r>
            <a:r>
              <a:rPr lang="en-US" sz="2400" dirty="0" err="1"/>
              <a:t>teléfono</a:t>
            </a:r>
            <a:r>
              <a:rPr lang="en-US" sz="2400" dirty="0"/>
              <a:t>.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a. </a:t>
            </a:r>
            <a:r>
              <a:rPr lang="en-US" sz="2400" dirty="0" err="1"/>
              <a:t>dibujar</a:t>
            </a:r>
            <a:r>
              <a:rPr lang="en-US" sz="2400" dirty="0"/>
              <a:t> b. </a:t>
            </a:r>
            <a:r>
              <a:rPr lang="en-US" sz="2400" dirty="0" err="1"/>
              <a:t>hablar</a:t>
            </a:r>
            <a:r>
              <a:rPr lang="en-US" sz="2400" dirty="0"/>
              <a:t> c. </a:t>
            </a:r>
            <a:r>
              <a:rPr lang="en-US" sz="2400" dirty="0" err="1"/>
              <a:t>descansar</a:t>
            </a:r>
            <a:r>
              <a:rPr lang="en-US" sz="2400" dirty="0"/>
              <a:t> d. </a:t>
            </a:r>
            <a:r>
              <a:rPr lang="en-US" sz="2400" dirty="0" err="1"/>
              <a:t>correr</a:t>
            </a:r>
            <a:r>
              <a:rPr lang="en-US" sz="2400" dirty="0"/>
              <a:t>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4. </a:t>
            </a:r>
            <a:r>
              <a:rPr lang="en-US" sz="2400" dirty="0" err="1"/>
              <a:t>También</a:t>
            </a:r>
            <a:r>
              <a:rPr lang="en-US" sz="2400" dirty="0"/>
              <a:t> me </a:t>
            </a:r>
            <a:r>
              <a:rPr lang="en-US" sz="2400" dirty="0" err="1"/>
              <a:t>gusta</a:t>
            </a:r>
            <a:r>
              <a:rPr lang="en-US" sz="2400" dirty="0"/>
              <a:t> </a:t>
            </a:r>
            <a:r>
              <a:rPr lang="en-US" sz="2400" dirty="0" err="1"/>
              <a:t>escribir</a:t>
            </a:r>
            <a:r>
              <a:rPr lang="en-US" sz="2400" dirty="0"/>
              <a:t> ____.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a. </a:t>
            </a:r>
            <a:r>
              <a:rPr lang="en-US" sz="2400" dirty="0" err="1"/>
              <a:t>deportes</a:t>
            </a:r>
            <a:r>
              <a:rPr lang="en-US" sz="2400" dirty="0"/>
              <a:t> b. </a:t>
            </a:r>
            <a:r>
              <a:rPr lang="en-US" sz="2400" dirty="0" err="1"/>
              <a:t>patinetas</a:t>
            </a:r>
            <a:r>
              <a:rPr lang="en-US" sz="2400" dirty="0"/>
              <a:t> c. </a:t>
            </a:r>
            <a:r>
              <a:rPr lang="en-US" sz="2400" dirty="0" err="1"/>
              <a:t>correos</a:t>
            </a:r>
            <a:r>
              <a:rPr lang="en-US" sz="2400" dirty="0"/>
              <a:t> </a:t>
            </a:r>
            <a:r>
              <a:rPr lang="en-US" sz="2400" dirty="0" err="1"/>
              <a:t>electrónicos</a:t>
            </a:r>
            <a:r>
              <a:rPr lang="en-US" sz="2400" dirty="0"/>
              <a:t> d. </a:t>
            </a:r>
            <a:r>
              <a:rPr lang="en-US" sz="2400" dirty="0" err="1"/>
              <a:t>teléfonos</a:t>
            </a:r>
            <a:r>
              <a:rPr lang="en-US" sz="2400" dirty="0"/>
              <a:t>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5. A mí me </a:t>
            </a:r>
            <a:r>
              <a:rPr lang="en-US" sz="2400" dirty="0" err="1"/>
              <a:t>gusta</a:t>
            </a:r>
            <a:r>
              <a:rPr lang="en-US" sz="2400" dirty="0"/>
              <a:t> ____ en </a:t>
            </a:r>
            <a:r>
              <a:rPr lang="en-US" sz="2400" dirty="0" err="1"/>
              <a:t>bicicleta</a:t>
            </a:r>
            <a:r>
              <a:rPr lang="en-US" sz="2400" dirty="0"/>
              <a:t>. </a:t>
            </a:r>
          </a:p>
          <a:p>
            <a:pPr>
              <a:spcAft>
                <a:spcPts val="300"/>
              </a:spcAft>
            </a:pPr>
            <a:r>
              <a:rPr lang="en-US" sz="2400" dirty="0"/>
              <a:t>a. </a:t>
            </a:r>
            <a:r>
              <a:rPr lang="en-US" sz="2400" dirty="0" err="1"/>
              <a:t>estudiar</a:t>
            </a:r>
            <a:r>
              <a:rPr lang="en-US" sz="2400" dirty="0"/>
              <a:t> b. </a:t>
            </a:r>
            <a:r>
              <a:rPr lang="en-US" sz="2400" dirty="0" err="1"/>
              <a:t>montar</a:t>
            </a:r>
            <a:r>
              <a:rPr lang="en-US" sz="2400" dirty="0"/>
              <a:t> c. </a:t>
            </a:r>
            <a:r>
              <a:rPr lang="en-US" sz="2400" dirty="0" err="1"/>
              <a:t>mirar</a:t>
            </a:r>
            <a:r>
              <a:rPr lang="en-US" sz="2400" dirty="0"/>
              <a:t> d. </a:t>
            </a:r>
            <a:r>
              <a:rPr lang="en-US" sz="2400" dirty="0" err="1"/>
              <a:t>tocar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70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94B22-7ACD-6546-A244-4717A003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3453797"/>
            <a:ext cx="1483179" cy="1404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5B2A3-59E3-8F41-9C0B-6E353B56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114" y="3033245"/>
            <a:ext cx="1077686" cy="2245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E6E42-CA69-8C4A-9800-E36AE657E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21" y="3107177"/>
            <a:ext cx="1767736" cy="2097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32CA2-691D-994C-B0BD-6F03B7451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649" y="3107177"/>
            <a:ext cx="1456007" cy="1867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0F46F7-D4B5-6C4E-BDFB-D09B9B66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r>
              <a:rPr lang="en-US" dirty="0"/>
              <a:t> (9/5)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EE445-B1F4-EB4C-8A9D-02DCD218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244272"/>
            <a:ext cx="10209731" cy="1364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Write the Spanish word for each picture you see.</a:t>
            </a:r>
          </a:p>
          <a:p>
            <a:pPr marL="0" indent="0">
              <a:buNone/>
            </a:pPr>
            <a:r>
              <a:rPr lang="en-US" sz="2800" dirty="0"/>
              <a:t>1.               2.              3.                 4.                 5.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C0DCE-E186-F440-AD1F-CBF20B95B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448" y="3244765"/>
            <a:ext cx="1573139" cy="19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6CF1-E099-9B4B-8ED3-18EC631D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2B53-D9A3-C048-AB71-57C0F1F0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Understand what others say about activities.</a:t>
            </a:r>
          </a:p>
          <a:p>
            <a:r>
              <a:rPr lang="en-US" sz="2800" dirty="0"/>
              <a:t>Practice talking about activities.</a:t>
            </a:r>
          </a:p>
          <a:p>
            <a:r>
              <a:rPr lang="en-US" sz="2800" dirty="0"/>
              <a:t>Quiz on Thursday 9/6 on food vocabulary + </a:t>
            </a:r>
            <a:r>
              <a:rPr lang="en-US" sz="2800" dirty="0" err="1"/>
              <a:t>beber</a:t>
            </a:r>
            <a:r>
              <a:rPr lang="en-US" sz="2800" dirty="0"/>
              <a:t> and comer.</a:t>
            </a:r>
          </a:p>
          <a:p>
            <a:r>
              <a:rPr lang="en-US" sz="2800" dirty="0"/>
              <a:t>Standards 1.1- engage in conversation, 1.2- understanding language, and 1.3- present information. </a:t>
            </a:r>
          </a:p>
        </p:txBody>
      </p:sp>
    </p:spTree>
    <p:extLst>
      <p:ext uri="{BB962C8B-B14F-4D97-AF65-F5344CB8AC3E}">
        <p14:creationId xmlns:p14="http://schemas.microsoft.com/office/powerpoint/2010/main" val="65343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D8543-50FA-5A49-A95B-6C9E5F27A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21"/>
          <a:stretch/>
        </p:blipFill>
        <p:spPr>
          <a:xfrm>
            <a:off x="918167" y="383721"/>
            <a:ext cx="6217420" cy="2261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1BC34-0FD3-7045-A71F-3F0FE6095C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37"/>
          <a:stretch/>
        </p:blipFill>
        <p:spPr>
          <a:xfrm>
            <a:off x="6664841" y="2269671"/>
            <a:ext cx="4961101" cy="38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55DD9A-3263-0844-BA11-FA6E33F6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68" y="330200"/>
            <a:ext cx="78613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44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6324</TotalTime>
  <Words>907</Words>
  <Application>Microsoft Macintosh PowerPoint</Application>
  <PresentationFormat>Widescreen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Rounded MT Bold</vt:lpstr>
      <vt:lpstr>Cambria</vt:lpstr>
      <vt:lpstr>Century Gothic</vt:lpstr>
      <vt:lpstr>TimesNewRomanPS</vt:lpstr>
      <vt:lpstr>Wingdings 3</vt:lpstr>
      <vt:lpstr>Zapf Dingbats</vt:lpstr>
      <vt:lpstr>Ion Boardroom</vt:lpstr>
      <vt:lpstr>Unidad 1 Lección 1</vt:lpstr>
      <vt:lpstr>Para empezar (9/3)</vt:lpstr>
      <vt:lpstr>Objetivos</vt:lpstr>
      <vt:lpstr>PowerPoint Presentation</vt:lpstr>
      <vt:lpstr>Boleto de salida</vt:lpstr>
      <vt:lpstr>Para empezar (9/5)</vt:lpstr>
      <vt:lpstr>Objetivos:</vt:lpstr>
      <vt:lpstr>PowerPoint Presentation</vt:lpstr>
      <vt:lpstr>PowerPoint Presentation</vt:lpstr>
      <vt:lpstr>Objetivos:</vt:lpstr>
      <vt:lpstr>PowerPoint Presentation</vt:lpstr>
      <vt:lpstr>PowerPoint Presentation</vt:lpstr>
      <vt:lpstr>Boleto de salida</vt:lpstr>
      <vt:lpstr>Para empezar</vt:lpstr>
      <vt:lpstr>Objetivos:</vt:lpstr>
      <vt:lpstr>Subject pronouns- apuntes</vt:lpstr>
      <vt:lpstr>PowerPoint Presentation</vt:lpstr>
      <vt:lpstr>Ser = to be - apuntes</vt:lpstr>
      <vt:lpstr>PowerPoint Presentation</vt:lpstr>
      <vt:lpstr>PowerPoint Presentation</vt:lpstr>
      <vt:lpstr>Boleto de  salida</vt:lpstr>
      <vt:lpstr>Para empezar (9/10)</vt:lpstr>
      <vt:lpstr>Prounoun Jeopardy</vt:lpstr>
      <vt:lpstr>Boleto de salida</vt:lpstr>
      <vt:lpstr>Para empezar (9/11)</vt:lpstr>
      <vt:lpstr>P. 41, actividad 10</vt:lpstr>
      <vt:lpstr>PowerPoint Presentation</vt:lpstr>
      <vt:lpstr>Ser practice</vt:lpstr>
      <vt:lpstr>Boleto de salida</vt:lpstr>
      <vt:lpstr>Para empezar</vt:lpstr>
      <vt:lpstr>Objetivos </vt:lpstr>
      <vt:lpstr>Gustar + infinitive</vt:lpstr>
      <vt:lpstr>PowerPoint Presentation</vt:lpstr>
      <vt:lpstr>PowerPoint Presentation</vt:lpstr>
      <vt:lpstr>Para empezar</vt:lpstr>
      <vt:lpstr>PowerPoint Presentation</vt:lpstr>
      <vt:lpstr>PowerPoint Presentation</vt:lpstr>
      <vt:lpstr>Boleto de salida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Ellyn Powers-Wack</cp:lastModifiedBy>
  <cp:revision>198</cp:revision>
  <dcterms:created xsi:type="dcterms:W3CDTF">2015-09-22T16:57:55Z</dcterms:created>
  <dcterms:modified xsi:type="dcterms:W3CDTF">2018-09-13T14:55:07Z</dcterms:modified>
</cp:coreProperties>
</file>